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58" r:id="rId5"/>
    <p:sldId id="269" r:id="rId6"/>
    <p:sldId id="259" r:id="rId7"/>
    <p:sldId id="260" r:id="rId8"/>
    <p:sldId id="261" r:id="rId9"/>
    <p:sldId id="262" r:id="rId10"/>
    <p:sldId id="263" r:id="rId11"/>
    <p:sldId id="264" r:id="rId12"/>
    <p:sldId id="270" r:id="rId13"/>
    <p:sldId id="265" r:id="rId14"/>
    <p:sldId id="266" r:id="rId15"/>
    <p:sldId id="267" r:id="rId16"/>
    <p:sldId id="271" r:id="rId17"/>
    <p:sldId id="272" r:id="rId18"/>
  </p:sldIdLst>
  <p:sldSz cx="9144000" cy="6858000" type="screen4x3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0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62788-9F06-4884-B47F-E94C8EF04AF3}" type="datetimeFigureOut">
              <a:rPr lang="es-UY" smtClean="0"/>
              <a:pPr/>
              <a:t>6/12/2016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88352-CD47-46A9-8496-E9CF4E87B310}" type="slidenum">
              <a:rPr lang="es-UY" smtClean="0"/>
              <a:pPr/>
              <a:t>‹Nº›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72816"/>
            <a:ext cx="617917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0" y="3068960"/>
            <a:ext cx="9144000" cy="10081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800" b="1" dirty="0" smtClean="0"/>
              <a:t>LAS ENCUESTAS ELECTORALES EN AMÉRICA LATINA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613327" y="4509120"/>
            <a:ext cx="2073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UY" sz="2000" dirty="0" smtClean="0"/>
              <a:t>Ignacio </a:t>
            </a:r>
            <a:r>
              <a:rPr lang="es-UY" sz="2000" dirty="0" err="1" smtClean="0"/>
              <a:t>Zuasnabar</a:t>
            </a:r>
            <a:endParaRPr lang="es-UY" sz="2000" dirty="0" smtClean="0"/>
          </a:p>
        </p:txBody>
      </p:sp>
      <p:pic>
        <p:nvPicPr>
          <p:cNvPr id="1026" name="Picture 2" descr="\\Dataserver\e\Grupos\Op\LOGO NUEVO EQUIPO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6216" y="5373216"/>
            <a:ext cx="960120" cy="1303020"/>
          </a:xfrm>
          <a:prstGeom prst="rect">
            <a:avLst/>
          </a:prstGeom>
          <a:noFill/>
        </p:spPr>
      </p:pic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5733256"/>
            <a:ext cx="2438400" cy="876300"/>
          </a:xfrm>
          <a:prstGeom prst="rect">
            <a:avLst/>
          </a:prstGeom>
          <a:noFill/>
        </p:spPr>
      </p:pic>
      <p:pic>
        <p:nvPicPr>
          <p:cNvPr id="7" name="Picture 6" descr="Resultado de imagen de twitter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2240" y="4869160"/>
            <a:ext cx="432048" cy="432048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4132280" y="4869160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@</a:t>
            </a:r>
            <a:r>
              <a:rPr lang="es-UY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IZuasnabar</a:t>
            </a:r>
            <a:endParaRPr lang="es-UY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3573016"/>
            <a:ext cx="9144000" cy="5760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4824" y="2348880"/>
            <a:ext cx="617917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0" y="3717032"/>
            <a:ext cx="5282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000" b="1" dirty="0" smtClean="0">
                <a:solidFill>
                  <a:schemeClr val="bg1"/>
                </a:solidFill>
              </a:rPr>
              <a:t>I. LAS ENCUESTAS ELECTORALES EN PROBLEMAS</a:t>
            </a:r>
            <a:endParaRPr lang="es-UY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60344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1" y="2260723"/>
            <a:ext cx="8727783" cy="2464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-108520" y="404664"/>
            <a:ext cx="9144000" cy="1218982"/>
          </a:xfrm>
          <a:prstGeom prst="rect">
            <a:avLst/>
          </a:prstGeom>
          <a:noFill/>
          <a:ln/>
        </p:spPr>
        <p:txBody>
          <a:bodyPr/>
          <a:lstStyle/>
          <a:p>
            <a:pPr marL="742950" lvl="1" indent="-285750" algn="ctr">
              <a:spcBef>
                <a:spcPct val="50000"/>
              </a:spcBef>
              <a:buClr>
                <a:schemeClr val="accent1"/>
              </a:buClr>
              <a:defRPr/>
            </a:pPr>
            <a:r>
              <a:rPr lang="es-UY" altLang="zh-CN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 GENTE CREE QUE LO QUE HACEMOS YA NO FUNCIONA…….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v"/>
              <a:tabLst/>
              <a:defRPr/>
            </a:pPr>
            <a:endParaRPr lang="es-ES" sz="2800" baseline="0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-108520" y="337810"/>
            <a:ext cx="9144000" cy="642918"/>
          </a:xfrm>
          <a:prstGeom prst="rect">
            <a:avLst/>
          </a:prstGeom>
          <a:noFill/>
          <a:ln/>
        </p:spPr>
        <p:txBody>
          <a:bodyPr/>
          <a:lstStyle/>
          <a:p>
            <a:pPr marL="742950" marR="0" lvl="1" indent="-285750" algn="ctr" defTabSz="914400" eaLnBrk="1" latinLnBrk="0" hangingPunct="1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SzTx/>
              <a:tabLst/>
              <a:defRPr/>
            </a:pPr>
            <a:r>
              <a:rPr lang="es-UY" altLang="zh-CN" sz="28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CAMBIOS DE DIVERSA ÍNDOLE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v"/>
              <a:tabLst/>
              <a:defRPr/>
            </a:pPr>
            <a:endParaRPr lang="es-ES" sz="2800" baseline="0" dirty="0" smtClean="0"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60344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14" name="13 CuadroTexto"/>
          <p:cNvSpPr txBox="1"/>
          <p:nvPr/>
        </p:nvSpPr>
        <p:spPr>
          <a:xfrm>
            <a:off x="1259632" y="1759456"/>
            <a:ext cx="429143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s-UY" sz="2400" dirty="0" smtClean="0"/>
              <a:t>Cambios en el objeto de estudio</a:t>
            </a:r>
          </a:p>
          <a:p>
            <a:pPr>
              <a:buFontTx/>
              <a:buChar char="-"/>
            </a:pPr>
            <a:endParaRPr lang="es-UY" sz="2400" dirty="0" smtClean="0"/>
          </a:p>
          <a:p>
            <a:pPr>
              <a:buFontTx/>
              <a:buChar char="-"/>
            </a:pPr>
            <a:endParaRPr lang="es-UY" sz="2400" dirty="0" smtClean="0"/>
          </a:p>
          <a:p>
            <a:pPr>
              <a:buFontTx/>
              <a:buChar char="-"/>
            </a:pPr>
            <a:r>
              <a:rPr lang="es-UY" sz="2400" dirty="0" smtClean="0"/>
              <a:t> Cambios en los métodos</a:t>
            </a:r>
          </a:p>
          <a:p>
            <a:pPr>
              <a:buFontTx/>
              <a:buChar char="-"/>
            </a:pPr>
            <a:endParaRPr lang="es-UY" sz="2400" dirty="0" smtClean="0"/>
          </a:p>
          <a:p>
            <a:pPr>
              <a:buFontTx/>
              <a:buChar char="-"/>
            </a:pPr>
            <a:endParaRPr lang="es-UY" sz="2400" dirty="0" smtClean="0"/>
          </a:p>
          <a:p>
            <a:pPr>
              <a:buFontTx/>
              <a:buChar char="-"/>
            </a:pPr>
            <a:r>
              <a:rPr lang="es-UY" sz="2400" dirty="0" smtClean="0"/>
              <a:t> Cambios en los medios</a:t>
            </a:r>
            <a:endParaRPr lang="es-UY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0" y="121786"/>
            <a:ext cx="9144000" cy="642918"/>
          </a:xfrm>
          <a:prstGeom prst="rect">
            <a:avLst/>
          </a:prstGeom>
          <a:noFill/>
          <a:ln/>
        </p:spPr>
        <p:txBody>
          <a:bodyPr/>
          <a:lstStyle/>
          <a:p>
            <a:pPr marL="742950" marR="0" lvl="1" indent="-285750" algn="ctr" defTabSz="914400" eaLnBrk="1" latinLnBrk="0" hangingPunct="1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SzTx/>
              <a:tabLst/>
              <a:defRPr/>
            </a:pPr>
            <a:r>
              <a:rPr lang="es-UY" altLang="zh-CN" sz="28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CAMBIOS EN EL OBJETO DE ESTUDIO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v"/>
              <a:tabLst/>
              <a:defRPr/>
            </a:pPr>
            <a:endParaRPr lang="es-ES" sz="2800" baseline="0" dirty="0" smtClean="0"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60344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39" name="38 CuadroTexto"/>
          <p:cNvSpPr txBox="1"/>
          <p:nvPr/>
        </p:nvSpPr>
        <p:spPr>
          <a:xfrm>
            <a:off x="539552" y="1556792"/>
            <a:ext cx="6310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dirty="0" smtClean="0"/>
              <a:t>- Los votantes se mueven más rápido y más tarde</a:t>
            </a:r>
            <a:endParaRPr lang="es-UY" sz="2400" dirty="0"/>
          </a:p>
        </p:txBody>
      </p:sp>
      <p:cxnSp>
        <p:nvCxnSpPr>
          <p:cNvPr id="45" name="44 Conector recto de flecha"/>
          <p:cNvCxnSpPr/>
          <p:nvPr/>
        </p:nvCxnSpPr>
        <p:spPr>
          <a:xfrm>
            <a:off x="3995936" y="1988840"/>
            <a:ext cx="144016" cy="72008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/>
          <p:nvPr/>
        </p:nvSpPr>
        <p:spPr>
          <a:xfrm>
            <a:off x="2843808" y="2780928"/>
            <a:ext cx="4402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dirty="0" smtClean="0"/>
              <a:t>el </a:t>
            </a:r>
            <a:r>
              <a:rPr lang="es-UY" sz="2400" b="1" dirty="0" smtClean="0">
                <a:solidFill>
                  <a:schemeClr val="tx2"/>
                </a:solidFill>
              </a:rPr>
              <a:t>SWING VOTE </a:t>
            </a:r>
            <a:r>
              <a:rPr lang="es-UY" sz="2400" dirty="0" smtClean="0"/>
              <a:t>es más frecuente </a:t>
            </a:r>
            <a:endParaRPr lang="es-UY" sz="2400" b="1" dirty="0"/>
          </a:p>
        </p:txBody>
      </p:sp>
      <p:sp>
        <p:nvSpPr>
          <p:cNvPr id="47" name="46 CuadroTexto"/>
          <p:cNvSpPr txBox="1"/>
          <p:nvPr/>
        </p:nvSpPr>
        <p:spPr>
          <a:xfrm>
            <a:off x="576113" y="3933056"/>
            <a:ext cx="20528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s-UY" sz="2400" dirty="0" smtClean="0"/>
              <a:t>El voto oculto </a:t>
            </a:r>
          </a:p>
          <a:p>
            <a:pPr>
              <a:buFontTx/>
              <a:buChar char="-"/>
            </a:pPr>
            <a:endParaRPr lang="es-UY" sz="2400" dirty="0" smtClean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2555776" y="4293096"/>
            <a:ext cx="144016" cy="7920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691680" y="5085184"/>
            <a:ext cx="6115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dirty="0" smtClean="0"/>
              <a:t>Las </a:t>
            </a:r>
            <a:r>
              <a:rPr lang="es-UY" sz="2400" b="1" dirty="0" smtClean="0">
                <a:solidFill>
                  <a:schemeClr val="tx2"/>
                </a:solidFill>
              </a:rPr>
              <a:t>SOCIEDADES DUALES </a:t>
            </a:r>
            <a:r>
              <a:rPr lang="es-UY" sz="2400" dirty="0" smtClean="0"/>
              <a:t>y el espiral de silencio</a:t>
            </a:r>
            <a:endParaRPr lang="es-UY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6" grpId="0"/>
      <p:bldP spid="4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0" y="121786"/>
            <a:ext cx="9144000" cy="642918"/>
          </a:xfrm>
          <a:prstGeom prst="rect">
            <a:avLst/>
          </a:prstGeom>
          <a:noFill/>
          <a:ln/>
        </p:spPr>
        <p:txBody>
          <a:bodyPr/>
          <a:lstStyle/>
          <a:p>
            <a:pPr marL="742950" marR="0" lvl="1" indent="-285750" algn="ctr" defTabSz="914400" eaLnBrk="1" latinLnBrk="0" hangingPunct="1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SzTx/>
              <a:tabLst/>
              <a:defRPr/>
            </a:pPr>
            <a:r>
              <a:rPr lang="es-UY" altLang="zh-CN" sz="28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CAMBIOS EN LOS MÉTODOS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v"/>
              <a:tabLst/>
              <a:defRPr/>
            </a:pPr>
            <a:endParaRPr lang="es-ES" sz="2800" baseline="0" dirty="0" smtClean="0"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60344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39" name="38 CuadroTexto"/>
          <p:cNvSpPr txBox="1"/>
          <p:nvPr/>
        </p:nvSpPr>
        <p:spPr>
          <a:xfrm>
            <a:off x="539552" y="1556792"/>
            <a:ext cx="569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dirty="0" smtClean="0"/>
              <a:t>- El incremento en las </a:t>
            </a:r>
            <a:r>
              <a:rPr lang="es-UY" sz="2400" b="1" dirty="0" smtClean="0">
                <a:solidFill>
                  <a:schemeClr val="tx2"/>
                </a:solidFill>
              </a:rPr>
              <a:t>tasas de no respuesta</a:t>
            </a:r>
            <a:endParaRPr lang="es-UY" sz="2400" b="1" dirty="0">
              <a:solidFill>
                <a:schemeClr val="tx2"/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551371" y="3717032"/>
            <a:ext cx="643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dirty="0" smtClean="0"/>
              <a:t>- Los </a:t>
            </a:r>
            <a:r>
              <a:rPr lang="es-UY" sz="2400" b="1" dirty="0" smtClean="0">
                <a:solidFill>
                  <a:schemeClr val="tx2"/>
                </a:solidFill>
              </a:rPr>
              <a:t>cambios tecnológicos</a:t>
            </a:r>
            <a:r>
              <a:rPr lang="es-UY" sz="2400" dirty="0" smtClean="0"/>
              <a:t> y los nuevos métodos</a:t>
            </a:r>
            <a:endParaRPr lang="es-UY" sz="2400" b="1" dirty="0">
              <a:solidFill>
                <a:schemeClr val="tx2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39552" y="2607295"/>
            <a:ext cx="3740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dirty="0" smtClean="0"/>
              <a:t>- El incremento de los </a:t>
            </a:r>
            <a:r>
              <a:rPr lang="es-UY" sz="2400" b="1" dirty="0" smtClean="0">
                <a:solidFill>
                  <a:schemeClr val="tx2"/>
                </a:solidFill>
              </a:rPr>
              <a:t>costos</a:t>
            </a:r>
            <a:endParaRPr lang="es-UY" sz="2400" b="1" dirty="0">
              <a:solidFill>
                <a:schemeClr val="tx2"/>
              </a:solidFill>
            </a:endParaRPr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2987824" y="4221088"/>
            <a:ext cx="216024" cy="108012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1519253" y="5301208"/>
            <a:ext cx="4682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000" dirty="0" smtClean="0">
                <a:solidFill>
                  <a:schemeClr val="tx2"/>
                </a:solidFill>
              </a:rPr>
              <a:t>Celulares, </a:t>
            </a:r>
            <a:r>
              <a:rPr lang="es-UY" sz="2000" dirty="0" err="1" smtClean="0">
                <a:solidFill>
                  <a:schemeClr val="tx2"/>
                </a:solidFill>
              </a:rPr>
              <a:t>On</a:t>
            </a:r>
            <a:r>
              <a:rPr lang="es-UY" sz="2000" dirty="0" smtClean="0">
                <a:solidFill>
                  <a:schemeClr val="tx2"/>
                </a:solidFill>
              </a:rPr>
              <a:t>-Line, Redes sociales, Big Data</a:t>
            </a:r>
            <a:endParaRPr lang="es-UY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7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-36512" y="409818"/>
            <a:ext cx="9144000" cy="642918"/>
          </a:xfrm>
          <a:prstGeom prst="rect">
            <a:avLst/>
          </a:prstGeom>
          <a:noFill/>
          <a:ln/>
        </p:spPr>
        <p:txBody>
          <a:bodyPr/>
          <a:lstStyle/>
          <a:p>
            <a:pPr marL="742950" marR="0" lvl="1" indent="-285750" algn="ctr" defTabSz="914400" eaLnBrk="1" latinLnBrk="0" hangingPunct="1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SzTx/>
              <a:tabLst/>
              <a:defRPr/>
            </a:pPr>
            <a:r>
              <a:rPr lang="es-UY" altLang="zh-CN" sz="28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CAMBIOS EN LOS MEDIOS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v"/>
              <a:tabLst/>
              <a:defRPr/>
            </a:pPr>
            <a:endParaRPr lang="es-ES" sz="2800" baseline="0" dirty="0" smtClean="0"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60344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39" name="38 CuadroTexto"/>
          <p:cNvSpPr txBox="1"/>
          <p:nvPr/>
        </p:nvSpPr>
        <p:spPr>
          <a:xfrm>
            <a:off x="539552" y="1700808"/>
            <a:ext cx="6915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dirty="0" smtClean="0"/>
              <a:t>- La </a:t>
            </a:r>
            <a:r>
              <a:rPr lang="es-UY" sz="2400" b="1" dirty="0" smtClean="0">
                <a:solidFill>
                  <a:schemeClr val="tx2"/>
                </a:solidFill>
              </a:rPr>
              <a:t>inmediatez</a:t>
            </a:r>
            <a:r>
              <a:rPr lang="es-UY" sz="2400" dirty="0" smtClean="0"/>
              <a:t> de la información, y los 140 caracteres</a:t>
            </a:r>
            <a:endParaRPr lang="es-UY" sz="2400" dirty="0"/>
          </a:p>
        </p:txBody>
      </p:sp>
      <p:sp>
        <p:nvSpPr>
          <p:cNvPr id="47" name="46 CuadroTexto"/>
          <p:cNvSpPr txBox="1"/>
          <p:nvPr/>
        </p:nvSpPr>
        <p:spPr>
          <a:xfrm>
            <a:off x="539552" y="2895327"/>
            <a:ext cx="619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dirty="0" smtClean="0"/>
              <a:t>- Dan más relevancia a las </a:t>
            </a:r>
            <a:r>
              <a:rPr lang="es-UY" sz="2400" b="1" dirty="0" smtClean="0">
                <a:solidFill>
                  <a:schemeClr val="tx2"/>
                </a:solidFill>
              </a:rPr>
              <a:t>encuestas “radicales”</a:t>
            </a:r>
            <a:endParaRPr lang="es-UY" sz="2400" b="1" dirty="0">
              <a:solidFill>
                <a:schemeClr val="tx2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39552" y="2319263"/>
            <a:ext cx="8316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dirty="0" smtClean="0"/>
              <a:t>- Los medios ponen </a:t>
            </a:r>
            <a:r>
              <a:rPr lang="es-UY" sz="2400" b="1" dirty="0" smtClean="0">
                <a:solidFill>
                  <a:schemeClr val="tx2"/>
                </a:solidFill>
              </a:rPr>
              <a:t>más énfasis en los errores </a:t>
            </a:r>
            <a:r>
              <a:rPr lang="es-UY" sz="2400" dirty="0" smtClean="0"/>
              <a:t>que en los aciertos</a:t>
            </a:r>
            <a:endParaRPr lang="es-UY" sz="2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54278" y="3471391"/>
            <a:ext cx="6970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dirty="0" smtClean="0"/>
              <a:t>- Ofrecen </a:t>
            </a:r>
            <a:r>
              <a:rPr lang="es-UY" sz="2400" b="1" dirty="0" smtClean="0">
                <a:solidFill>
                  <a:schemeClr val="tx2"/>
                </a:solidFill>
              </a:rPr>
              <a:t>poco contexto </a:t>
            </a:r>
            <a:r>
              <a:rPr lang="es-UY" sz="2400" dirty="0" smtClean="0"/>
              <a:t>para interpretar las encuestas</a:t>
            </a:r>
            <a:endParaRPr lang="es-UY" sz="24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78838" y="4119463"/>
            <a:ext cx="7095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dirty="0" smtClean="0"/>
              <a:t>- </a:t>
            </a:r>
            <a:r>
              <a:rPr lang="es-UY" sz="2400" b="1" dirty="0" smtClean="0">
                <a:solidFill>
                  <a:schemeClr val="tx2"/>
                </a:solidFill>
              </a:rPr>
              <a:t>Focalizan más en la precisión </a:t>
            </a:r>
            <a:r>
              <a:rPr lang="es-UY" sz="2400" dirty="0" smtClean="0"/>
              <a:t>que en la incertidumbre</a:t>
            </a:r>
            <a:endParaRPr lang="es-UY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7" grpId="0"/>
      <p:bldP spid="10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0" y="447055"/>
            <a:ext cx="9144000" cy="642918"/>
          </a:xfrm>
          <a:prstGeom prst="rect">
            <a:avLst/>
          </a:prstGeom>
          <a:noFill/>
          <a:ln/>
        </p:spPr>
        <p:txBody>
          <a:bodyPr/>
          <a:lstStyle/>
          <a:p>
            <a:pPr marL="742950" marR="0" lvl="1" indent="-285750" algn="ctr" defTabSz="914400" eaLnBrk="1" latinLnBrk="0" hangingPunct="1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SzTx/>
              <a:tabLst/>
              <a:defRPr/>
            </a:pPr>
            <a:r>
              <a:rPr lang="es-UY" altLang="zh-CN" sz="28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ESTAMOS EN UNA CRISIS DE LEGITIMIDAD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v"/>
              <a:tabLst/>
              <a:defRPr/>
            </a:pPr>
            <a:endParaRPr lang="es-ES" sz="2800" baseline="0" dirty="0" smtClean="0"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34503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16" name="15 CuadroTexto"/>
          <p:cNvSpPr txBox="1"/>
          <p:nvPr/>
        </p:nvSpPr>
        <p:spPr>
          <a:xfrm>
            <a:off x="0" y="112474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b="1" dirty="0" smtClean="0"/>
              <a:t>LA GENTE CREE QUE LO QUE HACEMOS NO SIRVE</a:t>
            </a:r>
            <a:endParaRPr lang="es-UY" sz="2400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5" y="1916832"/>
            <a:ext cx="8424937" cy="2378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13 Conector recto de flecha"/>
          <p:cNvCxnSpPr/>
          <p:nvPr/>
        </p:nvCxnSpPr>
        <p:spPr>
          <a:xfrm flipH="1">
            <a:off x="2843808" y="4394721"/>
            <a:ext cx="936104" cy="474439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323527" y="4870901"/>
            <a:ext cx="3441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dirty="0" smtClean="0"/>
              <a:t>En el mejor de los casos, porque somos malos profesionales</a:t>
            </a:r>
            <a:endParaRPr lang="es-UY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3851920" y="4437112"/>
            <a:ext cx="576064" cy="504056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4067944" y="4797152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dirty="0" smtClean="0"/>
              <a:t>En el peor de los casos, porque intencionalmente engañamos para favorecer a alguien (incluso por dinero)</a:t>
            </a:r>
            <a:endParaRPr lang="es-UY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3573016"/>
            <a:ext cx="9144000" cy="5760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4824" y="2348880"/>
            <a:ext cx="617917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0" y="3717032"/>
            <a:ext cx="1932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000" b="1" dirty="0" smtClean="0">
                <a:solidFill>
                  <a:schemeClr val="bg1"/>
                </a:solidFill>
              </a:rPr>
              <a:t>II. ¿QUÉ HACER?</a:t>
            </a:r>
            <a:endParaRPr lang="es-UY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0" y="116632"/>
            <a:ext cx="9144000" cy="642918"/>
          </a:xfrm>
          <a:prstGeom prst="rect">
            <a:avLst/>
          </a:prstGeom>
          <a:noFill/>
          <a:ln/>
        </p:spPr>
        <p:txBody>
          <a:bodyPr/>
          <a:lstStyle/>
          <a:p>
            <a:pPr marL="742950" marR="0" lvl="1" indent="-285750" algn="ctr" defTabSz="914400" eaLnBrk="1" latinLnBrk="0" hangingPunct="1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SzTx/>
              <a:tabLst/>
              <a:defRPr/>
            </a:pPr>
            <a:r>
              <a:rPr lang="es-UY" altLang="zh-CN" sz="28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¿QUÉ HACER?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v"/>
              <a:tabLst/>
              <a:defRPr/>
            </a:pPr>
            <a:endParaRPr lang="es-ES" sz="2800" baseline="0" dirty="0" smtClean="0"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34503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10" name="9 CuadroTexto"/>
          <p:cNvSpPr txBox="1"/>
          <p:nvPr/>
        </p:nvSpPr>
        <p:spPr>
          <a:xfrm>
            <a:off x="539552" y="1124744"/>
            <a:ext cx="2023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b="1" dirty="0" smtClean="0">
                <a:solidFill>
                  <a:schemeClr val="tx2"/>
                </a:solidFill>
              </a:rPr>
              <a:t>CON LOS PÚBLICOS</a:t>
            </a:r>
            <a:endParaRPr lang="es-UY" b="1" dirty="0">
              <a:solidFill>
                <a:schemeClr val="tx2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83568" y="2267580"/>
            <a:ext cx="1862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b="1" dirty="0" smtClean="0">
                <a:solidFill>
                  <a:schemeClr val="tx2"/>
                </a:solidFill>
              </a:rPr>
              <a:t>CON LOS MEDIOS</a:t>
            </a:r>
            <a:endParaRPr lang="es-UY" b="1" dirty="0">
              <a:solidFill>
                <a:schemeClr val="tx2"/>
              </a:solidFill>
            </a:endParaRPr>
          </a:p>
        </p:txBody>
      </p:sp>
      <p:cxnSp>
        <p:nvCxnSpPr>
          <p:cNvPr id="13" name="12 Conector recto de flecha"/>
          <p:cNvCxnSpPr/>
          <p:nvPr/>
        </p:nvCxnSpPr>
        <p:spPr>
          <a:xfrm>
            <a:off x="3419872" y="1268760"/>
            <a:ext cx="1296144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5580112" y="1052736"/>
            <a:ext cx="2704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 smtClean="0"/>
              <a:t>No podemos modificarlos. </a:t>
            </a:r>
          </a:p>
          <a:p>
            <a:r>
              <a:rPr lang="es-UY" dirty="0" smtClean="0"/>
              <a:t>Solo buscar entenderlos!</a:t>
            </a:r>
            <a:endParaRPr lang="es-UY" dirty="0"/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3443443" y="2420888"/>
            <a:ext cx="1296144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5436096" y="2204864"/>
            <a:ext cx="216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 smtClean="0"/>
              <a:t>Evangelizar, cooperar</a:t>
            </a:r>
            <a:endParaRPr lang="es-UY" dirty="0"/>
          </a:p>
        </p:txBody>
      </p:sp>
      <p:sp>
        <p:nvSpPr>
          <p:cNvPr id="22" name="21 CuadroTexto"/>
          <p:cNvSpPr txBox="1"/>
          <p:nvPr/>
        </p:nvSpPr>
        <p:spPr>
          <a:xfrm>
            <a:off x="611560" y="3203684"/>
            <a:ext cx="206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b="1" dirty="0" smtClean="0">
                <a:solidFill>
                  <a:schemeClr val="tx2"/>
                </a:solidFill>
              </a:rPr>
              <a:t>CON LOS MÉTODOS</a:t>
            </a:r>
            <a:endParaRPr lang="es-UY" b="1" dirty="0">
              <a:solidFill>
                <a:schemeClr val="tx2"/>
              </a:solidFill>
            </a:endParaRPr>
          </a:p>
        </p:txBody>
      </p:sp>
      <p:cxnSp>
        <p:nvCxnSpPr>
          <p:cNvPr id="23" name="22 Conector recto de flecha"/>
          <p:cNvCxnSpPr/>
          <p:nvPr/>
        </p:nvCxnSpPr>
        <p:spPr>
          <a:xfrm>
            <a:off x="3491880" y="3356992"/>
            <a:ext cx="1296144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5278872" y="3070701"/>
            <a:ext cx="2690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UY" dirty="0" smtClean="0"/>
              <a:t>Se </a:t>
            </a:r>
            <a:r>
              <a:rPr lang="es-UY" b="1" dirty="0" smtClean="0">
                <a:solidFill>
                  <a:schemeClr val="tx2"/>
                </a:solidFill>
              </a:rPr>
              <a:t>rompen “paradigmas”</a:t>
            </a:r>
            <a:r>
              <a:rPr lang="es-UY" dirty="0" smtClean="0"/>
              <a:t>: </a:t>
            </a:r>
            <a:br>
              <a:rPr lang="es-UY" dirty="0" smtClean="0"/>
            </a:br>
            <a:r>
              <a:rPr lang="es-UY" dirty="0" smtClean="0"/>
              <a:t>¿Amenaza u oportunidad?</a:t>
            </a:r>
            <a:endParaRPr lang="es-UY" dirty="0"/>
          </a:p>
        </p:txBody>
      </p:sp>
      <p:cxnSp>
        <p:nvCxnSpPr>
          <p:cNvPr id="25" name="24 Conector recto de flecha"/>
          <p:cNvCxnSpPr/>
          <p:nvPr/>
        </p:nvCxnSpPr>
        <p:spPr>
          <a:xfrm>
            <a:off x="3491880" y="3356992"/>
            <a:ext cx="792088" cy="72008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4427984" y="394583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s-UY" dirty="0" smtClean="0"/>
              <a:t>Probabilidad o muerte. Respecto a </a:t>
            </a:r>
            <a:r>
              <a:rPr lang="es-UY" b="1" dirty="0" smtClean="0">
                <a:solidFill>
                  <a:schemeClr val="tx2"/>
                </a:solidFill>
              </a:rPr>
              <a:t>la no respuesta</a:t>
            </a:r>
            <a:r>
              <a:rPr lang="es-UY" dirty="0" smtClean="0"/>
              <a:t>: </a:t>
            </a:r>
            <a:r>
              <a:rPr lang="es-UY" dirty="0"/>
              <a:t>Revisitas, </a:t>
            </a:r>
            <a:r>
              <a:rPr lang="es-UY" dirty="0" smtClean="0"/>
              <a:t>re-llamados, ¿</a:t>
            </a:r>
            <a:r>
              <a:rPr lang="es-UY" dirty="0"/>
              <a:t>incentivos</a:t>
            </a:r>
            <a:r>
              <a:rPr lang="es-UY" dirty="0" smtClean="0"/>
              <a:t>?</a:t>
            </a:r>
            <a:endParaRPr lang="es-UY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3491880" y="3356992"/>
            <a:ext cx="72008" cy="187220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3059832" y="5230941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b="1" dirty="0" smtClean="0">
                <a:solidFill>
                  <a:schemeClr val="tx2"/>
                </a:solidFill>
              </a:rPr>
              <a:t>Incorporar nuevos métodos e innovar</a:t>
            </a:r>
            <a:r>
              <a:rPr lang="es-UY" dirty="0" smtClean="0">
                <a:solidFill>
                  <a:schemeClr val="tx2"/>
                </a:solidFill>
              </a:rPr>
              <a:t>. </a:t>
            </a:r>
            <a:r>
              <a:rPr lang="es-UY" dirty="0" smtClean="0"/>
              <a:t>Estamos en un momento que requiere audacia (con profesionalismo) </a:t>
            </a:r>
            <a:endParaRPr lang="es-UY" dirty="0"/>
          </a:p>
        </p:txBody>
      </p:sp>
      <p:cxnSp>
        <p:nvCxnSpPr>
          <p:cNvPr id="34" name="33 Conector recto de flecha"/>
          <p:cNvCxnSpPr/>
          <p:nvPr/>
        </p:nvCxnSpPr>
        <p:spPr>
          <a:xfrm flipH="1">
            <a:off x="2195736" y="3356992"/>
            <a:ext cx="1296144" cy="115212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107504" y="4509120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b="1" dirty="0" smtClean="0">
                <a:solidFill>
                  <a:schemeClr val="tx2"/>
                </a:solidFill>
              </a:rPr>
              <a:t>En no probabilístico: </a:t>
            </a:r>
            <a:r>
              <a:rPr lang="es-UY" dirty="0" smtClean="0"/>
              <a:t>refinar procedimientos de ponderación y ajuste de muestras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9" grpId="0"/>
      <p:bldP spid="21" grpId="0"/>
      <p:bldP spid="22" grpId="0"/>
      <p:bldP spid="24" grpId="0"/>
      <p:bldP spid="28" grpId="0"/>
      <p:bldP spid="32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0" y="-99392"/>
            <a:ext cx="9144000" cy="642918"/>
          </a:xfrm>
          <a:prstGeom prst="rect">
            <a:avLst/>
          </a:prstGeom>
          <a:noFill/>
          <a:ln/>
        </p:spPr>
        <p:txBody>
          <a:bodyPr/>
          <a:lstStyle/>
          <a:p>
            <a:pPr marL="742950" marR="0" lvl="1" indent="-285750" algn="ctr" defTabSz="914400" eaLnBrk="1" latinLnBrk="0" hangingPunct="1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SzTx/>
              <a:tabLst/>
              <a:defRPr/>
            </a:pPr>
            <a:r>
              <a:rPr lang="es-UY" altLang="zh-CN" sz="28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¿QUÉ HACER?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v"/>
              <a:tabLst/>
              <a:defRPr/>
            </a:pPr>
            <a:endParaRPr lang="es-ES" sz="2800" baseline="0" dirty="0" smtClean="0"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34503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10" name="9 CuadroTexto"/>
          <p:cNvSpPr txBox="1"/>
          <p:nvPr/>
        </p:nvSpPr>
        <p:spPr>
          <a:xfrm>
            <a:off x="539552" y="548680"/>
            <a:ext cx="3189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b="1" dirty="0" smtClean="0">
                <a:solidFill>
                  <a:schemeClr val="tx2"/>
                </a:solidFill>
              </a:rPr>
              <a:t>CON LA CRISIS DE LEGITIMIDAD</a:t>
            </a:r>
            <a:endParaRPr lang="es-UY" b="1" dirty="0">
              <a:solidFill>
                <a:schemeClr val="tx2"/>
              </a:solidFill>
            </a:endParaRPr>
          </a:p>
        </p:txBody>
      </p:sp>
      <p:cxnSp>
        <p:nvCxnSpPr>
          <p:cNvPr id="13" name="12 Conector recto de flecha"/>
          <p:cNvCxnSpPr/>
          <p:nvPr/>
        </p:nvCxnSpPr>
        <p:spPr>
          <a:xfrm>
            <a:off x="3779912" y="692696"/>
            <a:ext cx="1296144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5148064" y="478413"/>
            <a:ext cx="319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b="1" dirty="0" smtClean="0">
                <a:solidFill>
                  <a:schemeClr val="tx2"/>
                </a:solidFill>
              </a:rPr>
              <a:t>Asumir</a:t>
            </a:r>
            <a:r>
              <a:rPr lang="es-UY" dirty="0" smtClean="0">
                <a:solidFill>
                  <a:schemeClr val="tx2"/>
                </a:solidFill>
              </a:rPr>
              <a:t> </a:t>
            </a:r>
            <a:r>
              <a:rPr lang="es-UY" dirty="0" smtClean="0"/>
              <a:t>errores, con naturalidad y sin complejos</a:t>
            </a:r>
            <a:endParaRPr lang="es-UY" dirty="0"/>
          </a:p>
        </p:txBody>
      </p:sp>
      <p:sp>
        <p:nvSpPr>
          <p:cNvPr id="26" name="25 CuadroTexto"/>
          <p:cNvSpPr txBox="1"/>
          <p:nvPr/>
        </p:nvSpPr>
        <p:spPr>
          <a:xfrm>
            <a:off x="4644008" y="1124744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dirty="0" smtClean="0"/>
              <a:t>Construir un nuevo relato: ¿</a:t>
            </a:r>
            <a:r>
              <a:rPr lang="es-UY" b="1" dirty="0" smtClean="0">
                <a:solidFill>
                  <a:schemeClr val="tx2"/>
                </a:solidFill>
              </a:rPr>
              <a:t>“Matar al gurú”</a:t>
            </a:r>
            <a:r>
              <a:rPr lang="es-UY" dirty="0" smtClean="0"/>
              <a:t>, “romper la bola de cristal”? (Gallup </a:t>
            </a:r>
            <a:r>
              <a:rPr lang="es-UY" dirty="0" err="1" smtClean="0"/>
              <a:t>Organization</a:t>
            </a:r>
            <a:r>
              <a:rPr lang="es-UY" dirty="0" smtClean="0"/>
              <a:t>)</a:t>
            </a:r>
            <a:endParaRPr lang="es-UY" dirty="0"/>
          </a:p>
        </p:txBody>
      </p:sp>
      <p:cxnSp>
        <p:nvCxnSpPr>
          <p:cNvPr id="27" name="26 Conector recto de flecha"/>
          <p:cNvCxnSpPr/>
          <p:nvPr/>
        </p:nvCxnSpPr>
        <p:spPr>
          <a:xfrm>
            <a:off x="3779912" y="692696"/>
            <a:ext cx="792088" cy="72008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>
            <a:off x="3779912" y="692696"/>
            <a:ext cx="360040" cy="1224136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 flipH="1">
            <a:off x="2483768" y="692696"/>
            <a:ext cx="1296144" cy="2304256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3635896" y="2001614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b="1" dirty="0" smtClean="0">
                <a:solidFill>
                  <a:schemeClr val="tx2"/>
                </a:solidFill>
              </a:rPr>
              <a:t>Reivindicar el rol fundamental de las encuestas</a:t>
            </a:r>
            <a:r>
              <a:rPr lang="es-UY" dirty="0" smtClean="0"/>
              <a:t>: </a:t>
            </a:r>
            <a:r>
              <a:rPr lang="es-UY" dirty="0"/>
              <a:t>entender el mundo, y ayudar a tomar mejores decisiones: no pronosticar una elección.</a:t>
            </a:r>
          </a:p>
        </p:txBody>
      </p:sp>
      <p:sp>
        <p:nvSpPr>
          <p:cNvPr id="38" name="37 CuadroTexto"/>
          <p:cNvSpPr txBox="1"/>
          <p:nvPr/>
        </p:nvSpPr>
        <p:spPr>
          <a:xfrm>
            <a:off x="-540568" y="2915652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UY" u="sng" dirty="0"/>
              <a:t>Asumir </a:t>
            </a:r>
            <a:r>
              <a:rPr lang="es-UY" u="sng" dirty="0" smtClean="0"/>
              <a:t>y explicitar los </a:t>
            </a:r>
            <a:r>
              <a:rPr lang="es-UY" b="1" u="sng" dirty="0">
                <a:solidFill>
                  <a:schemeClr val="tx2"/>
                </a:solidFill>
              </a:rPr>
              <a:t>límites de la técnica </a:t>
            </a:r>
            <a:r>
              <a:rPr lang="es-UY" u="sng" dirty="0"/>
              <a:t>como herramienta de </a:t>
            </a:r>
            <a:r>
              <a:rPr lang="es-UY" u="sng" dirty="0" smtClean="0"/>
              <a:t>pronóstico:</a:t>
            </a:r>
            <a:endParaRPr lang="es-UY" u="sng" dirty="0"/>
          </a:p>
        </p:txBody>
      </p:sp>
      <p:sp>
        <p:nvSpPr>
          <p:cNvPr id="39" name="38 CuadroTexto"/>
          <p:cNvSpPr txBox="1"/>
          <p:nvPr/>
        </p:nvSpPr>
        <p:spPr>
          <a:xfrm>
            <a:off x="0" y="3212976"/>
            <a:ext cx="60121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UY" sz="1600" dirty="0" smtClean="0"/>
              <a:t>Señalar claramente la existencia del “late swing” como un problema: la encuesta no es una herramienta de pronóstico.</a:t>
            </a:r>
          </a:p>
          <a:p>
            <a:endParaRPr lang="es-UY" sz="1600" dirty="0" smtClean="0"/>
          </a:p>
          <a:p>
            <a:pPr>
              <a:buFont typeface="Wingdings" pitchFamily="2" charset="2"/>
              <a:buChar char="v"/>
            </a:pPr>
            <a:r>
              <a:rPr lang="es-UY" sz="1600" dirty="0" smtClean="0"/>
              <a:t>Señalar claramente los límites de llegada a ciertos públicos, y la probabilidad de un voto oculto.</a:t>
            </a:r>
          </a:p>
          <a:p>
            <a:endParaRPr lang="es-UY" sz="1600" dirty="0" smtClean="0"/>
          </a:p>
          <a:p>
            <a:pPr>
              <a:buFont typeface="Wingdings" pitchFamily="2" charset="2"/>
              <a:buChar char="v"/>
            </a:pPr>
            <a:r>
              <a:rPr lang="es-UY" sz="1600" dirty="0" smtClean="0"/>
              <a:t>Explicitar el error </a:t>
            </a:r>
            <a:r>
              <a:rPr lang="es-UY" sz="1600" dirty="0" err="1" smtClean="0"/>
              <a:t>muestral</a:t>
            </a:r>
            <a:r>
              <a:rPr lang="es-UY" sz="1600" dirty="0" smtClean="0"/>
              <a:t> y el intervalo de confianza</a:t>
            </a:r>
          </a:p>
          <a:p>
            <a:endParaRPr lang="es-UY" sz="1600" dirty="0" smtClean="0"/>
          </a:p>
          <a:p>
            <a:pPr>
              <a:buFont typeface="Wingdings" pitchFamily="2" charset="2"/>
              <a:buChar char="v"/>
            </a:pPr>
            <a:r>
              <a:rPr lang="es-UY" sz="1600" dirty="0" smtClean="0"/>
              <a:t>Evitar lecturas polarizadas . Reivindicar la complejidad de la OP.</a:t>
            </a:r>
          </a:p>
          <a:p>
            <a:endParaRPr lang="es-UY" sz="1600" dirty="0" smtClean="0"/>
          </a:p>
          <a:p>
            <a:pPr>
              <a:buFont typeface="Wingdings" pitchFamily="2" charset="2"/>
              <a:buChar char="v"/>
            </a:pPr>
            <a:r>
              <a:rPr lang="es-UY" sz="1600" dirty="0" smtClean="0"/>
              <a:t>Evitar forzar respuestas para mejorar precisión (% de “indecisos”)</a:t>
            </a:r>
          </a:p>
          <a:p>
            <a:endParaRPr lang="es-UY" sz="1600" dirty="0" smtClean="0"/>
          </a:p>
          <a:p>
            <a:pPr>
              <a:buFont typeface="Wingdings" pitchFamily="2" charset="2"/>
              <a:buChar char="v"/>
            </a:pPr>
            <a:r>
              <a:rPr lang="es-UY" sz="1600" dirty="0" smtClean="0"/>
              <a:t>¿Por qué no publicar y diferenciar votantes “definidos” de “móviles”?</a:t>
            </a:r>
          </a:p>
          <a:p>
            <a:pPr>
              <a:buFont typeface="Wingdings" pitchFamily="2" charset="2"/>
              <a:buChar char="v"/>
            </a:pPr>
            <a:endParaRPr lang="es-UY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  <p:bldP spid="26" grpId="0"/>
      <p:bldP spid="33" grpId="0"/>
      <p:bldP spid="38" grpId="0"/>
      <p:bldP spid="3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6512" y="49778"/>
            <a:ext cx="9144000" cy="642918"/>
          </a:xfrm>
          <a:prstGeom prst="rect">
            <a:avLst/>
          </a:prstGeom>
          <a:noFill/>
          <a:ln/>
        </p:spPr>
        <p:txBody>
          <a:bodyPr/>
          <a:lstStyle/>
          <a:p>
            <a:pPr marL="742950" marR="0" lvl="1" indent="-285750" algn="ctr" defTabSz="914400" eaLnBrk="1" latinLnBrk="0" hangingPunct="1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SzTx/>
              <a:tabLst/>
              <a:defRPr/>
            </a:pPr>
            <a:r>
              <a:rPr lang="es-UY" altLang="zh-CN" sz="28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¿QUÉ HACER?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v"/>
              <a:tabLst/>
              <a:defRPr/>
            </a:pPr>
            <a:endParaRPr lang="es-ES" sz="2800" baseline="0" dirty="0" smtClean="0"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34503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17" name="16 CuadroTexto"/>
          <p:cNvSpPr txBox="1"/>
          <p:nvPr/>
        </p:nvSpPr>
        <p:spPr>
          <a:xfrm>
            <a:off x="323528" y="2636912"/>
            <a:ext cx="3059832" cy="1200329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0" lvl="1" algn="just"/>
            <a:r>
              <a:rPr lang="es-UY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 </a:t>
            </a:r>
            <a:r>
              <a:rPr lang="es-UY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todos sus problemas, </a:t>
            </a:r>
            <a:r>
              <a:rPr lang="es-UY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las encuestas siguen </a:t>
            </a:r>
            <a:r>
              <a:rPr lang="es-UY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siendo el mejor método para estimar lo que puede llegar a ocurrir</a:t>
            </a:r>
            <a:r>
              <a:rPr lang="es-UY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es-UY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467544" y="980728"/>
            <a:ext cx="2655912" cy="369332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0" lvl="1" algn="just"/>
            <a:r>
              <a:rPr lang="es-UY" b="1" dirty="0" smtClean="0">
                <a:solidFill>
                  <a:schemeClr val="tx2"/>
                </a:solidFill>
              </a:rPr>
              <a:t>Ser responsables, pero </a:t>
            </a:r>
            <a:endParaRPr lang="es-UY" b="1" dirty="0">
              <a:solidFill>
                <a:schemeClr val="tx2"/>
              </a:solidFill>
            </a:endParaRPr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3275856" y="1196752"/>
            <a:ext cx="1080120" cy="7200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4355976" y="1023119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s-UY" sz="2400" b="1" dirty="0" smtClean="0">
                <a:solidFill>
                  <a:schemeClr val="tx2"/>
                </a:solidFill>
              </a:rPr>
              <a:t>EVITAR LA AUTOFLAGELACIÓN</a:t>
            </a:r>
            <a:endParaRPr lang="es-UY" sz="2400" dirty="0"/>
          </a:p>
        </p:txBody>
      </p:sp>
      <p:cxnSp>
        <p:nvCxnSpPr>
          <p:cNvPr id="22" name="21 Conector recto de flecha"/>
          <p:cNvCxnSpPr/>
          <p:nvPr/>
        </p:nvCxnSpPr>
        <p:spPr>
          <a:xfrm flipH="1">
            <a:off x="3419872" y="1556792"/>
            <a:ext cx="1656184" cy="936104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 flipH="1">
            <a:off x="3779912" y="1628800"/>
            <a:ext cx="1656184" cy="295232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467544" y="4604935"/>
            <a:ext cx="3059832" cy="1200329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0" lvl="1" algn="just"/>
            <a:r>
              <a:rPr lang="es-UY" b="1" dirty="0" smtClean="0">
                <a:solidFill>
                  <a:schemeClr val="tx2"/>
                </a:solidFill>
              </a:rPr>
              <a:t>Los aciertos son, todavía, mucho más que los errores (en América Latina, destacable el caso de Perú).</a:t>
            </a:r>
            <a:endParaRPr lang="es-UY" b="1" dirty="0">
              <a:solidFill>
                <a:schemeClr val="tx2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427984" y="4437112"/>
            <a:ext cx="3059832" cy="1200329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0" lvl="1" algn="just"/>
            <a:r>
              <a:rPr lang="es-UY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Gracias a </a:t>
            </a:r>
            <a:r>
              <a:rPr lang="es-UY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las encuestas entendemos muchas cosas que de otra forma no entenderíamos.</a:t>
            </a:r>
            <a:endParaRPr lang="es-UY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3" name="22 Conector recto de flecha"/>
          <p:cNvCxnSpPr/>
          <p:nvPr/>
        </p:nvCxnSpPr>
        <p:spPr>
          <a:xfrm>
            <a:off x="5724128" y="1628800"/>
            <a:ext cx="0" cy="2664296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>
            <a:off x="6156176" y="1628800"/>
            <a:ext cx="720080" cy="7920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5976664" y="2492896"/>
            <a:ext cx="2627784" cy="646331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0" lvl="1" algn="just"/>
            <a:r>
              <a:rPr lang="es-UY" b="1" dirty="0" smtClean="0">
                <a:solidFill>
                  <a:schemeClr val="tx2"/>
                </a:solidFill>
              </a:rPr>
              <a:t>Un mundo sin encuestas sería ca</a:t>
            </a:r>
            <a:r>
              <a:rPr lang="es-UY" b="1" dirty="0" smtClean="0">
                <a:solidFill>
                  <a:schemeClr val="tx2"/>
                </a:solidFill>
              </a:rPr>
              <a:t>ótico</a:t>
            </a:r>
            <a:endParaRPr lang="es-UY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1" grpId="0"/>
      <p:bldP spid="29" grpId="0" animBg="1"/>
      <p:bldP spid="19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3573016"/>
            <a:ext cx="9144000" cy="5760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4824" y="2348880"/>
            <a:ext cx="617917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0" y="3717032"/>
            <a:ext cx="5029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000" b="1" dirty="0" smtClean="0">
                <a:solidFill>
                  <a:schemeClr val="bg1"/>
                </a:solidFill>
              </a:rPr>
              <a:t>III. NUEVOS Y VIEJOS MÉTODOS EN URUGUAY</a:t>
            </a:r>
            <a:endParaRPr lang="es-UY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0" y="116632"/>
            <a:ext cx="9144000" cy="642918"/>
          </a:xfrm>
          <a:prstGeom prst="rect">
            <a:avLst/>
          </a:prstGeom>
          <a:noFill/>
          <a:ln/>
        </p:spPr>
        <p:txBody>
          <a:bodyPr/>
          <a:lstStyle/>
          <a:p>
            <a:pPr marL="742950" marR="0" lvl="1" indent="-285750" algn="ctr" defTabSz="914400" eaLnBrk="1" latinLnBrk="0" hangingPunct="1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SzTx/>
              <a:tabLst/>
              <a:defRPr/>
            </a:pPr>
            <a:r>
              <a:rPr lang="es-UY" altLang="zh-CN" sz="28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SEGUNDA VUELTA ELECCIÓN 2014 EN URUGUAY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v"/>
              <a:tabLst/>
              <a:defRPr/>
            </a:pPr>
            <a:endParaRPr lang="es-ES" sz="2800" baseline="0" dirty="0" smtClean="0"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34503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graphicFrame>
        <p:nvGraphicFramePr>
          <p:cNvPr id="26" name="25 Tabla"/>
          <p:cNvGraphicFramePr>
            <a:graphicFrameLocks noGrp="1"/>
          </p:cNvGraphicFramePr>
          <p:nvPr/>
        </p:nvGraphicFramePr>
        <p:xfrm>
          <a:off x="1428328" y="1078488"/>
          <a:ext cx="60960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417368">
                <a:tc>
                  <a:txBody>
                    <a:bodyPr/>
                    <a:lstStyle/>
                    <a:p>
                      <a:endParaRPr lang="es-U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PRONÓSTICO EQUIPOS </a:t>
                      </a:r>
                      <a:endParaRPr lang="es-U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RESULTADO</a:t>
                      </a:r>
                      <a:endParaRPr lang="es-UY" sz="1600" dirty="0"/>
                    </a:p>
                  </a:txBody>
                  <a:tcPr/>
                </a:tc>
              </a:tr>
              <a:tr h="267262">
                <a:tc>
                  <a:txBody>
                    <a:bodyPr/>
                    <a:lstStyle/>
                    <a:p>
                      <a:r>
                        <a:rPr lang="es-UY" sz="1600" dirty="0" smtClean="0"/>
                        <a:t>Tabaré</a:t>
                      </a:r>
                      <a:r>
                        <a:rPr lang="es-UY" sz="1600" baseline="0" dirty="0" smtClean="0"/>
                        <a:t> Vázquez</a:t>
                      </a:r>
                      <a:endParaRPr lang="es-UY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54,5</a:t>
                      </a:r>
                      <a:endParaRPr lang="es-U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53,6</a:t>
                      </a:r>
                      <a:endParaRPr lang="es-UY" sz="1600" dirty="0"/>
                    </a:p>
                  </a:txBody>
                  <a:tcPr/>
                </a:tc>
              </a:tr>
              <a:tr h="267262">
                <a:tc>
                  <a:txBody>
                    <a:bodyPr/>
                    <a:lstStyle/>
                    <a:p>
                      <a:r>
                        <a:rPr lang="es-UY" sz="1600" dirty="0" smtClean="0"/>
                        <a:t>Lacalle </a:t>
                      </a:r>
                      <a:r>
                        <a:rPr lang="es-UY" sz="1600" dirty="0" err="1" smtClean="0"/>
                        <a:t>Pou</a:t>
                      </a:r>
                      <a:endParaRPr lang="es-U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40,0</a:t>
                      </a:r>
                      <a:endParaRPr lang="es-U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41,1</a:t>
                      </a:r>
                      <a:endParaRPr lang="es-UY" sz="1600" dirty="0"/>
                    </a:p>
                  </a:txBody>
                  <a:tcPr/>
                </a:tc>
              </a:tr>
              <a:tr h="267262">
                <a:tc>
                  <a:txBody>
                    <a:bodyPr/>
                    <a:lstStyle/>
                    <a:p>
                      <a:r>
                        <a:rPr lang="es-UY" sz="1600" dirty="0" smtClean="0"/>
                        <a:t>Voto</a:t>
                      </a:r>
                      <a:r>
                        <a:rPr lang="es-UY" sz="1600" baseline="0" dirty="0" smtClean="0"/>
                        <a:t> blanco o nulo</a:t>
                      </a:r>
                      <a:endParaRPr lang="es-U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5,5</a:t>
                      </a:r>
                      <a:endParaRPr lang="es-U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5,3</a:t>
                      </a:r>
                      <a:endParaRPr lang="es-UY" sz="1600" dirty="0"/>
                    </a:p>
                  </a:txBody>
                  <a:tcPr/>
                </a:tc>
              </a:tr>
              <a:tr h="267262">
                <a:tc>
                  <a:txBody>
                    <a:bodyPr/>
                    <a:lstStyle/>
                    <a:p>
                      <a:r>
                        <a:rPr lang="es-UY" sz="1600" dirty="0" smtClean="0"/>
                        <a:t>TOTAL</a:t>
                      </a:r>
                      <a:endParaRPr lang="es-U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100</a:t>
                      </a:r>
                      <a:endParaRPr lang="es-U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100</a:t>
                      </a:r>
                      <a:endParaRPr lang="es-UY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26 Tabla"/>
          <p:cNvGraphicFramePr>
            <a:graphicFrameLocks noGrp="1"/>
          </p:cNvGraphicFramePr>
          <p:nvPr/>
        </p:nvGraphicFramePr>
        <p:xfrm>
          <a:off x="159556" y="3679722"/>
          <a:ext cx="4340436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956060"/>
                <a:gridCol w="1584176"/>
                <a:gridCol w="648072"/>
              </a:tblGrid>
              <a:tr h="304918">
                <a:tc>
                  <a:txBody>
                    <a:bodyPr/>
                    <a:lstStyle/>
                    <a:p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Encuesta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Proyección indecisos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Final</a:t>
                      </a:r>
                      <a:endParaRPr lang="es-UY" sz="1600" dirty="0"/>
                    </a:p>
                  </a:txBody>
                  <a:tcPr anchor="ctr"/>
                </a:tc>
              </a:tr>
              <a:tr h="195255">
                <a:tc>
                  <a:txBody>
                    <a:bodyPr/>
                    <a:lstStyle/>
                    <a:p>
                      <a:r>
                        <a:rPr lang="es-UY" sz="1600" baseline="0" dirty="0" smtClean="0"/>
                        <a:t>Vázquez</a:t>
                      </a:r>
                      <a:endParaRPr lang="es-UY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53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0,52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56</a:t>
                      </a:r>
                      <a:endParaRPr lang="es-UY" sz="1600" dirty="0"/>
                    </a:p>
                  </a:txBody>
                  <a:tcPr anchor="ctr"/>
                </a:tc>
              </a:tr>
              <a:tr h="195255">
                <a:tc>
                  <a:txBody>
                    <a:bodyPr/>
                    <a:lstStyle/>
                    <a:p>
                      <a:r>
                        <a:rPr lang="es-UY" sz="1600" dirty="0" smtClean="0"/>
                        <a:t>Lacalle </a:t>
                      </a:r>
                      <a:r>
                        <a:rPr lang="es-UY" sz="1600" dirty="0" err="1" smtClean="0"/>
                        <a:t>Pou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37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0,48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39</a:t>
                      </a:r>
                      <a:endParaRPr lang="es-UY" sz="1600" dirty="0"/>
                    </a:p>
                  </a:txBody>
                  <a:tcPr anchor="ctr"/>
                </a:tc>
              </a:tr>
              <a:tr h="195255">
                <a:tc>
                  <a:txBody>
                    <a:bodyPr/>
                    <a:lstStyle/>
                    <a:p>
                      <a:r>
                        <a:rPr lang="es-UY" sz="1600" baseline="0" dirty="0" err="1" smtClean="0"/>
                        <a:t>Bl</a:t>
                      </a:r>
                      <a:r>
                        <a:rPr lang="es-UY" sz="1600" baseline="0" dirty="0" smtClean="0"/>
                        <a:t> / </a:t>
                      </a:r>
                      <a:r>
                        <a:rPr lang="es-UY" sz="1600" baseline="0" dirty="0" err="1" smtClean="0"/>
                        <a:t>Anul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5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---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5</a:t>
                      </a:r>
                      <a:endParaRPr lang="es-UY" sz="1600" dirty="0"/>
                    </a:p>
                  </a:txBody>
                  <a:tcPr anchor="ctr"/>
                </a:tc>
              </a:tr>
              <a:tr h="195255">
                <a:tc>
                  <a:txBody>
                    <a:bodyPr/>
                    <a:lstStyle/>
                    <a:p>
                      <a:r>
                        <a:rPr lang="es-UY" sz="1600" dirty="0" smtClean="0"/>
                        <a:t>Indecisos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5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----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---</a:t>
                      </a:r>
                      <a:endParaRPr lang="es-UY" sz="1600" dirty="0"/>
                    </a:p>
                  </a:txBody>
                  <a:tcPr anchor="ctr"/>
                </a:tc>
              </a:tr>
              <a:tr h="195255">
                <a:tc>
                  <a:txBody>
                    <a:bodyPr/>
                    <a:lstStyle/>
                    <a:p>
                      <a:r>
                        <a:rPr lang="es-UY" sz="1600" dirty="0" smtClean="0"/>
                        <a:t>TOTAL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100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100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100</a:t>
                      </a:r>
                      <a:endParaRPr lang="es-UY" sz="16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0" name="29 Tabla"/>
          <p:cNvGraphicFramePr>
            <a:graphicFrameLocks noGrp="1"/>
          </p:cNvGraphicFramePr>
          <p:nvPr/>
        </p:nvGraphicFramePr>
        <p:xfrm>
          <a:off x="4644008" y="3664770"/>
          <a:ext cx="4340436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080120"/>
                <a:gridCol w="1440160"/>
                <a:gridCol w="668028"/>
              </a:tblGrid>
              <a:tr h="291339">
                <a:tc>
                  <a:txBody>
                    <a:bodyPr/>
                    <a:lstStyle/>
                    <a:p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Encuesta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Proyección indecisos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Final</a:t>
                      </a:r>
                      <a:endParaRPr lang="es-UY" sz="1600" dirty="0"/>
                    </a:p>
                  </a:txBody>
                  <a:tcPr anchor="ctr"/>
                </a:tc>
              </a:tr>
              <a:tr h="186559">
                <a:tc>
                  <a:txBody>
                    <a:bodyPr/>
                    <a:lstStyle/>
                    <a:p>
                      <a:r>
                        <a:rPr lang="es-UY" sz="1600" baseline="0" dirty="0" smtClean="0"/>
                        <a:t>Vázquez</a:t>
                      </a:r>
                      <a:endParaRPr lang="es-UY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51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0,35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53</a:t>
                      </a:r>
                      <a:endParaRPr lang="es-UY" sz="1600" dirty="0"/>
                    </a:p>
                  </a:txBody>
                  <a:tcPr anchor="ctr"/>
                </a:tc>
              </a:tr>
              <a:tr h="186559">
                <a:tc>
                  <a:txBody>
                    <a:bodyPr/>
                    <a:lstStyle/>
                    <a:p>
                      <a:r>
                        <a:rPr lang="es-UY" sz="1600" dirty="0" smtClean="0"/>
                        <a:t>Lacalle </a:t>
                      </a:r>
                      <a:r>
                        <a:rPr lang="es-UY" sz="1600" dirty="0" err="1" smtClean="0"/>
                        <a:t>Pou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36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0,65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41</a:t>
                      </a:r>
                      <a:endParaRPr lang="es-UY" sz="1600" dirty="0"/>
                    </a:p>
                  </a:txBody>
                  <a:tcPr anchor="ctr"/>
                </a:tc>
              </a:tr>
              <a:tr h="186559">
                <a:tc>
                  <a:txBody>
                    <a:bodyPr/>
                    <a:lstStyle/>
                    <a:p>
                      <a:r>
                        <a:rPr lang="es-UY" sz="1600" baseline="0" dirty="0" err="1" smtClean="0"/>
                        <a:t>Bl</a:t>
                      </a:r>
                      <a:r>
                        <a:rPr lang="es-UY" sz="1600" baseline="0" dirty="0" smtClean="0"/>
                        <a:t> / </a:t>
                      </a:r>
                      <a:r>
                        <a:rPr lang="es-UY" sz="1600" baseline="0" dirty="0" err="1" smtClean="0"/>
                        <a:t>Anul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6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---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6</a:t>
                      </a:r>
                      <a:endParaRPr lang="es-UY" sz="1600" dirty="0"/>
                    </a:p>
                  </a:txBody>
                  <a:tcPr anchor="ctr"/>
                </a:tc>
              </a:tr>
              <a:tr h="186559">
                <a:tc>
                  <a:txBody>
                    <a:bodyPr/>
                    <a:lstStyle/>
                    <a:p>
                      <a:r>
                        <a:rPr lang="es-UY" sz="1600" dirty="0" smtClean="0"/>
                        <a:t>Indecisos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7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---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---</a:t>
                      </a:r>
                      <a:endParaRPr lang="es-UY" sz="1600" dirty="0"/>
                    </a:p>
                  </a:txBody>
                  <a:tcPr anchor="ctr"/>
                </a:tc>
              </a:tr>
              <a:tr h="186559">
                <a:tc>
                  <a:txBody>
                    <a:bodyPr/>
                    <a:lstStyle/>
                    <a:p>
                      <a:r>
                        <a:rPr lang="es-UY" sz="1600" dirty="0" smtClean="0"/>
                        <a:t>TOTAL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100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100</a:t>
                      </a:r>
                      <a:endParaRPr lang="es-UY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sz="1600" dirty="0" smtClean="0"/>
                        <a:t>100</a:t>
                      </a:r>
                      <a:endParaRPr lang="es-UY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1" name="30 CuadroTexto"/>
          <p:cNvSpPr txBox="1"/>
          <p:nvPr/>
        </p:nvSpPr>
        <p:spPr>
          <a:xfrm>
            <a:off x="1085788" y="3284985"/>
            <a:ext cx="2286016" cy="307777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UY" sz="1400" b="1" dirty="0" smtClean="0"/>
              <a:t>ENCUESTA F2F</a:t>
            </a:r>
            <a:endParaRPr lang="es-UY" sz="1400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5598352" y="3284984"/>
            <a:ext cx="2286016" cy="307777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UY" sz="1400" b="1" dirty="0" smtClean="0"/>
              <a:t>ENCUESTA CELULARES</a:t>
            </a:r>
            <a:endParaRPr lang="es-UY" sz="1400" b="1" dirty="0"/>
          </a:p>
        </p:txBody>
      </p:sp>
      <p:sp>
        <p:nvSpPr>
          <p:cNvPr id="35" name="34 CuadroTexto"/>
          <p:cNvSpPr txBox="1"/>
          <p:nvPr/>
        </p:nvSpPr>
        <p:spPr>
          <a:xfrm>
            <a:off x="2699792" y="692696"/>
            <a:ext cx="4032448" cy="307777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UY" sz="1400" b="1" dirty="0" smtClean="0"/>
              <a:t>ESTIMACIONES SEGUNDA VUELTA (30/11/14)</a:t>
            </a:r>
            <a:endParaRPr lang="es-UY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0" y="116632"/>
            <a:ext cx="9144000" cy="642918"/>
          </a:xfrm>
          <a:prstGeom prst="rect">
            <a:avLst/>
          </a:prstGeom>
          <a:noFill/>
          <a:ln/>
        </p:spPr>
        <p:txBody>
          <a:bodyPr/>
          <a:lstStyle/>
          <a:p>
            <a:pPr marL="742950" marR="0" lvl="1" indent="-285750" algn="ctr" defTabSz="914400" eaLnBrk="1" latinLnBrk="0" hangingPunct="1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SzTx/>
              <a:tabLst/>
              <a:defRPr/>
            </a:pPr>
            <a:r>
              <a:rPr lang="es-UY" altLang="zh-CN" sz="28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ELECCIONES DEPARTAMENTALES 2015 EN MONTEVIDEO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v"/>
              <a:tabLst/>
              <a:defRPr/>
            </a:pPr>
            <a:endParaRPr lang="es-ES" sz="2800" baseline="0" dirty="0" smtClean="0"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34503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128909" y="1092001"/>
          <a:ext cx="8835579" cy="4641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250"/>
                <a:gridCol w="586553"/>
                <a:gridCol w="864096"/>
                <a:gridCol w="864096"/>
                <a:gridCol w="1080120"/>
                <a:gridCol w="745135"/>
                <a:gridCol w="828000"/>
                <a:gridCol w="947145"/>
                <a:gridCol w="936104"/>
                <a:gridCol w="720080"/>
              </a:tblGrid>
              <a:tr h="178464">
                <a:tc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CALLE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CELULARES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PROMEDIO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PROYECCIÓN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ON-LINE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UY" sz="14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Diferencias</a:t>
                      </a:r>
                    </a:p>
                  </a:txBody>
                  <a:tcPr marL="5475" marR="5475" marT="547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</a:tr>
              <a:tr h="17846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POR </a:t>
                      </a:r>
                      <a:r>
                        <a:rPr lang="es-UY" sz="14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CANDIDATO</a:t>
                      </a:r>
                      <a:endParaRPr lang="es-UY" sz="14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5475" marR="5475" marT="547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 rowSpan="1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CALLE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CELULARES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ON-LINE</a:t>
                      </a:r>
                    </a:p>
                  </a:txBody>
                  <a:tcPr marL="5475" marR="5475" marT="5475" marB="0" anchor="ctr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FA Martínez</a:t>
                      </a:r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5475" marR="5475" marT="5475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FA </a:t>
                      </a:r>
                      <a:r>
                        <a:rPr lang="es-UY" sz="14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Topolansky</a:t>
                      </a:r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5475" marR="5475" marT="5475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5475" marR="5475" marT="547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FA Cardozo</a:t>
                      </a:r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ctr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PC </a:t>
                      </a:r>
                      <a:r>
                        <a:rPr lang="es-UY" sz="14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Novick</a:t>
                      </a:r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5475" marR="5475" marT="5475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PC </a:t>
                      </a:r>
                      <a:r>
                        <a:rPr lang="es-UY" sz="14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Garcé</a:t>
                      </a:r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5475" marR="5475" marT="5475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PC </a:t>
                      </a:r>
                      <a:r>
                        <a:rPr lang="es-UY" sz="14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Rachetti</a:t>
                      </a:r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PI Posada </a:t>
                      </a:r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UP López</a:t>
                      </a:r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ctr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Blanco/Nulo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ctr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Indecisos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UY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UY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ctr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PROMEDIO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1,3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1,4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2,2</a:t>
                      </a:r>
                    </a:p>
                  </a:txBody>
                  <a:tcPr marL="5475" marR="5475" marT="5475" marB="0" anchor="ctr"/>
                </a:tc>
              </a:tr>
              <a:tr h="17846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POR PARTIDO</a:t>
                      </a:r>
                    </a:p>
                  </a:txBody>
                  <a:tcPr marL="5475" marR="5475" marT="547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 rowSpan="7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CALLE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CELULARES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ON-LINE</a:t>
                      </a:r>
                    </a:p>
                  </a:txBody>
                  <a:tcPr marL="5475" marR="5475" marT="5475" marB="0" anchor="ctr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Frente Amplio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</a:t>
                      </a:r>
                    </a:p>
                  </a:txBody>
                  <a:tcPr marL="5475" marR="5475" marT="5475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5475" marR="5475" marT="547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475" marR="5475" marT="5475" marB="0" anchor="b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P. </a:t>
                      </a:r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Concertación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5475" marR="5475" marT="5475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5475" marR="5475" marT="547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b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P. Independiente</a:t>
                      </a:r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b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Unidad Popular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475" marR="5475" marT="5475" marB="0" anchor="b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Blanco/Nulo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475" marR="5475" marT="5475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UY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475" marR="5475" marT="5475" marB="0" anchor="b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Indecisos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475" marR="5475" marT="5475" marB="0" anchor="b"/>
                </a:tc>
                <a:tc vMerge="1">
                  <a:txBody>
                    <a:bodyPr/>
                    <a:lstStyle/>
                    <a:p>
                      <a:endParaRPr lang="es-UY" dirty="0"/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endParaRPr lang="es-UY"/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endParaRPr lang="es-UY"/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endParaRPr lang="es-UY" dirty="0"/>
                    </a:p>
                  </a:txBody>
                  <a:tcPr marL="5475" marR="5475" marT="5475" marB="0" anchor="b"/>
                </a:tc>
              </a:tr>
              <a:tr h="178464">
                <a:tc>
                  <a:txBody>
                    <a:bodyPr/>
                    <a:lstStyle/>
                    <a:p>
                      <a:pPr algn="l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UY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PROMEDIO</a:t>
                      </a:r>
                    </a:p>
                  </a:txBody>
                  <a:tcPr marL="5475" marR="5475" marT="54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2,4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2,2</a:t>
                      </a:r>
                    </a:p>
                  </a:txBody>
                  <a:tcPr marL="5475" marR="5475" marT="5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1,2</a:t>
                      </a:r>
                    </a:p>
                  </a:txBody>
                  <a:tcPr marL="5475" marR="5475" marT="547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-396552" y="2858090"/>
            <a:ext cx="9144000" cy="642918"/>
          </a:xfrm>
          <a:prstGeom prst="rect">
            <a:avLst/>
          </a:prstGeom>
          <a:noFill/>
          <a:ln/>
        </p:spPr>
        <p:txBody>
          <a:bodyPr/>
          <a:lstStyle/>
          <a:p>
            <a:pPr marL="742950" marR="0" lvl="1" indent="-285750" algn="ctr" defTabSz="914400" eaLnBrk="1" latinLnBrk="0" hangingPunct="1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SzTx/>
              <a:tabLst/>
              <a:defRPr/>
            </a:pPr>
            <a:r>
              <a:rPr lang="es-UY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¡GRACIAS!</a:t>
            </a:r>
            <a:endParaRPr lang="es-ES" sz="4000" baseline="0" dirty="0" smtClean="0"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008526"/>
            <a:ext cx="2915816" cy="84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4578" name="AutoShape 2" descr="Resultado de imagen de frente amplio 2014"/>
          <p:cNvSpPr>
            <a:spLocks noChangeAspect="1" noChangeArrowheads="1"/>
          </p:cNvSpPr>
          <p:nvPr/>
        </p:nvSpPr>
        <p:spPr bwMode="auto">
          <a:xfrm>
            <a:off x="155575" y="-60344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7" name="6 CuadroTexto"/>
          <p:cNvSpPr txBox="1"/>
          <p:nvPr/>
        </p:nvSpPr>
        <p:spPr>
          <a:xfrm>
            <a:off x="3419872" y="4437112"/>
            <a:ext cx="2073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UY" sz="2000" dirty="0" smtClean="0"/>
              <a:t>Ignacio </a:t>
            </a:r>
            <a:r>
              <a:rPr lang="es-UY" sz="2000" dirty="0" err="1" smtClean="0"/>
              <a:t>Zuasnabar</a:t>
            </a:r>
            <a:endParaRPr lang="es-UY" sz="2000" dirty="0" smtClean="0"/>
          </a:p>
        </p:txBody>
      </p:sp>
      <p:pic>
        <p:nvPicPr>
          <p:cNvPr id="10" name="Picture 6" descr="Resultado de imagen de twitter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8785" y="4797152"/>
            <a:ext cx="432048" cy="432048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3938825" y="4797152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@</a:t>
            </a:r>
            <a:r>
              <a:rPr lang="es-UY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IZuasnabar</a:t>
            </a:r>
            <a:endParaRPr lang="es-UY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88337"/>
            <a:ext cx="2592288" cy="89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6582" y="6176987"/>
            <a:ext cx="7943850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8" name="AutoShape 2" descr="Resultado de imagen de colonia de sacr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17424" name="AutoShape 16" descr="Resultado de imagen de colonia de sacramento atardec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21514" name="AutoShape 10" descr="Resultado de imagen de Universidad Católica del Urugu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21516" name="AutoShape 12" descr="Resultado de imagen de Universidad Católica del Urugu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22530" name="AutoShape 2" descr="Resultado de imagen de Buenos Ai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32" name="3 Marcador de texto"/>
          <p:cNvSpPr txBox="1">
            <a:spLocks/>
          </p:cNvSpPr>
          <p:nvPr/>
        </p:nvSpPr>
        <p:spPr>
          <a:xfrm>
            <a:off x="0" y="620688"/>
            <a:ext cx="4067944" cy="5361459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AR" sz="2800" b="1" dirty="0" smtClean="0"/>
              <a:t>Los esperamos en 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AR" sz="2800" b="1" dirty="0" smtClean="0"/>
              <a:t>Colonia del Sacramento 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AR" sz="2800" b="1" dirty="0" smtClean="0"/>
              <a:t>(14-17 de marzo, 2018)</a:t>
            </a:r>
            <a:endParaRPr kumimoji="0" lang="es-A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6" name="AutoShape 2" descr="Resultado de imagen de colonia del sacr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pic>
        <p:nvPicPr>
          <p:cNvPr id="39" name="Picture 18" descr="Resultado de imag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620688"/>
            <a:ext cx="4176464" cy="2520280"/>
          </a:xfrm>
          <a:prstGeom prst="rect">
            <a:avLst/>
          </a:prstGeom>
          <a:noFill/>
        </p:spPr>
      </p:pic>
      <p:pic>
        <p:nvPicPr>
          <p:cNvPr id="26640" name="Picture 16" descr="Resultado de image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3438" y="3140968"/>
            <a:ext cx="4182978" cy="28034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845</Words>
  <Application>Microsoft Office PowerPoint</Application>
  <PresentationFormat>Presentación en pantalla (4:3)</PresentationFormat>
  <Paragraphs>313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ifynn</dc:creator>
  <cp:lastModifiedBy>Ignacio Zuasnabar</cp:lastModifiedBy>
  <cp:revision>22</cp:revision>
  <dcterms:created xsi:type="dcterms:W3CDTF">2016-12-06T12:13:27Z</dcterms:created>
  <dcterms:modified xsi:type="dcterms:W3CDTF">2016-12-06T20:23:13Z</dcterms:modified>
</cp:coreProperties>
</file>