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84" r:id="rId3"/>
    <p:sldId id="285" r:id="rId4"/>
    <p:sldId id="286" r:id="rId5"/>
    <p:sldId id="271" r:id="rId6"/>
    <p:sldId id="281" r:id="rId7"/>
    <p:sldId id="263" r:id="rId8"/>
    <p:sldId id="261" r:id="rId9"/>
    <p:sldId id="262" r:id="rId10"/>
    <p:sldId id="277" r:id="rId11"/>
    <p:sldId id="278" r:id="rId12"/>
    <p:sldId id="275" r:id="rId13"/>
    <p:sldId id="276" r:id="rId14"/>
    <p:sldId id="28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486" autoAdjust="0"/>
  </p:normalViewPr>
  <p:slideViewPr>
    <p:cSldViewPr snapToGrid="0" snapToObjects="1"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74667-A743-544C-9D55-733E5DDE9765}" type="datetimeFigureOut">
              <a:rPr lang="es-ES_tradnl" smtClean="0"/>
              <a:t>06/12/2016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60697-89E5-394D-B4E5-D767C12812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73149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9C1344-191E-024C-9FB4-934C91C49070}" type="datetimeFigureOut">
              <a:rPr lang="es-ES_tradnl" smtClean="0"/>
              <a:t>06/12/2016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311BF-6057-1E45-BFC3-67C698EC57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751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5D31-092D-9A48-8F0C-69964351B0B9}" type="datetime1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E310-41C7-A648-AB8A-257DD7CC2F42}" type="datetime1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4DF84-5CE8-BA4A-9D2F-8F4F0F05F144}" type="datetime1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1C3E-C6C0-2541-9E1A-3A20BADFEEF9}" type="datetime1">
              <a:rPr lang="en-US" smtClean="0"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6EFC-493A-9042-AED8-9FFB2851D416}" type="datetime1">
              <a:rPr lang="en-US" smtClean="0"/>
              <a:t>12/6/2016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1B06-911F-3E42-A2A6-2926F7607338}" type="datetime1">
              <a:rPr lang="en-US" smtClean="0"/>
              <a:t>12/6/2016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F6A3-E7E0-5944-84BB-9E9C5F18C301}" type="datetime1">
              <a:rPr lang="en-US" smtClean="0"/>
              <a:t>12/6/2016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093A-AEE6-AE4A-A309-7B3F5B80B09E}" type="datetime1">
              <a:rPr lang="en-US" smtClean="0"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6B533-D37F-BA44-B811-67AB2EB60091}" type="datetime1">
              <a:rPr lang="en-US" smtClean="0"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819C3-9242-534B-A743-E9FAF8ADF891}" type="datetime1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CFC03-50E2-6D4F-B182-32DA22652334}" type="datetime1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828A7AA-3373-2445-9742-A13D25BA7099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_tradnl" smtClean="0"/>
              <a:t>Dr. Julio Juárez Gámiz CEIICH-UNAM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Dr. Julio Juárez </a:t>
            </a:r>
            <a:r>
              <a:rPr lang="es-ES" dirty="0" err="1" smtClean="0"/>
              <a:t>Gámiz</a:t>
            </a:r>
            <a:endParaRPr lang="es-ES" dirty="0" smtClean="0"/>
          </a:p>
          <a:p>
            <a:r>
              <a:rPr lang="es-ES" dirty="0" smtClean="0"/>
              <a:t>CEIICH-UNAM</a:t>
            </a:r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683291" cy="1793167"/>
          </a:xfrm>
        </p:spPr>
        <p:txBody>
          <a:bodyPr/>
          <a:lstStyle/>
          <a:p>
            <a:r>
              <a:rPr lang="es-ES" dirty="0" smtClean="0"/>
              <a:t>Encuestas, estrategia y </a:t>
            </a:r>
            <a:r>
              <a:rPr lang="es-ES" i="1" dirty="0" err="1" smtClean="0"/>
              <a:t>storytelling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70766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Actuales desafíos de las encuestas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es-ES" dirty="0" smtClean="0"/>
              <a:t>Técnico</a:t>
            </a:r>
          </a:p>
          <a:p>
            <a:pPr lvl="1">
              <a:buFont typeface="Arial"/>
              <a:buChar char="•"/>
            </a:pPr>
            <a:r>
              <a:rPr lang="es-ES" dirty="0" smtClean="0"/>
              <a:t>Levantamiento/metodología/muestra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Resultados</a:t>
            </a:r>
          </a:p>
          <a:p>
            <a:pPr lvl="1">
              <a:buFont typeface="Arial"/>
              <a:buChar char="•"/>
            </a:pPr>
            <a:r>
              <a:rPr lang="es-ES" dirty="0" smtClean="0"/>
              <a:t>Confiabilidad y comparación con los resultados electorales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Lógico-explicativo </a:t>
            </a:r>
          </a:p>
          <a:p>
            <a:pPr lvl="1">
              <a:buFont typeface="Arial"/>
              <a:buChar char="•"/>
            </a:pPr>
            <a:r>
              <a:rPr lang="es-ES" dirty="0" smtClean="0"/>
              <a:t>Interpretación de variaciones o tendencias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Aspecto discursivo de las encuestas como elemento sustantivo de la narrativa electoral</a:t>
            </a:r>
          </a:p>
          <a:p>
            <a:pPr lvl="1">
              <a:buFont typeface="Arial"/>
              <a:buChar char="•"/>
            </a:pPr>
            <a:r>
              <a:rPr lang="es-ES" dirty="0" smtClean="0"/>
              <a:t>La seducción de la causalidad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1516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Storytelling</a:t>
            </a:r>
            <a:r>
              <a:rPr lang="es-ES" dirty="0" smtClean="0"/>
              <a:t> electoral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es-ES" dirty="0" smtClean="0"/>
              <a:t>Los ingredientes de la historia</a:t>
            </a:r>
          </a:p>
          <a:p>
            <a:pPr marL="822960" lvl="1" indent="-457200">
              <a:buFont typeface="+mj-lt"/>
              <a:buAutoNum type="alphaLcPeriod"/>
            </a:pPr>
            <a:r>
              <a:rPr lang="es-ES" dirty="0" smtClean="0"/>
              <a:t>Actores </a:t>
            </a:r>
          </a:p>
          <a:p>
            <a:pPr lvl="2"/>
            <a:r>
              <a:rPr lang="es-ES" dirty="0" smtClean="0"/>
              <a:t>Partidos, candidatos, aspirantes, independientes</a:t>
            </a:r>
          </a:p>
          <a:p>
            <a:pPr marL="822960" lvl="1" indent="-457200">
              <a:buFont typeface="+mj-lt"/>
              <a:buAutoNum type="alphaLcPeriod"/>
            </a:pPr>
            <a:r>
              <a:rPr lang="es-ES" dirty="0" smtClean="0"/>
              <a:t>Medios</a:t>
            </a:r>
          </a:p>
          <a:p>
            <a:pPr lvl="2"/>
            <a:r>
              <a:rPr lang="es-ES" dirty="0" smtClean="0"/>
              <a:t>En una ecología multiplataforma</a:t>
            </a:r>
          </a:p>
          <a:p>
            <a:pPr marL="822960" lvl="1" indent="-457200">
              <a:buFont typeface="+mj-lt"/>
              <a:buAutoNum type="alphaLcPeriod"/>
            </a:pPr>
            <a:r>
              <a:rPr lang="es-ES" dirty="0" smtClean="0"/>
              <a:t>Temas</a:t>
            </a:r>
          </a:p>
          <a:p>
            <a:pPr marL="822960" lvl="1" indent="-457200">
              <a:buFont typeface="+mj-lt"/>
              <a:buAutoNum type="alphaLcPeriod"/>
            </a:pPr>
            <a:r>
              <a:rPr lang="es-ES" dirty="0" smtClean="0"/>
              <a:t>Autoridades electorales</a:t>
            </a:r>
          </a:p>
          <a:p>
            <a:pPr marL="822960" lvl="1" indent="-457200">
              <a:buFont typeface="+mj-lt"/>
              <a:buAutoNum type="alphaLcPeriod"/>
            </a:pPr>
            <a:r>
              <a:rPr lang="es-ES" dirty="0" smtClean="0"/>
              <a:t>Encuestas</a:t>
            </a:r>
          </a:p>
          <a:p>
            <a:pPr marL="822960" lvl="1" indent="-457200">
              <a:buFont typeface="+mj-lt"/>
              <a:buAutoNum type="alphaL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1446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Puntos de contacto medios-encuestas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Proximidad entre la agenda de los medios con la ‘agenda’ de las encuestas </a:t>
            </a:r>
          </a:p>
          <a:p>
            <a:r>
              <a:rPr lang="es-ES" dirty="0" smtClean="0"/>
              <a:t>Los medios buscan fijar la agenda pero también quieren ‘mover’ las encuestas  </a:t>
            </a:r>
          </a:p>
          <a:p>
            <a:r>
              <a:rPr lang="es-ES" dirty="0" smtClean="0"/>
              <a:t>Caso 2012 estudio </a:t>
            </a:r>
            <a:r>
              <a:rPr lang="es-ES" dirty="0" err="1" smtClean="0"/>
              <a:t>Delphos</a:t>
            </a:r>
            <a:r>
              <a:rPr lang="es-ES" dirty="0" smtClean="0"/>
              <a:t> (O de la </a:t>
            </a:r>
            <a:r>
              <a:rPr lang="es-ES" dirty="0" err="1" smtClean="0"/>
              <a:t>Roquette</a:t>
            </a:r>
            <a:r>
              <a:rPr lang="es-ES" dirty="0" smtClean="0"/>
              <a:t>)</a:t>
            </a:r>
          </a:p>
          <a:p>
            <a:pPr lvl="1">
              <a:buFont typeface="Arial"/>
              <a:buChar char="•"/>
            </a:pPr>
            <a:r>
              <a:rPr lang="es-ES" dirty="0" smtClean="0"/>
              <a:t>Bajos niveles de conocimiento de los temas</a:t>
            </a:r>
          </a:p>
          <a:p>
            <a:pPr lvl="1">
              <a:buFont typeface="Arial"/>
              <a:buChar char="•"/>
            </a:pPr>
            <a:r>
              <a:rPr lang="es-ES" dirty="0" smtClean="0"/>
              <a:t>Preponderancia narrativa de los debates</a:t>
            </a:r>
          </a:p>
          <a:p>
            <a:pPr lvl="1">
              <a:buFont typeface="Arial"/>
              <a:buChar char="•"/>
            </a:pPr>
            <a:r>
              <a:rPr lang="es-ES" dirty="0" smtClean="0"/>
              <a:t>Relevancia del ‘equipaje’ simbólico de cada candidato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5341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81989" y="4372168"/>
            <a:ext cx="6923812" cy="2108788"/>
          </a:xfrm>
        </p:spPr>
        <p:txBody>
          <a:bodyPr/>
          <a:lstStyle/>
          <a:p>
            <a:r>
              <a:rPr lang="es-ES" dirty="0" smtClean="0"/>
              <a:t>¿Por qué los medios patrocinan encuestas?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es-ES" dirty="0" smtClean="0"/>
              <a:t>Acceso a noticias exclusivas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Control total sobre el desarrollo de la historia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Oferta de dramatización sin necesidad de estar al tanto de la política</a:t>
            </a:r>
          </a:p>
          <a:p>
            <a:pPr marL="502920" indent="-457200">
              <a:buFont typeface="+mj-lt"/>
              <a:buAutoNum type="arabicPeriod" startAt="4"/>
            </a:pPr>
            <a:r>
              <a:rPr lang="es-ES" dirty="0"/>
              <a:t>La narrativa de “el juego que juegan los políticos”</a:t>
            </a:r>
          </a:p>
          <a:p>
            <a:pPr marL="502920" indent="-457200">
              <a:buFont typeface="+mj-lt"/>
              <a:buAutoNum type="arabicPeriod" startAt="4"/>
            </a:pPr>
            <a:r>
              <a:rPr lang="es-ES" dirty="0"/>
              <a:t>Licencia para editorializar amparados por una ‘objetividad’ científica</a:t>
            </a:r>
          </a:p>
          <a:p>
            <a:pPr marL="502920" indent="-457200">
              <a:buFont typeface="+mj-lt"/>
              <a:buAutoNum type="arabicPeriod" startAt="4"/>
            </a:pPr>
            <a:r>
              <a:rPr lang="es-ES" dirty="0"/>
              <a:t>Valores periodísticos tradicionales: Entretenimiento, importancia, proximidad, negatividad, élites, personalización y </a:t>
            </a:r>
            <a:r>
              <a:rPr lang="es-ES" dirty="0" smtClean="0"/>
              <a:t>sorpresa</a:t>
            </a:r>
          </a:p>
          <a:p>
            <a:pPr marL="45720" indent="0">
              <a:buNone/>
            </a:pPr>
            <a:endParaRPr lang="es-ES" dirty="0" smtClean="0"/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93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603" y="1152619"/>
            <a:ext cx="4299686" cy="412418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" y="819736"/>
            <a:ext cx="4505449" cy="5011876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encuestas y las redes sociales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ES" dirty="0" smtClean="0"/>
              <a:t>La credibilidad e impacto dependen de:</a:t>
            </a:r>
          </a:p>
          <a:p>
            <a:pPr marL="822960" lvl="1" indent="-457200">
              <a:buFont typeface="+mj-lt"/>
              <a:buAutoNum type="alphaLcPeriod"/>
            </a:pPr>
            <a:r>
              <a:rPr lang="es-ES" dirty="0" smtClean="0"/>
              <a:t>El medio que produce la información primaria</a:t>
            </a:r>
          </a:p>
          <a:p>
            <a:pPr marL="822960" lvl="1" indent="-457200">
              <a:buFont typeface="+mj-lt"/>
              <a:buAutoNum type="alphaLcPeriod"/>
            </a:pPr>
            <a:r>
              <a:rPr lang="es-ES" dirty="0" smtClean="0"/>
              <a:t>El usuario</a:t>
            </a:r>
            <a:r>
              <a:rPr lang="es-ES" i="1" dirty="0" smtClean="0"/>
              <a:t> </a:t>
            </a:r>
            <a:r>
              <a:rPr lang="es-ES" dirty="0" smtClean="0"/>
              <a:t>que reproduce la información</a:t>
            </a:r>
          </a:p>
          <a:p>
            <a:pPr marL="822960" lvl="1" indent="-457200">
              <a:buFont typeface="+mj-lt"/>
              <a:buAutoNum type="alphaLcPeriod"/>
            </a:pPr>
            <a:r>
              <a:rPr lang="es-ES" dirty="0" smtClean="0"/>
              <a:t>El mensaje que enmarca los datos</a:t>
            </a:r>
          </a:p>
          <a:p>
            <a:pPr marL="822960" lvl="1" indent="-457200">
              <a:buFont typeface="+mj-lt"/>
              <a:buAutoNum type="alphaLcPeriod"/>
            </a:pPr>
            <a:r>
              <a:rPr lang="es-ES" dirty="0" smtClean="0"/>
              <a:t>Características de la audiencia (identificación partidista, preferencias, sofisticación)</a:t>
            </a:r>
          </a:p>
          <a:p>
            <a:pPr marL="822960" lvl="1" indent="-457200">
              <a:buFont typeface="+mj-lt"/>
              <a:buAutoNum type="alphaLcPeriod"/>
            </a:pPr>
            <a:r>
              <a:rPr lang="es-ES" dirty="0" smtClean="0"/>
              <a:t>Contexto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54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</a:t>
            </a:r>
            <a:r>
              <a:rPr lang="es-ES" dirty="0" smtClean="0"/>
              <a:t>actores de riesgo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es-ES" dirty="0" smtClean="0"/>
              <a:t>Para la industria </a:t>
            </a:r>
          </a:p>
          <a:p>
            <a:pPr lvl="1"/>
            <a:r>
              <a:rPr lang="es-ES" dirty="0" smtClean="0"/>
              <a:t>Metodología</a:t>
            </a:r>
          </a:p>
          <a:p>
            <a:pPr lvl="1"/>
            <a:r>
              <a:rPr lang="es-ES" dirty="0" smtClean="0"/>
              <a:t>Muestreo</a:t>
            </a:r>
          </a:p>
          <a:p>
            <a:pPr lvl="1"/>
            <a:r>
              <a:rPr lang="es-ES" dirty="0" smtClean="0"/>
              <a:t>Seguimiento</a:t>
            </a:r>
          </a:p>
          <a:p>
            <a:pPr lvl="1"/>
            <a:r>
              <a:rPr lang="es-ES" dirty="0" smtClean="0"/>
              <a:t>Tasa de rechazos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Para las y los políticos</a:t>
            </a:r>
          </a:p>
          <a:p>
            <a:pPr lvl="1"/>
            <a:r>
              <a:rPr lang="es-ES" dirty="0" smtClean="0"/>
              <a:t>Dualidad descalificación/calificación</a:t>
            </a:r>
          </a:p>
          <a:p>
            <a:pPr lvl="1"/>
            <a:r>
              <a:rPr lang="es-ES" dirty="0" smtClean="0"/>
              <a:t>Encuestas como mecanismo sustituto de procesos internos democráticos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7381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</a:t>
            </a:r>
            <a:r>
              <a:rPr lang="es-ES" dirty="0" smtClean="0"/>
              <a:t>actores de riesgo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502920" indent="-457200">
              <a:buFont typeface="+mj-lt"/>
              <a:buAutoNum type="arabicPeriod" startAt="3"/>
            </a:pPr>
            <a:r>
              <a:rPr lang="es-ES" dirty="0" smtClean="0"/>
              <a:t>Para los medios</a:t>
            </a:r>
          </a:p>
          <a:p>
            <a:pPr lvl="1"/>
            <a:r>
              <a:rPr lang="es-ES" dirty="0" smtClean="0"/>
              <a:t>Narrativa de carrera de caballos</a:t>
            </a:r>
          </a:p>
          <a:p>
            <a:pPr lvl="1"/>
            <a:r>
              <a:rPr lang="es-ES" dirty="0" smtClean="0"/>
              <a:t>Adjetivaciones </a:t>
            </a:r>
          </a:p>
          <a:p>
            <a:pPr lvl="1"/>
            <a:r>
              <a:rPr lang="es-ES" dirty="0" smtClean="0"/>
              <a:t>Causalidad </a:t>
            </a:r>
          </a:p>
          <a:p>
            <a:pPr lvl="1"/>
            <a:r>
              <a:rPr lang="es-ES" dirty="0" smtClean="0"/>
              <a:t>Expectativas </a:t>
            </a:r>
          </a:p>
          <a:p>
            <a:pPr marL="502920" indent="-457200">
              <a:buFont typeface="+mj-lt"/>
              <a:buAutoNum type="arabicPeriod" startAt="4"/>
            </a:pPr>
            <a:r>
              <a:rPr lang="es-ES" dirty="0" smtClean="0"/>
              <a:t>Ciudadanía</a:t>
            </a:r>
          </a:p>
          <a:p>
            <a:pPr lvl="1"/>
            <a:r>
              <a:rPr lang="es-ES" dirty="0" smtClean="0"/>
              <a:t>Atajos cognitivos</a:t>
            </a:r>
          </a:p>
          <a:p>
            <a:pPr lvl="1"/>
            <a:r>
              <a:rPr lang="es-ES" dirty="0" smtClean="0"/>
              <a:t>Simplificación</a:t>
            </a:r>
          </a:p>
          <a:p>
            <a:pPr lvl="1"/>
            <a:r>
              <a:rPr lang="es-ES" dirty="0" smtClean="0"/>
              <a:t>Descalificación del otro</a:t>
            </a:r>
          </a:p>
          <a:p>
            <a:pPr lvl="1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43441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143027" y="2028566"/>
            <a:ext cx="8842893" cy="4396639"/>
            <a:chOff x="115217" y="1202865"/>
            <a:chExt cx="8842893" cy="4396639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217" y="1202865"/>
              <a:ext cx="4149125" cy="439663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6289" y="1202865"/>
              <a:ext cx="4501821" cy="4396639"/>
            </a:xfrm>
            <a:prstGeom prst="rect">
              <a:avLst/>
            </a:prstGeom>
          </p:spPr>
        </p:pic>
      </p:grpSp>
      <p:sp>
        <p:nvSpPr>
          <p:cNvPr id="8" name="Marcador de contenido 2"/>
          <p:cNvSpPr txBox="1">
            <a:spLocks/>
          </p:cNvSpPr>
          <p:nvPr/>
        </p:nvSpPr>
        <p:spPr>
          <a:xfrm>
            <a:off x="361543" y="176144"/>
            <a:ext cx="8102248" cy="19561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spcAft>
                <a:spcPts val="1500"/>
              </a:spcAft>
              <a:buNone/>
            </a:pPr>
            <a:r>
              <a:rPr lang="es-ES" dirty="0" smtClean="0"/>
              <a:t>Los ‘nuevos’ usos de las encuestas en las redes sociales</a:t>
            </a:r>
          </a:p>
          <a:p>
            <a:pPr marL="502920" indent="-457200">
              <a:spcAft>
                <a:spcPts val="1500"/>
              </a:spcAft>
              <a:buFont typeface="+mj-lt"/>
              <a:buAutoNum type="arabicPeriod"/>
            </a:pPr>
            <a:r>
              <a:rPr lang="es-ES" dirty="0" smtClean="0"/>
              <a:t>Movilización</a:t>
            </a:r>
          </a:p>
          <a:p>
            <a:pPr marL="502920" indent="-457200">
              <a:spcAft>
                <a:spcPts val="1500"/>
              </a:spcAft>
              <a:buFont typeface="+mj-lt"/>
              <a:buAutoNum type="arabicPeriod"/>
            </a:pPr>
            <a:r>
              <a:rPr lang="es-ES" dirty="0" smtClean="0"/>
              <a:t>Denuncia </a:t>
            </a:r>
          </a:p>
        </p:txBody>
      </p:sp>
    </p:spTree>
    <p:extLst>
      <p:ext uri="{BB962C8B-B14F-4D97-AF65-F5344CB8AC3E}">
        <p14:creationId xmlns:p14="http://schemas.microsoft.com/office/powerpoint/2010/main" val="12626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6" y="53620"/>
            <a:ext cx="4337594" cy="484099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924" y="4487752"/>
            <a:ext cx="5886686" cy="2259165"/>
          </a:xfrm>
          <a:prstGeom prst="rect">
            <a:avLst/>
          </a:prstGeom>
        </p:spPr>
      </p:pic>
      <p:sp>
        <p:nvSpPr>
          <p:cNvPr id="7" name="Marcador de contenido 2"/>
          <p:cNvSpPr txBox="1">
            <a:spLocks/>
          </p:cNvSpPr>
          <p:nvPr/>
        </p:nvSpPr>
        <p:spPr>
          <a:xfrm>
            <a:off x="4596254" y="398065"/>
            <a:ext cx="4392090" cy="243760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spcAft>
                <a:spcPts val="1500"/>
              </a:spcAft>
              <a:buNone/>
            </a:pPr>
            <a:r>
              <a:rPr lang="es-ES" dirty="0" smtClean="0"/>
              <a:t>Los ‘nuevos’ usos de las encuestas en las redes sociales</a:t>
            </a:r>
          </a:p>
          <a:p>
            <a:pPr marL="502920" indent="-457200">
              <a:spcAft>
                <a:spcPts val="1500"/>
              </a:spcAft>
              <a:buFont typeface="+mj-lt"/>
              <a:buAutoNum type="arabicPeriod" startAt="3"/>
            </a:pPr>
            <a:r>
              <a:rPr lang="es-ES" dirty="0" smtClean="0"/>
              <a:t>(pseudo) información</a:t>
            </a:r>
          </a:p>
          <a:p>
            <a:pPr marL="502920" indent="-457200">
              <a:spcAft>
                <a:spcPts val="1500"/>
              </a:spcAft>
              <a:buFont typeface="+mj-lt"/>
              <a:buAutoNum type="arabicPeriod" startAt="3"/>
            </a:pPr>
            <a:r>
              <a:rPr lang="es-ES" dirty="0" smtClean="0"/>
              <a:t>Tendencias en vivo</a:t>
            </a:r>
          </a:p>
        </p:txBody>
      </p:sp>
    </p:spTree>
    <p:extLst>
      <p:ext uri="{BB962C8B-B14F-4D97-AF65-F5344CB8AC3E}">
        <p14:creationId xmlns:p14="http://schemas.microsoft.com/office/powerpoint/2010/main" val="295705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4372168"/>
            <a:ext cx="7848601" cy="1143000"/>
          </a:xfrm>
        </p:spPr>
        <p:txBody>
          <a:bodyPr/>
          <a:lstStyle/>
          <a:p>
            <a:r>
              <a:rPr lang="es-ES_tradnl" dirty="0" smtClean="0"/>
              <a:t>Algunos efectos inconclusos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es-ES_tradnl" dirty="0" smtClean="0"/>
              <a:t>Participación electoral (</a:t>
            </a:r>
            <a:r>
              <a:rPr lang="es-ES_tradnl" i="1" dirty="0" err="1" smtClean="0"/>
              <a:t>turnout</a:t>
            </a:r>
            <a:r>
              <a:rPr lang="es-ES_tradnl" dirty="0" smtClean="0"/>
              <a:t>)</a:t>
            </a:r>
          </a:p>
          <a:p>
            <a:pPr lvl="1"/>
            <a:r>
              <a:rPr lang="es-ES_tradnl" dirty="0" err="1" smtClean="0"/>
              <a:t>Rational</a:t>
            </a:r>
            <a:r>
              <a:rPr lang="es-ES_tradnl" dirty="0" smtClean="0"/>
              <a:t> </a:t>
            </a:r>
            <a:r>
              <a:rPr lang="es-ES_tradnl" dirty="0" err="1" smtClean="0"/>
              <a:t>choice</a:t>
            </a:r>
            <a:r>
              <a:rPr lang="es-ES_tradnl" dirty="0" smtClean="0"/>
              <a:t> vs procesamiento emocional </a:t>
            </a:r>
          </a:p>
          <a:p>
            <a:pPr lvl="1"/>
            <a:r>
              <a:rPr lang="es-ES" dirty="0" smtClean="0"/>
              <a:t>L</a:t>
            </a:r>
            <a:r>
              <a:rPr lang="es-ES_tradnl" dirty="0" smtClean="0"/>
              <a:t>os usos del entusiasmo y la ansiedad</a:t>
            </a:r>
          </a:p>
          <a:p>
            <a:pPr lvl="1"/>
            <a:r>
              <a:rPr lang="es-ES_tradnl" dirty="0" smtClean="0"/>
              <a:t>Movilización vs distanciamiento</a:t>
            </a:r>
          </a:p>
          <a:p>
            <a:pPr marL="502920" indent="-457200">
              <a:buFont typeface="+mj-lt"/>
              <a:buAutoNum type="arabicPeriod"/>
            </a:pPr>
            <a:r>
              <a:rPr lang="es-ES_tradnl" dirty="0" smtClean="0"/>
              <a:t> Preferencias</a:t>
            </a:r>
          </a:p>
          <a:p>
            <a:pPr marL="822960" lvl="1" indent="-457200"/>
            <a:r>
              <a:rPr lang="es-ES_tradnl" dirty="0" err="1" smtClean="0"/>
              <a:t>Bandwagon</a:t>
            </a:r>
            <a:r>
              <a:rPr lang="es-ES_tradnl" dirty="0" smtClean="0"/>
              <a:t>/contagio</a:t>
            </a:r>
          </a:p>
          <a:p>
            <a:pPr marL="822960" lvl="1" indent="-457200"/>
            <a:r>
              <a:rPr lang="es-ES_tradnl" dirty="0" smtClean="0"/>
              <a:t>Simpatía por el perdedor (</a:t>
            </a:r>
            <a:r>
              <a:rPr lang="es-ES_tradnl" dirty="0" err="1" smtClean="0"/>
              <a:t>underdog</a:t>
            </a:r>
            <a:r>
              <a:rPr lang="es-ES_tradnl" dirty="0"/>
              <a:t> </a:t>
            </a:r>
            <a:r>
              <a:rPr lang="es-ES_tradnl" dirty="0" err="1" smtClean="0"/>
              <a:t>effect</a:t>
            </a:r>
            <a:r>
              <a:rPr lang="es-ES_tradnl" dirty="0"/>
              <a:t>)</a:t>
            </a:r>
            <a:endParaRPr lang="es-ES_tradnl" dirty="0" smtClean="0"/>
          </a:p>
          <a:p>
            <a:pPr marL="822960" lvl="1" indent="-457200"/>
            <a:r>
              <a:rPr lang="es-ES_tradnl" dirty="0" smtClean="0"/>
              <a:t>Voto cruzado/estratégico</a:t>
            </a:r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Algunos efectos inconclusos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502920" indent="-457200">
              <a:buFont typeface="+mj-lt"/>
              <a:buAutoNum type="arabicPeriod" startAt="3"/>
            </a:pPr>
            <a:r>
              <a:rPr lang="es-ES_tradnl" dirty="0" smtClean="0"/>
              <a:t>(Des)confianza política</a:t>
            </a:r>
          </a:p>
          <a:p>
            <a:pPr lvl="1">
              <a:buFont typeface="Arial"/>
              <a:buChar char="•"/>
            </a:pPr>
            <a:r>
              <a:rPr lang="es-ES_tradnl" dirty="0" smtClean="0"/>
              <a:t>Cinismo sobre el ‘juego’ político </a:t>
            </a:r>
          </a:p>
          <a:p>
            <a:pPr marL="502920" indent="-457200">
              <a:buFont typeface="+mj-lt"/>
              <a:buAutoNum type="arabicPeriod" startAt="3"/>
            </a:pPr>
            <a:r>
              <a:rPr lang="es-ES_tradnl" dirty="0" smtClean="0"/>
              <a:t>Involucramiento</a:t>
            </a:r>
          </a:p>
          <a:p>
            <a:pPr marL="502920" indent="-457200">
              <a:buFont typeface="+mj-lt"/>
              <a:buAutoNum type="arabicPeriod" startAt="3"/>
            </a:pPr>
            <a:r>
              <a:rPr lang="es-ES_tradnl" dirty="0" smtClean="0"/>
              <a:t>Expresión de opiniones </a:t>
            </a:r>
          </a:p>
          <a:p>
            <a:pPr lvl="1">
              <a:buFont typeface="Arial"/>
              <a:buChar char="•"/>
            </a:pPr>
            <a:r>
              <a:rPr lang="es-ES_tradnl" dirty="0" smtClean="0"/>
              <a:t>Espiral del silencio vs circuito de ruido</a:t>
            </a:r>
          </a:p>
          <a:p>
            <a:pPr marL="502920" indent="-457200">
              <a:buFont typeface="+mj-lt"/>
              <a:buAutoNum type="arabicPeriod" startAt="3"/>
            </a:pPr>
            <a:r>
              <a:rPr lang="es-ES_tradnl" dirty="0" smtClean="0"/>
              <a:t>Influencia impersonal </a:t>
            </a:r>
            <a:r>
              <a:rPr lang="es-ES_tradnl" dirty="0" err="1" smtClean="0"/>
              <a:t>vs</a:t>
            </a:r>
            <a:r>
              <a:rPr lang="es-ES_tradnl" dirty="0" smtClean="0"/>
              <a:t> influencia personal</a:t>
            </a:r>
          </a:p>
          <a:p>
            <a:pPr lvl="1">
              <a:buFont typeface="Arial"/>
              <a:buChar char="•"/>
            </a:pPr>
            <a:r>
              <a:rPr lang="es-ES_tradnl" sz="2100" dirty="0"/>
              <a:t>Posibilidades/viabilidad</a:t>
            </a:r>
          </a:p>
          <a:p>
            <a:pPr lvl="1">
              <a:buFont typeface="Arial"/>
              <a:buChar char="•"/>
            </a:pPr>
            <a:r>
              <a:rPr lang="es-ES_tradnl" sz="2100" dirty="0"/>
              <a:t>Consenso heurístico (en contextos de poca información sobre </a:t>
            </a:r>
            <a:r>
              <a:rPr lang="es-ES_tradnl" sz="2100" dirty="0" smtClean="0"/>
              <a:t>candidatos gana el puntero)</a:t>
            </a:r>
            <a:endParaRPr lang="es-ES_tradnl" sz="21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es-ES" dirty="0" err="1" smtClean="0"/>
              <a:t>Exit</a:t>
            </a:r>
            <a:r>
              <a:rPr lang="es-ES" dirty="0" smtClean="0"/>
              <a:t> </a:t>
            </a:r>
            <a:r>
              <a:rPr lang="es-ES" dirty="0" err="1" smtClean="0"/>
              <a:t>polls</a:t>
            </a:r>
            <a:r>
              <a:rPr lang="es-ES" dirty="0" smtClean="0"/>
              <a:t> y </a:t>
            </a:r>
            <a:r>
              <a:rPr lang="es-ES" dirty="0" err="1" smtClean="0"/>
              <a:t>storytelling</a:t>
            </a:r>
            <a:endParaRPr lang="es-ES" dirty="0" smtClean="0"/>
          </a:p>
          <a:p>
            <a:pPr marL="822960" lvl="1" indent="-457200"/>
            <a:r>
              <a:rPr lang="es-ES" dirty="0" smtClean="0"/>
              <a:t>¿Quién, qué, cómo, cuándo y dónde? 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Las encuestas no se van a ningún lado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Aceleración de nuevas tecnologías y plataformas de comunicación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 smtClean="0"/>
              <a:t>Más responsabilidad en lugar de una mayor regulación</a:t>
            </a:r>
          </a:p>
          <a:p>
            <a:pPr>
              <a:buNone/>
            </a:pPr>
            <a:endParaRPr lang="es-ES" dirty="0" smtClean="0"/>
          </a:p>
          <a:p>
            <a:endParaRPr lang="es-ES" dirty="0" smtClean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Dr. Julio Juárez Gámiz CEIICH-UNAM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nstalación integrada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Instalación integrada.thmx</Template>
  <TotalTime>1229</TotalTime>
  <Words>520</Words>
  <Application>Microsoft Office PowerPoint</Application>
  <PresentationFormat>Presentación en pantalla (4:3)</PresentationFormat>
  <Paragraphs>102</Paragraphs>
  <Slides>14</Slides>
  <Notes>0</Notes>
  <HiddenSlides>3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Georgia</vt:lpstr>
      <vt:lpstr>Trebuchet MS</vt:lpstr>
      <vt:lpstr>Instalación integrada</vt:lpstr>
      <vt:lpstr>Encuestas, estrategia y storytelling</vt:lpstr>
      <vt:lpstr>Actuales desafíos de las encuestas</vt:lpstr>
      <vt:lpstr>Storytelling electoral</vt:lpstr>
      <vt:lpstr>Puntos de contacto medios-encuestas</vt:lpstr>
      <vt:lpstr>¿Por qué los medios patrocinan encuestas?</vt:lpstr>
      <vt:lpstr>Presentación de PowerPoint</vt:lpstr>
      <vt:lpstr>Las encuestas y las redes sociales</vt:lpstr>
      <vt:lpstr>Factores de riesgo</vt:lpstr>
      <vt:lpstr>Factores de riesgo</vt:lpstr>
      <vt:lpstr>Presentación de PowerPoint</vt:lpstr>
      <vt:lpstr>Presentación de PowerPoint</vt:lpstr>
      <vt:lpstr>Algunos efectos inconclusos</vt:lpstr>
      <vt:lpstr>Algunos efectos inconclusos</vt:lpstr>
      <vt:lpstr>Conclusiones </vt:lpstr>
    </vt:vector>
  </TitlesOfParts>
  <Company>CEIICH UNAM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Encuestas, medios y elecciones</dc:title>
  <dc:creator>Julio Juarez</dc:creator>
  <cp:lastModifiedBy>Magaly García Pérez</cp:lastModifiedBy>
  <cp:revision>81</cp:revision>
  <dcterms:created xsi:type="dcterms:W3CDTF">2015-03-20T13:28:58Z</dcterms:created>
  <dcterms:modified xsi:type="dcterms:W3CDTF">2016-12-06T16:03:18Z</dcterms:modified>
</cp:coreProperties>
</file>