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022" userDrawn="1">
          <p15:clr>
            <a:srgbClr val="A4A3A4"/>
          </p15:clr>
        </p15:guide>
        <p15:guide id="3" pos="5738" userDrawn="1">
          <p15:clr>
            <a:srgbClr val="A4A3A4"/>
          </p15:clr>
        </p15:guide>
        <p15:guide id="4" orient="horz" pos="10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3F3"/>
    <a:srgbClr val="A6BAD9"/>
    <a:srgbClr val="DAE121"/>
    <a:srgbClr val="53F2FF"/>
    <a:srgbClr val="00CFEE"/>
    <a:srgbClr val="028190"/>
    <a:srgbClr val="00A199"/>
    <a:srgbClr val="01B0CC"/>
    <a:srgbClr val="02BCD7"/>
    <a:srgbClr val="3C3C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77"/>
    <p:restoredTop sz="96612"/>
  </p:normalViewPr>
  <p:slideViewPr>
    <p:cSldViewPr snapToGrid="0" snapToObjects="1" showGuides="1">
      <p:cViewPr>
        <p:scale>
          <a:sx n="114" d="100"/>
          <a:sy n="114" d="100"/>
        </p:scale>
        <p:origin x="1184" y="728"/>
      </p:cViewPr>
      <p:guideLst>
        <p:guide orient="horz" pos="2160"/>
        <p:guide pos="5022"/>
        <p:guide pos="5738"/>
        <p:guide orient="horz" pos="10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15173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8ACE6-42D0-604D-A23F-E670487A754B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433A-A647-4F47-B8D8-D84205992F14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8ACE6-42D0-604D-A23F-E670487A754B}" type="datetimeFigureOut">
              <a:rPr lang="es-ES_tradnl" smtClean="0"/>
              <a:t>5/12/16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F433A-A647-4F47-B8D8-D84205992F14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32658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Relationship Id="rId14" Type="http://schemas.openxmlformats.org/officeDocument/2006/relationships/image" Target="../media/image25.png"/><Relationship Id="rId15" Type="http://schemas.openxmlformats.org/officeDocument/2006/relationships/image" Target="../media/image26.png"/><Relationship Id="rId16" Type="http://schemas.openxmlformats.org/officeDocument/2006/relationships/image" Target="../media/image27.png"/><Relationship Id="rId17" Type="http://schemas.openxmlformats.org/officeDocument/2006/relationships/image" Target="../media/image28.png"/><Relationship Id="rId18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330701" y="3326764"/>
            <a:ext cx="4778373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53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Las </a:t>
            </a:r>
            <a:r>
              <a:rPr lang="es-ES_tradnl" sz="53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encuestas</a:t>
            </a:r>
          </a:p>
          <a:p>
            <a:pPr algn="just"/>
            <a:r>
              <a:rPr lang="es-ES_tradnl" sz="2950" cap="small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como estrategias </a:t>
            </a:r>
            <a:r>
              <a:rPr lang="es-ES_tradnl" sz="2950" cap="small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po</a:t>
            </a:r>
            <a:r>
              <a:rPr lang="es-ES" sz="2950" cap="small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líticas</a:t>
            </a:r>
          </a:p>
          <a:p>
            <a:pPr algn="just"/>
            <a:r>
              <a:rPr lang="es-ES" sz="3250" cap="small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 procesos electorales </a:t>
            </a:r>
            <a:endParaRPr lang="es-ES_tradnl" sz="3250" cap="small" dirty="0">
              <a:solidFill>
                <a:schemeClr val="accent5">
                  <a:lumMod val="20000"/>
                  <a:lumOff val="80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237" y="327250"/>
            <a:ext cx="3493302" cy="165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22224" y="1807875"/>
            <a:ext cx="40046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Encuestas p</a:t>
            </a:r>
            <a:r>
              <a:rPr lang="es-ES" sz="32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ú</a:t>
            </a:r>
            <a:r>
              <a:rPr lang="es-ES_tradnl" sz="3200" b="1" dirty="0" err="1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blicas</a:t>
            </a:r>
            <a:endParaRPr lang="es-ES_tradnl" sz="32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922416" y="1807876"/>
            <a:ext cx="40126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Encuestas privadas</a:t>
            </a:r>
            <a:endParaRPr lang="es-ES_tradnl" sz="32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" name="Redondear rectángulo de esquina diagonal 4"/>
          <p:cNvSpPr/>
          <p:nvPr/>
        </p:nvSpPr>
        <p:spPr>
          <a:xfrm>
            <a:off x="238550" y="1700213"/>
            <a:ext cx="4114800" cy="800100"/>
          </a:xfrm>
          <a:prstGeom prst="round2DiagRect">
            <a:avLst/>
          </a:prstGeom>
          <a:noFill/>
          <a:ln w="38100">
            <a:solidFill>
              <a:srgbClr val="02819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rgbClr val="028190"/>
              </a:solidFill>
            </a:endParaRPr>
          </a:p>
        </p:txBody>
      </p:sp>
      <p:sp>
        <p:nvSpPr>
          <p:cNvPr id="6" name="Redondear rectángulo de esquina diagonal 5"/>
          <p:cNvSpPr/>
          <p:nvPr/>
        </p:nvSpPr>
        <p:spPr>
          <a:xfrm>
            <a:off x="4796208" y="1700213"/>
            <a:ext cx="4130830" cy="800100"/>
          </a:xfrm>
          <a:prstGeom prst="round2DiagRect">
            <a:avLst/>
          </a:prstGeom>
          <a:noFill/>
          <a:ln w="38100">
            <a:solidFill>
              <a:srgbClr val="02819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rgbClr val="02819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118009" y="2492595"/>
            <a:ext cx="23503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=</a:t>
            </a:r>
          </a:p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Dependen</a:t>
            </a:r>
          </a:p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del cliente</a:t>
            </a:r>
            <a:endParaRPr lang="es-ES_tradnl" sz="32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197518" y="4750374"/>
            <a:ext cx="67489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Encuestas no s</a:t>
            </a:r>
            <a:r>
              <a:rPr lang="es-ES" sz="3200" dirty="0" err="1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ólo</a:t>
            </a:r>
            <a:r>
              <a:rPr lang="es-ES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 electorales</a:t>
            </a:r>
          </a:p>
          <a:p>
            <a:pPr algn="ctr"/>
            <a:r>
              <a:rPr lang="es-ES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No sólo para decir que van bien</a:t>
            </a:r>
            <a:endParaRPr lang="es-ES_tradnl" sz="32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03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436280" y="1743097"/>
            <a:ext cx="48952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En </a:t>
            </a:r>
            <a:r>
              <a:rPr lang="es-ES_tradnl" sz="32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2012</a:t>
            </a:r>
          </a:p>
          <a:p>
            <a:pPr algn="ctr"/>
            <a:r>
              <a:rPr lang="es-ES_tradnl" sz="32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GCE deja de publicar</a:t>
            </a:r>
          </a:p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porque anuncia</a:t>
            </a:r>
          </a:p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que está trabajando</a:t>
            </a:r>
          </a:p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para uno de los candidatos.</a:t>
            </a:r>
            <a:endParaRPr lang="es-ES_tradnl" sz="32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Llamada rectangular 3"/>
          <p:cNvSpPr/>
          <p:nvPr/>
        </p:nvSpPr>
        <p:spPr>
          <a:xfrm>
            <a:off x="436280" y="1564860"/>
            <a:ext cx="4895226" cy="3403600"/>
          </a:xfrm>
          <a:prstGeom prst="wedgeRectCallout">
            <a:avLst>
              <a:gd name="adj1" fmla="val -48003"/>
              <a:gd name="adj2" fmla="val 73431"/>
            </a:avLst>
          </a:prstGeom>
          <a:noFill/>
          <a:ln w="38100">
            <a:solidFill>
              <a:srgbClr val="0281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052" y="1347403"/>
            <a:ext cx="1677339" cy="156521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213" y="3221524"/>
            <a:ext cx="2950464" cy="2207294"/>
          </a:xfrm>
          <a:prstGeom prst="round2DiagRect">
            <a:avLst/>
          </a:prstGeom>
          <a:ln>
            <a:solidFill>
              <a:srgbClr val="02BCD7"/>
            </a:solidFill>
          </a:ln>
        </p:spPr>
      </p:pic>
    </p:spTree>
    <p:extLst>
      <p:ext uri="{BB962C8B-B14F-4D97-AF65-F5344CB8AC3E}">
        <p14:creationId xmlns:p14="http://schemas.microsoft.com/office/powerpoint/2010/main" val="69444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lamada rectangular 2"/>
          <p:cNvSpPr/>
          <p:nvPr/>
        </p:nvSpPr>
        <p:spPr>
          <a:xfrm>
            <a:off x="436280" y="1564861"/>
            <a:ext cx="4895226" cy="3403600"/>
          </a:xfrm>
          <a:prstGeom prst="wedgeRectCallout">
            <a:avLst>
              <a:gd name="adj1" fmla="val -48003"/>
              <a:gd name="adj2" fmla="val 73431"/>
            </a:avLst>
          </a:prstGeom>
          <a:noFill/>
          <a:ln w="38100">
            <a:solidFill>
              <a:srgbClr val="0281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052" y="1347404"/>
            <a:ext cx="1677339" cy="1565215"/>
          </a:xfrm>
          <a:prstGeom prst="rect">
            <a:avLst/>
          </a:prstGeom>
        </p:spPr>
      </p:pic>
      <p:sp>
        <p:nvSpPr>
          <p:cNvPr id="5" name="Señal de prohibido 4"/>
          <p:cNvSpPr/>
          <p:nvPr/>
        </p:nvSpPr>
        <p:spPr>
          <a:xfrm>
            <a:off x="6088671" y="1044161"/>
            <a:ext cx="2324100" cy="2324100"/>
          </a:xfrm>
          <a:prstGeom prst="noSmoking">
            <a:avLst>
              <a:gd name="adj" fmla="val 5514"/>
            </a:avLst>
          </a:prstGeom>
          <a:solidFill>
            <a:srgbClr val="02B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0" t="955" r="5654" b="1264"/>
          <a:stretch/>
        </p:blipFill>
        <p:spPr>
          <a:xfrm>
            <a:off x="6088671" y="3592891"/>
            <a:ext cx="2324100" cy="2394390"/>
          </a:xfrm>
          <a:prstGeom prst="ellipse">
            <a:avLst/>
          </a:prstGeom>
          <a:ln>
            <a:solidFill>
              <a:srgbClr val="02BCD7"/>
            </a:solidFill>
          </a:ln>
        </p:spPr>
      </p:pic>
      <p:sp>
        <p:nvSpPr>
          <p:cNvPr id="7" name="CuadroTexto 6"/>
          <p:cNvSpPr txBox="1"/>
          <p:nvPr/>
        </p:nvSpPr>
        <p:spPr>
          <a:xfrm>
            <a:off x="436280" y="1743098"/>
            <a:ext cx="48952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En </a:t>
            </a:r>
            <a:r>
              <a:rPr lang="es-ES_tradnl" sz="32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2012</a:t>
            </a:r>
          </a:p>
          <a:p>
            <a:pPr algn="ctr"/>
            <a:r>
              <a:rPr lang="es-ES_tradnl" sz="32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GCE deja de publicar</a:t>
            </a:r>
          </a:p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porque anuncia</a:t>
            </a:r>
          </a:p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que está trabajando</a:t>
            </a:r>
          </a:p>
          <a:p>
            <a:pPr algn="ctr"/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para uno de los candidatos.</a:t>
            </a:r>
            <a:endParaRPr lang="es-ES_tradnl" sz="32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32" y="1577006"/>
            <a:ext cx="2936348" cy="293634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373" y="1577006"/>
            <a:ext cx="2936348" cy="29363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547" y="4513354"/>
            <a:ext cx="1029172" cy="102917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300" y="4513354"/>
            <a:ext cx="1029172" cy="102917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185" y="4446782"/>
            <a:ext cx="1170863" cy="116231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203" y="4446782"/>
            <a:ext cx="1170863" cy="116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91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>
            <a:spLocks noChangeAspect="1"/>
          </p:cNvSpPr>
          <p:nvPr/>
        </p:nvSpPr>
        <p:spPr>
          <a:xfrm>
            <a:off x="0" y="5153891"/>
            <a:ext cx="9144000" cy="1704109"/>
          </a:xfrm>
          <a:prstGeom prst="rect">
            <a:avLst/>
          </a:prstGeom>
          <a:solidFill>
            <a:srgbClr val="3C3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pSp>
        <p:nvGrpSpPr>
          <p:cNvPr id="30" name="Agrupar 29"/>
          <p:cNvGrpSpPr/>
          <p:nvPr/>
        </p:nvGrpSpPr>
        <p:grpSpPr>
          <a:xfrm>
            <a:off x="629890" y="874365"/>
            <a:ext cx="7859647" cy="5950234"/>
            <a:chOff x="618739" y="874365"/>
            <a:chExt cx="7859647" cy="5950234"/>
          </a:xfrm>
        </p:grpSpPr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6915" y="5492953"/>
              <a:ext cx="899760" cy="1331646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6432" y="5454993"/>
              <a:ext cx="921767" cy="1364216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1526" y="5361114"/>
              <a:ext cx="976191" cy="1444764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3073" y="5337750"/>
              <a:ext cx="989737" cy="1464810"/>
            </a:xfrm>
            <a:prstGeom prst="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4358" y="4238434"/>
              <a:ext cx="989737" cy="1464810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7671" y="4238434"/>
              <a:ext cx="989737" cy="1464810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0983" y="4238434"/>
              <a:ext cx="989737" cy="1464810"/>
            </a:xfrm>
            <a:prstGeom prst="rect">
              <a:avLst/>
            </a:prstGeom>
          </p:spPr>
        </p:pic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4295" y="4238434"/>
              <a:ext cx="989737" cy="1464810"/>
            </a:xfrm>
            <a:prstGeom prst="rect">
              <a:avLst/>
            </a:prstGeom>
          </p:spPr>
        </p:pic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1045" y="4281012"/>
              <a:ext cx="989737" cy="1464810"/>
            </a:xfrm>
            <a:prstGeom prst="rect">
              <a:avLst/>
            </a:prstGeom>
          </p:spPr>
        </p:pic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3396" y="2750902"/>
              <a:ext cx="1446533" cy="1805925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9954" y="2750902"/>
              <a:ext cx="1446533" cy="1805925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6839" y="2750902"/>
              <a:ext cx="1446533" cy="1805925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0282" y="2750902"/>
              <a:ext cx="1446533" cy="180592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8081" y="874365"/>
              <a:ext cx="1750305" cy="2185169"/>
            </a:xfrm>
            <a:prstGeom prst="rect">
              <a:avLst/>
            </a:prstGeom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1633" y="874365"/>
              <a:ext cx="1750305" cy="2185169"/>
            </a:xfrm>
            <a:prstGeom prst="rect">
              <a:avLst/>
            </a:prstGeom>
          </p:spPr>
        </p:pic>
        <p:pic>
          <p:nvPicPr>
            <p:cNvPr id="18" name="Imagen 17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5186" y="874365"/>
              <a:ext cx="1750305" cy="2185169"/>
            </a:xfrm>
            <a:prstGeom prst="rect">
              <a:avLst/>
            </a:prstGeom>
          </p:spPr>
        </p:pic>
        <p:pic>
          <p:nvPicPr>
            <p:cNvPr id="20" name="Imagen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739" y="874365"/>
              <a:ext cx="1750305" cy="2185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08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085" y="1073460"/>
            <a:ext cx="3307501" cy="101377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15" y="987306"/>
            <a:ext cx="3545757" cy="351923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088" y="1593598"/>
            <a:ext cx="3557203" cy="351923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306" y="2474848"/>
            <a:ext cx="3342058" cy="343362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220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06235" y="1536353"/>
            <a:ext cx="713153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44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Financiamiento privado</a:t>
            </a:r>
          </a:p>
          <a:p>
            <a:pPr algn="ctr"/>
            <a:r>
              <a:rPr lang="es-ES_tradnl" sz="4400" dirty="0" err="1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pr</a:t>
            </a:r>
            <a:r>
              <a:rPr lang="es-ES" sz="4400" dirty="0" err="1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ácticamente</a:t>
            </a:r>
            <a:r>
              <a:rPr lang="es-ES" sz="44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 prohibido</a:t>
            </a:r>
          </a:p>
          <a:p>
            <a:pPr algn="ctr"/>
            <a:r>
              <a:rPr lang="es-ES" sz="44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y modificar los resultados</a:t>
            </a:r>
            <a:endParaRPr lang="es-ES_tradnl" sz="44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324175" y="3581185"/>
            <a:ext cx="4956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=</a:t>
            </a:r>
            <a:endParaRPr lang="es-ES_tradnl" sz="40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312713" y="4057881"/>
            <a:ext cx="65185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72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Mala práctica</a:t>
            </a:r>
            <a:endParaRPr lang="es-ES_tradnl" sz="72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00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295" y="1294895"/>
            <a:ext cx="3916652" cy="387116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70814" y="2697867"/>
            <a:ext cx="424827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54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Elementos</a:t>
            </a:r>
          </a:p>
          <a:p>
            <a:pPr algn="ctr"/>
            <a:r>
              <a:rPr lang="es-ES" sz="54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de elección</a:t>
            </a:r>
            <a:endParaRPr lang="es-ES_tradnl" sz="54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V="1">
            <a:off x="6858452" y="2150512"/>
            <a:ext cx="0" cy="865909"/>
          </a:xfrm>
          <a:prstGeom prst="straightConnector1">
            <a:avLst/>
          </a:prstGeom>
          <a:ln w="76200">
            <a:solidFill>
              <a:srgbClr val="DAE12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5752219" y="3120329"/>
            <a:ext cx="2212465" cy="584775"/>
          </a:xfrm>
          <a:prstGeom prst="rect">
            <a:avLst/>
          </a:prstGeom>
          <a:noFill/>
          <a:ln>
            <a:solidFill>
              <a:srgbClr val="DAE121"/>
            </a:solidFill>
          </a:ln>
        </p:spPr>
        <p:txBody>
          <a:bodyPr wrap="none" rtlCol="0">
            <a:spAutoFit/>
          </a:bodyPr>
          <a:lstStyle/>
          <a:p>
            <a:r>
              <a:rPr lang="es-ES" sz="3200" dirty="0" smtClean="0">
                <a:solidFill>
                  <a:srgbClr val="DAE121"/>
                </a:solidFill>
                <a:latin typeface="Century Gothic" charset="0"/>
                <a:ea typeface="Century Gothic" charset="0"/>
                <a:cs typeface="Century Gothic" charset="0"/>
              </a:rPr>
              <a:t>ENCUESTA</a:t>
            </a:r>
            <a:endParaRPr lang="es-ES_tradnl" sz="3200" dirty="0">
              <a:solidFill>
                <a:srgbClr val="DAE12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96785" y="5137095"/>
            <a:ext cx="3353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No aconsejable</a:t>
            </a:r>
            <a:endParaRPr lang="es-ES_tradnl" sz="32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28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72588" y="1608913"/>
            <a:ext cx="8598829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6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La convergencia</a:t>
            </a:r>
          </a:p>
          <a:p>
            <a:pPr algn="ctr"/>
            <a:r>
              <a:rPr lang="es-ES" sz="46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en investigación</a:t>
            </a:r>
            <a:endParaRPr lang="es-ES" sz="4600" b="1" dirty="0" smtClean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r>
              <a:rPr lang="es-ES" sz="46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CUALITATIVA Y CUANTITATIVA</a:t>
            </a:r>
          </a:p>
          <a:p>
            <a:pPr algn="ctr"/>
            <a:r>
              <a:rPr lang="es-ES" sz="46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ofrece</a:t>
            </a:r>
          </a:p>
          <a:p>
            <a:pPr algn="ctr"/>
            <a:r>
              <a:rPr lang="es-ES" sz="46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MEJORES RESULTADOS</a:t>
            </a:r>
            <a:endParaRPr lang="es-ES_tradnl" sz="46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55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85925" y="1015895"/>
            <a:ext cx="71721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54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Secrecía estratégica</a:t>
            </a:r>
            <a:endParaRPr lang="es-ES_tradnl" sz="54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008" y="2171922"/>
            <a:ext cx="3229983" cy="322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33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45052" y="1015896"/>
            <a:ext cx="72539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54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Publicación </a:t>
            </a:r>
            <a:r>
              <a:rPr lang="es-ES" sz="54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posterior</a:t>
            </a:r>
            <a:endParaRPr lang="es-ES" sz="54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303" y="2097687"/>
            <a:ext cx="2669407" cy="26694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455882" y="4834000"/>
            <a:ext cx="42322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obligatoria</a:t>
            </a:r>
            <a:endParaRPr lang="es-ES_tradnl" sz="60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42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923681" y="1445383"/>
            <a:ext cx="5296643" cy="357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80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Problema</a:t>
            </a:r>
          </a:p>
          <a:p>
            <a:pPr algn="ctr"/>
            <a:r>
              <a:rPr lang="es-ES" sz="60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de</a:t>
            </a:r>
          </a:p>
          <a:p>
            <a:pPr algn="ctr"/>
            <a:r>
              <a:rPr lang="es-ES" sz="80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integridad</a:t>
            </a:r>
            <a:endParaRPr lang="es-ES_tradnl" sz="80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9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559048" y="1247770"/>
            <a:ext cx="227177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Votantes</a:t>
            </a:r>
          </a:p>
          <a:p>
            <a:pPr algn="ctr"/>
            <a:r>
              <a:rPr lang="es-ES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difíciles de</a:t>
            </a:r>
          </a:p>
          <a:p>
            <a:pPr algn="ctr"/>
            <a:r>
              <a:rPr lang="es-ES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identificar</a:t>
            </a:r>
            <a:endParaRPr lang="es-ES_tradnl" sz="32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140540" y="2032600"/>
            <a:ext cx="2541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Voto oculto</a:t>
            </a:r>
            <a:endParaRPr lang="es-ES_tradnl" sz="32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542875" y="3938650"/>
            <a:ext cx="366799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Elevado rechazo</a:t>
            </a:r>
          </a:p>
          <a:p>
            <a:pPr algn="ctr"/>
            <a:r>
              <a:rPr lang="es-ES" sz="32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a ser encuestado</a:t>
            </a:r>
            <a:endParaRPr lang="es-ES_tradnl" sz="3200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7" name="Llamada rectangular 6"/>
          <p:cNvSpPr/>
          <p:nvPr/>
        </p:nvSpPr>
        <p:spPr>
          <a:xfrm>
            <a:off x="1182122" y="980756"/>
            <a:ext cx="3025628" cy="2103688"/>
          </a:xfrm>
          <a:prstGeom prst="wedgeRectCallout">
            <a:avLst>
              <a:gd name="adj1" fmla="val -48003"/>
              <a:gd name="adj2" fmla="val 73431"/>
            </a:avLst>
          </a:prstGeom>
          <a:noFill/>
          <a:ln w="38100">
            <a:solidFill>
              <a:srgbClr val="0281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Llamada rectangular 7"/>
          <p:cNvSpPr/>
          <p:nvPr/>
        </p:nvSpPr>
        <p:spPr>
          <a:xfrm flipH="1">
            <a:off x="4898266" y="1342743"/>
            <a:ext cx="3025628" cy="2103688"/>
          </a:xfrm>
          <a:prstGeom prst="wedgeRectCallout">
            <a:avLst>
              <a:gd name="adj1" fmla="val -48003"/>
              <a:gd name="adj2" fmla="val 73431"/>
            </a:avLst>
          </a:prstGeom>
          <a:noFill/>
          <a:ln w="38100">
            <a:solidFill>
              <a:srgbClr val="0281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Llamada rectangular 9"/>
          <p:cNvSpPr/>
          <p:nvPr/>
        </p:nvSpPr>
        <p:spPr>
          <a:xfrm>
            <a:off x="2342663" y="3774301"/>
            <a:ext cx="4068417" cy="1405917"/>
          </a:xfrm>
          <a:prstGeom prst="wedgeRectCallout">
            <a:avLst>
              <a:gd name="adj1" fmla="val 35091"/>
              <a:gd name="adj2" fmla="val 103272"/>
            </a:avLst>
          </a:prstGeom>
          <a:noFill/>
          <a:ln w="38100">
            <a:solidFill>
              <a:srgbClr val="0281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2272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444390" y="1015891"/>
            <a:ext cx="62552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5400" b="1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Relación perversa</a:t>
            </a:r>
            <a:endParaRPr lang="es-ES_tradnl" sz="5400" b="1" dirty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52166" y="2097818"/>
            <a:ext cx="7813182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s-ES_tradnl" sz="28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Medios de </a:t>
            </a:r>
            <a:r>
              <a:rPr lang="es-ES_tradnl" sz="2800" dirty="0" err="1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comunicaci</a:t>
            </a:r>
            <a:r>
              <a:rPr lang="es-ES" sz="2800" dirty="0" err="1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ón</a:t>
            </a:r>
            <a:r>
              <a:rPr lang="es-ES" sz="2800" dirty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s-ES" sz="28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que </a:t>
            </a:r>
            <a:r>
              <a:rPr lang="es-ES_tradnl" sz="2800" dirty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n</a:t>
            </a:r>
            <a:r>
              <a:rPr lang="es-ES_tradnl" sz="28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o pagan lo que publican</a:t>
            </a:r>
          </a:p>
          <a:p>
            <a:pPr marL="457200" indent="-457200">
              <a:buFont typeface="Arial" charset="0"/>
              <a:buChar char="•"/>
            </a:pPr>
            <a:endParaRPr lang="es-ES_tradnl" sz="2800" dirty="0" smtClean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s-ES_tradnl" sz="28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Encuestadores que alteran los datos para quedar bien</a:t>
            </a:r>
          </a:p>
          <a:p>
            <a:pPr marL="457200" indent="-457200">
              <a:buFont typeface="Arial" charset="0"/>
              <a:buChar char="•"/>
            </a:pPr>
            <a:endParaRPr lang="es-ES_tradnl" sz="2800" dirty="0" smtClean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s-ES_tradnl" sz="28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Indebida </a:t>
            </a:r>
            <a:r>
              <a:rPr lang="es-ES_tradnl" sz="2800" dirty="0" err="1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relaci</a:t>
            </a:r>
            <a:r>
              <a:rPr lang="es-ES" sz="2800" dirty="0" err="1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ón</a:t>
            </a:r>
            <a:r>
              <a:rPr lang="es-ES" sz="2800" dirty="0" smtClean="0">
                <a:solidFill>
                  <a:srgbClr val="DAE3F3"/>
                </a:solidFill>
                <a:latin typeface="Century Gothic" charset="0"/>
                <a:ea typeface="Century Gothic" charset="0"/>
                <a:cs typeface="Century Gothic" charset="0"/>
              </a:rPr>
              <a:t> del dinero con la política</a:t>
            </a:r>
            <a:endParaRPr lang="es-ES_tradnl" sz="2800" dirty="0" smtClean="0">
              <a:solidFill>
                <a:srgbClr val="DAE3F3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24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559</TotalTime>
  <Words>140</Words>
  <Application>Microsoft Macintosh PowerPoint</Application>
  <PresentationFormat>Presentación en pantalla (4:3)</PresentationFormat>
  <Paragraphs>52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Mac 2 Gabinete</dc:creator>
  <cp:lastModifiedBy>Usuario de Microsoft Office</cp:lastModifiedBy>
  <cp:revision>59</cp:revision>
  <dcterms:created xsi:type="dcterms:W3CDTF">2016-12-01T17:57:30Z</dcterms:created>
  <dcterms:modified xsi:type="dcterms:W3CDTF">2016-12-06T00:32:22Z</dcterms:modified>
</cp:coreProperties>
</file>