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0" r:id="rId1"/>
  </p:sldMasterIdLst>
  <p:notesMasterIdLst>
    <p:notesMasterId r:id="rId14"/>
  </p:notesMasterIdLst>
  <p:sldIdLst>
    <p:sldId id="256" r:id="rId2"/>
    <p:sldId id="267" r:id="rId3"/>
    <p:sldId id="270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18"/>
    <p:restoredTop sz="94621"/>
  </p:normalViewPr>
  <p:slideViewPr>
    <p:cSldViewPr snapToGrid="0" snapToObjects="1">
      <p:cViewPr varScale="1">
        <p:scale>
          <a:sx n="70" d="100"/>
          <a:sy n="70" d="100"/>
        </p:scale>
        <p:origin x="20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AF4B7-6308-ED40-B019-F3ECE7C9A8A7}" type="datetimeFigureOut">
              <a:rPr lang="en-US" smtClean="0"/>
              <a:t>12/5/16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6A2B0-3C2F-6245-B885-FC6BA72AB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24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C00000"/>
                </a:solidFill>
              </a:rPr>
              <a:t>Look up how many this excludes</a:t>
            </a:r>
            <a:r>
              <a:rPr lang="en-US" baseline="0" dirty="0" smtClean="0">
                <a:solidFill>
                  <a:srgbClr val="C00000"/>
                </a:solidFill>
              </a:rPr>
              <a:t> --</a:t>
            </a:r>
            <a:r>
              <a:rPr lang="en-US" dirty="0" smtClean="0">
                <a:solidFill>
                  <a:srgbClr val="C00000"/>
                </a:solidFill>
              </a:rPr>
              <a:t> 126 </a:t>
            </a:r>
            <a:r>
              <a:rPr lang="en-US" dirty="0" err="1" smtClean="0">
                <a:solidFill>
                  <a:srgbClr val="C00000"/>
                </a:solidFill>
              </a:rPr>
              <a:t>TvsC</a:t>
            </a:r>
            <a:r>
              <a:rPr lang="en-US" dirty="0" smtClean="0">
                <a:solidFill>
                  <a:srgbClr val="C00000"/>
                </a:solidFill>
              </a:rPr>
              <a:t> polls out of TK total (percentage)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6A2B0-3C2F-6245-B885-FC6BA72AB4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69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34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80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544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1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8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8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16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927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12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7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72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FE0B549-BB53-D245-9AA1-4370DE3DB214}" type="datetimeFigureOut">
              <a:rPr lang="en-US" smtClean="0"/>
              <a:t>12/4/16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B4ABC07-B092-924B-A420-E2EDB4A4A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3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528614"/>
            <a:ext cx="8991600" cy="1645920"/>
          </a:xfrm>
        </p:spPr>
        <p:txBody>
          <a:bodyPr/>
          <a:lstStyle/>
          <a:p>
            <a:r>
              <a:rPr lang="en-US" dirty="0" smtClean="0"/>
              <a:t>Poll Aggregation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3775769"/>
            <a:ext cx="6801612" cy="1239894"/>
          </a:xfrm>
        </p:spPr>
        <p:txBody>
          <a:bodyPr>
            <a:normAutofit/>
          </a:bodyPr>
          <a:lstStyle/>
          <a:p>
            <a:r>
              <a:rPr lang="en-US" b="1" dirty="0" smtClean="0"/>
              <a:t>Natalie Jackson</a:t>
            </a:r>
          </a:p>
          <a:p>
            <a:r>
              <a:rPr lang="en-US" b="1" dirty="0" smtClean="0"/>
              <a:t>Senior Polling Editor, The Huffington Post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50" y="5015663"/>
            <a:ext cx="40767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3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247240"/>
            <a:ext cx="7729728" cy="807837"/>
          </a:xfrm>
        </p:spPr>
        <p:txBody>
          <a:bodyPr/>
          <a:lstStyle/>
          <a:p>
            <a:r>
              <a:rPr lang="en-US" dirty="0" smtClean="0"/>
              <a:t>What </a:t>
            </a:r>
            <a:r>
              <a:rPr lang="en-US" dirty="0" err="1" smtClean="0"/>
              <a:t>huffpost</a:t>
            </a:r>
            <a:r>
              <a:rPr lang="en-US" dirty="0" smtClean="0"/>
              <a:t> pollster does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824" y="1617786"/>
            <a:ext cx="3784208" cy="4747846"/>
          </a:xfrm>
        </p:spPr>
        <p:txBody>
          <a:bodyPr>
            <a:normAutofit/>
          </a:bodyPr>
          <a:lstStyle/>
          <a:p>
            <a:r>
              <a:rPr lang="en-US" dirty="0" smtClean="0"/>
              <a:t>Collect all publicly released polls, vet them, enter data of accepted ones, create charts. </a:t>
            </a:r>
          </a:p>
          <a:p>
            <a:pPr lvl="1"/>
            <a:r>
              <a:rPr lang="en-US" dirty="0" smtClean="0"/>
              <a:t>Pollster used to take all publicly-released polls, but as polling has proliferated and data quality has wavered, we’ve become more selective.</a:t>
            </a:r>
          </a:p>
          <a:p>
            <a:r>
              <a:rPr lang="en-US" dirty="0" smtClean="0"/>
              <a:t>Not just on elections – a variety of topics, including job approval and favorability of major political figures, opinion on major policy topics, the political environment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7" y="1617786"/>
            <a:ext cx="7073900" cy="414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27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86" y="162834"/>
            <a:ext cx="7729728" cy="667161"/>
          </a:xfrm>
        </p:spPr>
        <p:txBody>
          <a:bodyPr>
            <a:normAutofit fontScale="90000"/>
          </a:bodyPr>
          <a:lstStyle/>
          <a:p>
            <a:r>
              <a:rPr lang="en-US" smtClean="0"/>
              <a:t>Site features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9" y="1463040"/>
            <a:ext cx="5863492" cy="46907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305" y="0"/>
            <a:ext cx="3148885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3189"/>
            <a:ext cx="9168143" cy="40675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86" y="1302697"/>
            <a:ext cx="97536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3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Which polls? Not all of them (but most)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83724"/>
            <a:ext cx="12192000" cy="3924886"/>
          </a:xfrm>
        </p:spPr>
        <p:txBody>
          <a:bodyPr numCol="2">
            <a:normAutofit/>
          </a:bodyPr>
          <a:lstStyle/>
          <a:p>
            <a:pPr lvl="1"/>
            <a:r>
              <a:rPr lang="en-US" sz="2400" dirty="0" smtClean="0"/>
              <a:t>Sponsorship </a:t>
            </a:r>
            <a:r>
              <a:rPr lang="en-US" sz="2400" dirty="0"/>
              <a:t>of the survey</a:t>
            </a:r>
          </a:p>
          <a:p>
            <a:pPr lvl="1"/>
            <a:r>
              <a:rPr lang="en-US" sz="2400" dirty="0" smtClean="0"/>
              <a:t>Fieldwork </a:t>
            </a:r>
            <a:r>
              <a:rPr lang="en-US" sz="2400" dirty="0"/>
              <a:t>provider (if applicable)</a:t>
            </a:r>
          </a:p>
          <a:p>
            <a:pPr lvl="1"/>
            <a:r>
              <a:rPr lang="en-US" sz="2400" dirty="0" smtClean="0"/>
              <a:t>Dates </a:t>
            </a:r>
            <a:r>
              <a:rPr lang="en-US" sz="2400" dirty="0"/>
              <a:t>of interviewing</a:t>
            </a:r>
          </a:p>
          <a:p>
            <a:pPr lvl="1"/>
            <a:r>
              <a:rPr lang="en-US" sz="2400" dirty="0" smtClean="0"/>
              <a:t>Sampling </a:t>
            </a:r>
            <a:r>
              <a:rPr lang="en-US" sz="2400" dirty="0"/>
              <a:t>method employed </a:t>
            </a:r>
          </a:p>
          <a:p>
            <a:pPr lvl="1"/>
            <a:r>
              <a:rPr lang="en-US" sz="2400" dirty="0" smtClean="0"/>
              <a:t>Population </a:t>
            </a:r>
            <a:r>
              <a:rPr lang="en-US" sz="2400" dirty="0"/>
              <a:t>that was sampled </a:t>
            </a:r>
            <a:endParaRPr lang="en-US" sz="2400" dirty="0" smtClean="0"/>
          </a:p>
          <a:p>
            <a:pPr lvl="1"/>
            <a:r>
              <a:rPr lang="en-US" sz="2400" dirty="0" smtClean="0"/>
              <a:t>Size </a:t>
            </a:r>
            <a:r>
              <a:rPr lang="en-US" sz="2400" dirty="0"/>
              <a:t>of the sample that serves as the primary basis of the survey </a:t>
            </a:r>
            <a:r>
              <a:rPr lang="en-US" sz="2400" dirty="0" smtClean="0"/>
              <a:t>report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 smtClean="0"/>
              <a:t>Size </a:t>
            </a:r>
            <a:r>
              <a:rPr lang="en-US" sz="2400" dirty="0"/>
              <a:t>and description of </a:t>
            </a:r>
            <a:r>
              <a:rPr lang="en-US" sz="2400" dirty="0" smtClean="0"/>
              <a:t>any subsamples reported</a:t>
            </a:r>
            <a:endParaRPr lang="en-US" sz="2400" dirty="0"/>
          </a:p>
          <a:p>
            <a:pPr lvl="1"/>
            <a:r>
              <a:rPr lang="en-US" sz="2400" dirty="0" smtClean="0"/>
              <a:t>Margin </a:t>
            </a:r>
            <a:r>
              <a:rPr lang="en-US" sz="2400" dirty="0"/>
              <a:t>of sampling error (if a probability sample)</a:t>
            </a:r>
          </a:p>
          <a:p>
            <a:pPr lvl="1"/>
            <a:r>
              <a:rPr lang="en-US" sz="2400" dirty="0" smtClean="0"/>
              <a:t>Survey </a:t>
            </a:r>
            <a:r>
              <a:rPr lang="en-US" sz="2400" dirty="0"/>
              <a:t>mode </a:t>
            </a:r>
            <a:endParaRPr lang="en-US" sz="2400" dirty="0" smtClean="0"/>
          </a:p>
          <a:p>
            <a:pPr lvl="1"/>
            <a:r>
              <a:rPr lang="en-US" sz="2400" dirty="0" smtClean="0"/>
              <a:t>Complete question wording </a:t>
            </a:r>
            <a:r>
              <a:rPr lang="en-US" sz="2400" dirty="0"/>
              <a:t>and </a:t>
            </a:r>
            <a:endParaRPr lang="en-US" sz="2400" dirty="0" smtClean="0"/>
          </a:p>
          <a:p>
            <a:pPr lvl="1"/>
            <a:r>
              <a:rPr lang="en-US" sz="2400" dirty="0" smtClean="0"/>
              <a:t>Percentage </a:t>
            </a:r>
            <a:r>
              <a:rPr lang="en-US" sz="2400" dirty="0"/>
              <a:t>results of all questions </a:t>
            </a:r>
            <a:r>
              <a:rPr lang="en-US" sz="2400" dirty="0" smtClean="0"/>
              <a:t>reported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440374"/>
            <a:ext cx="10515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HuffPost</a:t>
            </a:r>
            <a:r>
              <a:rPr lang="en-US" sz="2800" dirty="0" smtClean="0"/>
              <a:t> Pollster makes some basic transparency demands – this information must be made available to us (and preferably to the public)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0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0382"/>
            <a:ext cx="10515600" cy="7040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few other “rules”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86" y="1153552"/>
            <a:ext cx="11924714" cy="570444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No DIY polls or polls that we can’t say approximate the population</a:t>
            </a:r>
          </a:p>
          <a:p>
            <a:pPr lvl="1"/>
            <a:r>
              <a:rPr lang="en-US" sz="1800" dirty="0" smtClean="0"/>
              <a:t>Polls </a:t>
            </a:r>
            <a:r>
              <a:rPr lang="en-US" sz="1800" dirty="0"/>
              <a:t>conducted without active involvement by election pollsters or media organizations, or when not conducted or adjusted using methods that approximate the population or electorate. </a:t>
            </a:r>
            <a:endParaRPr lang="en-US" sz="1800" dirty="0" smtClean="0"/>
          </a:p>
          <a:p>
            <a:pPr lvl="1"/>
            <a:r>
              <a:rPr lang="en-US" sz="1800" dirty="0" smtClean="0"/>
              <a:t>Telephone polls </a:t>
            </a:r>
            <a:r>
              <a:rPr lang="en-US" sz="1800" dirty="0"/>
              <a:t>that do not make some effort to include cell phone only users — 48 percent of American </a:t>
            </a:r>
            <a:r>
              <a:rPr lang="en-US" sz="1800" dirty="0" smtClean="0"/>
              <a:t>adults</a:t>
            </a:r>
          </a:p>
          <a:p>
            <a:pPr lvl="1"/>
            <a:endParaRPr lang="en-US" sz="800" dirty="0"/>
          </a:p>
          <a:p>
            <a:r>
              <a:rPr lang="en-US" sz="2400" dirty="0" smtClean="0"/>
              <a:t>Question wording for election ballot tests</a:t>
            </a:r>
          </a:p>
          <a:p>
            <a:pPr lvl="1"/>
            <a:r>
              <a:rPr lang="en-US" sz="1800" dirty="0"/>
              <a:t>C</a:t>
            </a:r>
            <a:r>
              <a:rPr lang="en-US" sz="1800" dirty="0" smtClean="0"/>
              <a:t>losed-ended </a:t>
            </a:r>
            <a:r>
              <a:rPr lang="en-US" sz="1800" dirty="0"/>
              <a:t>trial heat poll questions, </a:t>
            </a:r>
            <a:r>
              <a:rPr lang="en-US" sz="1800" dirty="0" smtClean="0"/>
              <a:t>no extra information that </a:t>
            </a:r>
            <a:r>
              <a:rPr lang="en-US" sz="1800" dirty="0"/>
              <a:t>will not be on the </a:t>
            </a:r>
            <a:r>
              <a:rPr lang="en-US" sz="1800" dirty="0" smtClean="0"/>
              <a:t>ballot, all relevant candidates listed</a:t>
            </a:r>
          </a:p>
          <a:p>
            <a:pPr lvl="1"/>
            <a:endParaRPr lang="en-US" sz="800" dirty="0" smtClean="0"/>
          </a:p>
          <a:p>
            <a:r>
              <a:rPr lang="en-US" sz="2400" dirty="0" smtClean="0"/>
              <a:t>Tracking polls</a:t>
            </a:r>
            <a:endParaRPr lang="en-US" sz="2400" dirty="0"/>
          </a:p>
          <a:p>
            <a:pPr lvl="1"/>
            <a:r>
              <a:rPr lang="en-US" sz="1800" dirty="0" smtClean="0"/>
              <a:t>Overlapping field periods not included -- for </a:t>
            </a:r>
            <a:r>
              <a:rPr lang="en-US" sz="1800" dirty="0"/>
              <a:t>example, if a poll reports a three-day rolling </a:t>
            </a:r>
            <a:r>
              <a:rPr lang="en-US" sz="1800" dirty="0" smtClean="0"/>
              <a:t>average every day, </a:t>
            </a:r>
            <a:r>
              <a:rPr lang="en-US" sz="1800" dirty="0"/>
              <a:t>we </a:t>
            </a:r>
            <a:r>
              <a:rPr lang="en-US" sz="1800" dirty="0" smtClean="0"/>
              <a:t>only include every 3 days</a:t>
            </a:r>
          </a:p>
          <a:p>
            <a:pPr lvl="1"/>
            <a:endParaRPr lang="en-US" sz="800" dirty="0" smtClean="0"/>
          </a:p>
          <a:p>
            <a:r>
              <a:rPr lang="en-US" sz="2400" dirty="0" smtClean="0"/>
              <a:t>Reporting on multiple populations</a:t>
            </a:r>
            <a:endParaRPr lang="en-US" sz="2400" dirty="0"/>
          </a:p>
          <a:p>
            <a:pPr lvl="1"/>
            <a:r>
              <a:rPr lang="en-US" sz="1800" dirty="0" smtClean="0"/>
              <a:t>We </a:t>
            </a:r>
            <a:r>
              <a:rPr lang="en-US" sz="1800" dirty="0"/>
              <a:t>use the sample that most closely approximates the likely electorate — if they release registered voters and likely voters, we will use likely voters in the chart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0241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38516"/>
            <a:ext cx="10515600" cy="872831"/>
          </a:xfrm>
        </p:spPr>
        <p:txBody>
          <a:bodyPr/>
          <a:lstStyle/>
          <a:p>
            <a:r>
              <a:rPr lang="en-US" dirty="0" smtClean="0"/>
              <a:t>Advantages of aggregation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624" y="1389776"/>
            <a:ext cx="8214749" cy="519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602" y="164343"/>
            <a:ext cx="11605847" cy="848531"/>
          </a:xfrm>
        </p:spPr>
        <p:txBody>
          <a:bodyPr/>
          <a:lstStyle/>
          <a:p>
            <a:r>
              <a:rPr lang="en-US" dirty="0" smtClean="0"/>
              <a:t>2 different modeling strategies: Loess regression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644" y="1216660"/>
            <a:ext cx="8569761" cy="541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5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838" y="147709"/>
            <a:ext cx="7729728" cy="921436"/>
          </a:xfrm>
        </p:spPr>
        <p:txBody>
          <a:bodyPr/>
          <a:lstStyle/>
          <a:p>
            <a:r>
              <a:rPr lang="en-US" dirty="0" smtClean="0"/>
              <a:t>Loess regression: “sensitivity”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69" y="1338644"/>
            <a:ext cx="8398413" cy="53077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69" y="1338644"/>
            <a:ext cx="8398412" cy="53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" y="275037"/>
            <a:ext cx="11015003" cy="808175"/>
          </a:xfrm>
        </p:spPr>
        <p:txBody>
          <a:bodyPr/>
          <a:lstStyle/>
          <a:p>
            <a:r>
              <a:rPr lang="en-US" dirty="0" smtClean="0"/>
              <a:t>2 different modeling strategies: </a:t>
            </a:r>
            <a:r>
              <a:rPr lang="en-US" dirty="0" err="1" smtClean="0"/>
              <a:t>Kalman</a:t>
            </a:r>
            <a:r>
              <a:rPr lang="en-US" dirty="0" smtClean="0"/>
              <a:t> filtering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156" y="1306156"/>
            <a:ext cx="8609427" cy="544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452" y="176902"/>
            <a:ext cx="10888393" cy="7234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we used LOESS Regression with </a:t>
            </a:r>
            <a:r>
              <a:rPr lang="en-US" smtClean="0"/>
              <a:t>little smoothing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01" y="1195754"/>
            <a:ext cx="8636493" cy="54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3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482" y="190969"/>
            <a:ext cx="10030265" cy="765634"/>
          </a:xfrm>
        </p:spPr>
        <p:txBody>
          <a:bodyPr>
            <a:normAutofit fontScale="90000"/>
          </a:bodyPr>
          <a:lstStyle/>
          <a:p>
            <a:r>
              <a:rPr lang="en-US" smtClean="0"/>
              <a:t>Using poll aggregations to forecast elections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8" y="3011072"/>
            <a:ext cx="9566031" cy="3587262"/>
          </a:xfrm>
        </p:spPr>
        <p:txBody>
          <a:bodyPr>
            <a:normAutofit/>
          </a:bodyPr>
          <a:lstStyle/>
          <a:p>
            <a:r>
              <a:rPr lang="en-US" sz="2400" smtClean="0"/>
              <a:t>Limitations </a:t>
            </a:r>
            <a:r>
              <a:rPr lang="en-US" sz="2400" dirty="0" smtClean="0"/>
              <a:t>of polls</a:t>
            </a:r>
          </a:p>
          <a:p>
            <a:pPr lvl="1"/>
            <a:r>
              <a:rPr lang="en-US" sz="2000" dirty="0" smtClean="0"/>
              <a:t>The Electoral College for U.S. presidential elections</a:t>
            </a:r>
          </a:p>
          <a:p>
            <a:pPr lvl="1"/>
            <a:r>
              <a:rPr lang="en-US" sz="2000" dirty="0" smtClean="0"/>
              <a:t>Undecideds in polls</a:t>
            </a:r>
          </a:p>
          <a:p>
            <a:pPr lvl="1"/>
            <a:r>
              <a:rPr lang="en-US" sz="2000" dirty="0" smtClean="0"/>
              <a:t>Varying data quality</a:t>
            </a:r>
          </a:p>
          <a:p>
            <a:pPr lvl="1"/>
            <a:r>
              <a:rPr lang="en-US" sz="2000" dirty="0" smtClean="0"/>
              <a:t>Implies more precision in the polls unless substantial adjustments made</a:t>
            </a:r>
          </a:p>
          <a:p>
            <a:pPr lvl="1"/>
            <a:endParaRPr lang="en-US" sz="1200" dirty="0" smtClean="0"/>
          </a:p>
          <a:p>
            <a:r>
              <a:rPr lang="en-US" sz="2400" dirty="0" smtClean="0"/>
              <a:t>We probably shouldn’t be used as sole predictors in this way – recognize the imprecision in the field instead of trying to push it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356" y="1258472"/>
            <a:ext cx="8305800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74" y="3479629"/>
            <a:ext cx="4511039" cy="111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7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247240"/>
            <a:ext cx="7911670" cy="850040"/>
          </a:xfrm>
        </p:spPr>
        <p:txBody>
          <a:bodyPr>
            <a:normAutofit fontScale="90000"/>
          </a:bodyPr>
          <a:lstStyle/>
          <a:p>
            <a:r>
              <a:rPr lang="en-US" smtClean="0"/>
              <a:t>Aggregation is great, when used wisely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062" y="1280160"/>
            <a:ext cx="10775852" cy="524724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Provides a one-stop view of the state of the race, very useful for public who doesn’t have ability to know why poll results vary &amp; a centralized database for researchers</a:t>
            </a:r>
          </a:p>
          <a:p>
            <a:endParaRPr lang="en-US" sz="1100" dirty="0" smtClean="0"/>
          </a:p>
          <a:p>
            <a:r>
              <a:rPr lang="en-US" sz="2400" dirty="0" smtClean="0"/>
              <a:t>Problems we face:</a:t>
            </a:r>
          </a:p>
          <a:p>
            <a:pPr lvl="1"/>
            <a:r>
              <a:rPr lang="en-US" sz="2000" dirty="0" smtClean="0"/>
              <a:t>Which polls to include – self-regulation (national polls often better than state polls)</a:t>
            </a:r>
          </a:p>
          <a:p>
            <a:pPr lvl="1"/>
            <a:r>
              <a:rPr lang="en-US" sz="2000" dirty="0" smtClean="0"/>
              <a:t>Clarifying the difference between an aggregate and a forecast</a:t>
            </a:r>
          </a:p>
          <a:p>
            <a:pPr lvl="1"/>
            <a:r>
              <a:rPr lang="en-US" sz="2000" dirty="0" smtClean="0"/>
              <a:t>Bad polls that turn out to be right </a:t>
            </a:r>
          </a:p>
          <a:p>
            <a:pPr lvl="1"/>
            <a:r>
              <a:rPr lang="en-US" sz="2000" dirty="0" smtClean="0"/>
              <a:t>Modeling strategies</a:t>
            </a:r>
          </a:p>
          <a:p>
            <a:pPr lvl="1"/>
            <a:r>
              <a:rPr lang="en-US" sz="2000" dirty="0" smtClean="0"/>
              <a:t>Communicating uncertainty of estimates (margins of error &amp; other polling error)</a:t>
            </a:r>
          </a:p>
          <a:p>
            <a:pPr lvl="1"/>
            <a:endParaRPr lang="en-US" sz="1200" dirty="0"/>
          </a:p>
          <a:p>
            <a:r>
              <a:rPr lang="en-US" sz="2400" dirty="0" smtClean="0"/>
              <a:t>Future of </a:t>
            </a:r>
            <a:r>
              <a:rPr lang="en-US" sz="2400" dirty="0" err="1" smtClean="0"/>
              <a:t>HuffPost</a:t>
            </a:r>
            <a:r>
              <a:rPr lang="en-US" sz="2400" dirty="0" smtClean="0"/>
              <a:t> Pollster: </a:t>
            </a:r>
          </a:p>
          <a:p>
            <a:pPr lvl="1"/>
            <a:r>
              <a:rPr lang="en-US" sz="2200" dirty="0" smtClean="0"/>
              <a:t>Improving and refining modeling strategies </a:t>
            </a:r>
          </a:p>
          <a:p>
            <a:pPr lvl="1"/>
            <a:r>
              <a:rPr lang="en-US" sz="2200" dirty="0" smtClean="0"/>
              <a:t>International expansion via </a:t>
            </a:r>
            <a:r>
              <a:rPr lang="en-US" sz="2200" dirty="0" err="1" smtClean="0"/>
              <a:t>HuffPost</a:t>
            </a:r>
            <a:r>
              <a:rPr lang="en-US" sz="2200" dirty="0" smtClean="0"/>
              <a:t> partners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108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2009</TotalTime>
  <Words>549</Words>
  <Application>Microsoft Macintosh PowerPoint</Application>
  <PresentationFormat>Widescreen</PresentationFormat>
  <Paragraphs>63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Gill Sans MT</vt:lpstr>
      <vt:lpstr>Arial</vt:lpstr>
      <vt:lpstr>Parcel</vt:lpstr>
      <vt:lpstr>Poll Aggregation </vt:lpstr>
      <vt:lpstr>What huffpost pollster does</vt:lpstr>
      <vt:lpstr>Site features</vt:lpstr>
      <vt:lpstr>Which polls? Not all of them (but most)</vt:lpstr>
      <vt:lpstr>A few other “rules”</vt:lpstr>
      <vt:lpstr>Advantages of aggregation</vt:lpstr>
      <vt:lpstr>2 different modeling strategies: Loess regression </vt:lpstr>
      <vt:lpstr>Loess regression: “sensitivity”</vt:lpstr>
      <vt:lpstr>2 different modeling strategies: Kalman filtering</vt:lpstr>
      <vt:lpstr>If we used LOESS Regression with little smoothing</vt:lpstr>
      <vt:lpstr>Using poll aggregations to forecast elections</vt:lpstr>
      <vt:lpstr>Aggregation is great, when used wisely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23</cp:revision>
  <dcterms:created xsi:type="dcterms:W3CDTF">2016-12-04T14:07:22Z</dcterms:created>
  <dcterms:modified xsi:type="dcterms:W3CDTF">2016-12-05T23:36:40Z</dcterms:modified>
</cp:coreProperties>
</file>