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-419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s-419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08.png"/><Relationship Id="rId10" Type="http://schemas.openxmlformats.org/officeDocument/2006/relationships/image" Target="../media/image03.jpg"/><Relationship Id="rId13" Type="http://schemas.openxmlformats.org/officeDocument/2006/relationships/image" Target="../media/image04.jp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02.jpg"/><Relationship Id="rId9" Type="http://schemas.openxmlformats.org/officeDocument/2006/relationships/image" Target="../media/image11.png"/><Relationship Id="rId15" Type="http://schemas.openxmlformats.org/officeDocument/2006/relationships/image" Target="../media/image16.png"/><Relationship Id="rId14" Type="http://schemas.openxmlformats.org/officeDocument/2006/relationships/image" Target="../media/image09.jpg"/><Relationship Id="rId5" Type="http://schemas.openxmlformats.org/officeDocument/2006/relationships/image" Target="../media/image07.jpg"/><Relationship Id="rId6" Type="http://schemas.openxmlformats.org/officeDocument/2006/relationships/image" Target="../media/image01.jpg"/><Relationship Id="rId7" Type="http://schemas.openxmlformats.org/officeDocument/2006/relationships/image" Target="../media/image06.gif"/><Relationship Id="rId8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3">
            <a:alphaModFix/>
          </a:blip>
          <a:srcRect b="11762" l="0" r="4085" t="0"/>
          <a:stretch/>
        </p:blipFill>
        <p:spPr>
          <a:xfrm>
            <a:off x="0" y="0"/>
            <a:ext cx="9143999" cy="3852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2703075" y="4101750"/>
            <a:ext cx="3950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s-419" sz="2200">
                <a:solidFill>
                  <a:srgbClr val="FFFFFF"/>
                </a:solidFill>
              </a:rPr>
              <a:t>@MariodelaRosa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s-419" sz="2200">
                <a:solidFill>
                  <a:srgbClr val="FFFFFF"/>
                </a:solidFill>
              </a:rPr>
              <a:t>Director general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3184C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 rotWithShape="1">
          <a:blip r:embed="rId3">
            <a:alphaModFix/>
          </a:blip>
          <a:srcRect b="0" l="3527" r="2398" t="0"/>
          <a:stretch/>
        </p:blipFill>
        <p:spPr>
          <a:xfrm>
            <a:off x="0" y="306747"/>
            <a:ext cx="9144001" cy="447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idx="1" type="body"/>
          </p:nvPr>
        </p:nvSpPr>
        <p:spPr>
          <a:xfrm>
            <a:off x="0" y="2385700"/>
            <a:ext cx="9144000" cy="2738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b="1" lang="es-419" sz="4000">
                <a:solidFill>
                  <a:srgbClr val="FFFFFF"/>
                </a:solidFill>
              </a:rPr>
              <a:t>ENCUESTA DE ENCUESTAS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b="1" lang="es-419" sz="4000">
                <a:solidFill>
                  <a:srgbClr val="FFFFFF"/>
                </a:solidFill>
              </a:rPr>
              <a:t>2012</a:t>
            </a:r>
          </a:p>
        </p:txBody>
      </p:sp>
      <p:pic>
        <p:nvPicPr>
          <p:cNvPr id="66" name="Shape 66"/>
          <p:cNvPicPr preferRelativeResize="0"/>
          <p:nvPr/>
        </p:nvPicPr>
        <p:blipFill rotWithShape="1">
          <a:blip r:embed="rId3">
            <a:alphaModFix/>
          </a:blip>
          <a:srcRect b="90132" l="30281" r="34703" t="0"/>
          <a:stretch/>
        </p:blipFill>
        <p:spPr>
          <a:xfrm>
            <a:off x="2670250" y="1307350"/>
            <a:ext cx="4071000" cy="80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idx="1" type="body"/>
          </p:nvPr>
        </p:nvSpPr>
        <p:spPr>
          <a:xfrm>
            <a:off x="0" y="352325"/>
            <a:ext cx="9144000" cy="4428300"/>
          </a:xfrm>
          <a:prstGeom prst="rect">
            <a:avLst/>
          </a:prstGeom>
          <a:solidFill>
            <a:srgbClr val="021034"/>
          </a:solidFill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8947"/>
              <a:buFont typeface="Arial"/>
              <a:buNone/>
            </a:pPr>
            <a:r>
              <a:rPr b="1" lang="es-419" sz="3800">
                <a:solidFill>
                  <a:srgbClr val="FFFFFF"/>
                </a:solidFill>
              </a:rPr>
              <a:t>AGENCIAS ELEGIDAS</a:t>
            </a: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●"/>
            </a:pPr>
            <a:r>
              <a:rPr b="1" lang="es-419" sz="3000">
                <a:solidFill>
                  <a:srgbClr val="FFFFFF"/>
                </a:solidFill>
              </a:rPr>
              <a:t>Cumplir con los </a:t>
            </a:r>
            <a:r>
              <a:rPr b="1" lang="es-419" sz="3000">
                <a:solidFill>
                  <a:srgbClr val="FFFFFF"/>
                </a:solidFill>
                <a:highlight>
                  <a:srgbClr val="FF0000"/>
                </a:highlight>
              </a:rPr>
              <a:t>criterios científicos </a:t>
            </a:r>
            <a:br>
              <a:rPr b="1" lang="es-419" sz="3000">
                <a:solidFill>
                  <a:srgbClr val="FFFFFF"/>
                </a:solidFill>
                <a:highlight>
                  <a:srgbClr val="FF0000"/>
                </a:highlight>
              </a:rPr>
            </a:br>
            <a:r>
              <a:rPr b="1" lang="es-419" sz="3000">
                <a:solidFill>
                  <a:srgbClr val="FFFFFF"/>
                </a:solidFill>
                <a:highlight>
                  <a:srgbClr val="FF0000"/>
                </a:highlight>
              </a:rPr>
              <a:t>y técnicos</a:t>
            </a:r>
            <a:r>
              <a:rPr b="1" lang="es-419" sz="3000">
                <a:solidFill>
                  <a:srgbClr val="FFFFFF"/>
                </a:solidFill>
              </a:rPr>
              <a:t> del IFE</a:t>
            </a: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●"/>
            </a:pPr>
            <a:r>
              <a:rPr b="1" lang="es-419" sz="3000">
                <a:solidFill>
                  <a:srgbClr val="FFFFFF"/>
                </a:solidFill>
              </a:rPr>
              <a:t>Publicar sus </a:t>
            </a:r>
            <a:r>
              <a:rPr b="1" lang="es-419" sz="3000">
                <a:solidFill>
                  <a:srgbClr val="FFFFFF"/>
                </a:solidFill>
                <a:highlight>
                  <a:srgbClr val="FF0000"/>
                </a:highlight>
              </a:rPr>
              <a:t>resultados en medios nacionales</a:t>
            </a:r>
            <a:r>
              <a:rPr b="1" lang="es-419" sz="3000">
                <a:solidFill>
                  <a:srgbClr val="FFFFFF"/>
                </a:solidFill>
              </a:rPr>
              <a:t> </a:t>
            </a:r>
            <a:br>
              <a:rPr b="1" lang="es-419" sz="3000">
                <a:solidFill>
                  <a:srgbClr val="FFFFFF"/>
                </a:solidFill>
              </a:rPr>
            </a:br>
            <a:r>
              <a:rPr b="1" lang="es-419" sz="3000">
                <a:solidFill>
                  <a:srgbClr val="FFFFFF"/>
                </a:solidFill>
              </a:rPr>
              <a:t>para identificar al responsable</a:t>
            </a: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●"/>
            </a:pPr>
            <a:r>
              <a:rPr b="1" lang="es-419" sz="3000">
                <a:solidFill>
                  <a:srgbClr val="FFFFFF"/>
                </a:solidFill>
              </a:rPr>
              <a:t>Reportar periódicamente sus resultados </a:t>
            </a:r>
            <a:br>
              <a:rPr b="1" lang="es-419" sz="3000">
                <a:solidFill>
                  <a:srgbClr val="FFFFFF"/>
                </a:solidFill>
              </a:rPr>
            </a:br>
            <a:r>
              <a:rPr b="1" lang="es-419" sz="3000">
                <a:solidFill>
                  <a:srgbClr val="FFFFFF"/>
                </a:solidFill>
              </a:rPr>
              <a:t>para dar un </a:t>
            </a:r>
            <a:r>
              <a:rPr b="1" lang="es-419" sz="3000">
                <a:solidFill>
                  <a:srgbClr val="FFFFFF"/>
                </a:solidFill>
                <a:highlight>
                  <a:srgbClr val="FF0000"/>
                </a:highlight>
              </a:rPr>
              <a:t>seguimiento histórico</a:t>
            </a:r>
            <a:r>
              <a:rPr b="1" lang="es-419" sz="3000">
                <a:solidFill>
                  <a:srgbClr val="FFFFFF"/>
                </a:solidFill>
              </a:rPr>
              <a:t> y evitar </a:t>
            </a:r>
            <a:br>
              <a:rPr b="1" lang="es-419" sz="3000">
                <a:solidFill>
                  <a:srgbClr val="FFFFFF"/>
                </a:solidFill>
              </a:rPr>
            </a:br>
            <a:r>
              <a:rPr b="1" lang="es-419" sz="3000">
                <a:solidFill>
                  <a:srgbClr val="FFFFFF"/>
                </a:solidFill>
              </a:rPr>
              <a:t>la difusión de propaganda encubierta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/>
        </p:nvSpPr>
        <p:spPr>
          <a:xfrm>
            <a:off x="0" y="-152400"/>
            <a:ext cx="9144000" cy="5295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7" name="Shape 77"/>
          <p:cNvPicPr preferRelativeResize="0"/>
          <p:nvPr/>
        </p:nvPicPr>
        <p:blipFill rotWithShape="1">
          <a:blip r:embed="rId3">
            <a:alphaModFix/>
          </a:blip>
          <a:srcRect b="0" l="12805" r="11155" t="0"/>
          <a:stretch/>
        </p:blipFill>
        <p:spPr>
          <a:xfrm>
            <a:off x="5502975" y="3782649"/>
            <a:ext cx="1254225" cy="125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/>
          <p:cNvPicPr preferRelativeResize="0"/>
          <p:nvPr/>
        </p:nvPicPr>
        <p:blipFill rotWithShape="1">
          <a:blip r:embed="rId4">
            <a:alphaModFix/>
          </a:blip>
          <a:srcRect b="0" l="0" r="22402" t="0"/>
          <a:stretch/>
        </p:blipFill>
        <p:spPr>
          <a:xfrm>
            <a:off x="2570275" y="1191984"/>
            <a:ext cx="3101175" cy="2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 rotWithShape="1">
          <a:blip r:embed="rId5">
            <a:alphaModFix/>
          </a:blip>
          <a:srcRect b="32654" l="0" r="0" t="15147"/>
          <a:stretch/>
        </p:blipFill>
        <p:spPr>
          <a:xfrm>
            <a:off x="6509209" y="2699292"/>
            <a:ext cx="1342484" cy="693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 rotWithShape="1">
          <a:blip r:embed="rId6">
            <a:alphaModFix/>
          </a:blip>
          <a:srcRect b="0" l="0" r="8950" t="0"/>
          <a:stretch/>
        </p:blipFill>
        <p:spPr>
          <a:xfrm>
            <a:off x="443293" y="3813748"/>
            <a:ext cx="2154206" cy="108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0025" y="914262"/>
            <a:ext cx="2790550" cy="62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 rotWithShape="1">
          <a:blip r:embed="rId8">
            <a:alphaModFix/>
          </a:blip>
          <a:srcRect b="0" l="17454" r="16024" t="0"/>
          <a:stretch/>
        </p:blipFill>
        <p:spPr>
          <a:xfrm>
            <a:off x="466975" y="1944412"/>
            <a:ext cx="1254224" cy="125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 rotWithShape="1">
          <a:blip r:embed="rId9">
            <a:alphaModFix/>
          </a:blip>
          <a:srcRect b="0" l="4671" r="0" t="0"/>
          <a:stretch/>
        </p:blipFill>
        <p:spPr>
          <a:xfrm>
            <a:off x="3155875" y="2684325"/>
            <a:ext cx="1918637" cy="72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34236" y="3913098"/>
            <a:ext cx="2404937" cy="108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76075" y="3480650"/>
            <a:ext cx="1342499" cy="1624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9149" y="263872"/>
            <a:ext cx="1885449" cy="121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25199" y="204925"/>
            <a:ext cx="1254221" cy="97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 rotWithShape="1">
          <a:blip r:embed="rId14">
            <a:alphaModFix/>
          </a:blip>
          <a:srcRect b="36715" l="0" r="0" t="26693"/>
          <a:stretch/>
        </p:blipFill>
        <p:spPr>
          <a:xfrm>
            <a:off x="5910026" y="2321875"/>
            <a:ext cx="2540850" cy="377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 rotWithShape="1">
          <a:blip r:embed="rId15">
            <a:alphaModFix/>
          </a:blip>
          <a:srcRect b="34625" l="0" r="0" t="34588"/>
          <a:stretch/>
        </p:blipFill>
        <p:spPr>
          <a:xfrm>
            <a:off x="2901775" y="2242450"/>
            <a:ext cx="2453475" cy="436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 b="1982" l="938" r="1261" t="33443"/>
          <a:stretch/>
        </p:blipFill>
        <p:spPr>
          <a:xfrm>
            <a:off x="0" y="0"/>
            <a:ext cx="9144000" cy="512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idx="1" type="body"/>
          </p:nvPr>
        </p:nvSpPr>
        <p:spPr>
          <a:xfrm>
            <a:off x="0" y="733325"/>
            <a:ext cx="9144000" cy="3169800"/>
          </a:xfrm>
          <a:prstGeom prst="rect">
            <a:avLst/>
          </a:prstGeom>
          <a:solidFill>
            <a:srgbClr val="021034"/>
          </a:solidFill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4000">
                <a:solidFill>
                  <a:srgbClr val="FFFFFF"/>
                </a:solidFill>
              </a:rPr>
              <a:t>APRENDIZAJES</a:t>
            </a:r>
          </a:p>
          <a:p>
            <a:pPr indent="-4445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●"/>
            </a:pPr>
            <a:r>
              <a:rPr b="1" lang="es-419" sz="3400">
                <a:solidFill>
                  <a:srgbClr val="FFFFFF"/>
                </a:solidFill>
              </a:rPr>
              <a:t>Más información, </a:t>
            </a:r>
            <a:r>
              <a:rPr b="1" lang="es-419" sz="3400">
                <a:solidFill>
                  <a:srgbClr val="FFFFFF"/>
                </a:solidFill>
                <a:highlight>
                  <a:srgbClr val="FF0000"/>
                </a:highlight>
              </a:rPr>
              <a:t>credibilidad</a:t>
            </a:r>
            <a:r>
              <a:rPr b="1" lang="es-419" sz="3400">
                <a:solidFill>
                  <a:srgbClr val="FFFFFF"/>
                </a:solidFill>
              </a:rPr>
              <a:t> y utilidad</a:t>
            </a:r>
          </a:p>
          <a:p>
            <a:pPr indent="-4445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●"/>
            </a:pPr>
            <a:r>
              <a:rPr b="1" lang="es-419" sz="3400">
                <a:solidFill>
                  <a:srgbClr val="FFFFFF"/>
                </a:solidFill>
              </a:rPr>
              <a:t>Más </a:t>
            </a:r>
            <a:r>
              <a:rPr b="1" lang="es-419" sz="3400">
                <a:solidFill>
                  <a:srgbClr val="FFFFFF"/>
                </a:solidFill>
                <a:highlight>
                  <a:srgbClr val="FF0000"/>
                </a:highlight>
              </a:rPr>
              <a:t>transparencia</a:t>
            </a:r>
            <a:r>
              <a:rPr b="1" lang="es-419" sz="3400">
                <a:solidFill>
                  <a:srgbClr val="FFFFFF"/>
                </a:solidFill>
              </a:rPr>
              <a:t> de las metodologías</a:t>
            </a:r>
          </a:p>
          <a:p>
            <a:pPr indent="-4445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●"/>
            </a:pPr>
            <a:r>
              <a:rPr b="1" lang="es-419" sz="3400">
                <a:solidFill>
                  <a:srgbClr val="FFFFFF"/>
                </a:solidFill>
              </a:rPr>
              <a:t>Más </a:t>
            </a:r>
            <a:r>
              <a:rPr b="1" lang="es-419" sz="3400">
                <a:solidFill>
                  <a:srgbClr val="FFFFFF"/>
                </a:solidFill>
                <a:highlight>
                  <a:srgbClr val="FF0000"/>
                </a:highlight>
              </a:rPr>
              <a:t>conocimiento</a:t>
            </a:r>
            <a:r>
              <a:rPr b="1" lang="es-419" sz="3400">
                <a:solidFill>
                  <a:srgbClr val="FFFFFF"/>
                </a:solidFill>
              </a:rPr>
              <a:t> didáctico sobre la lectura de las encuestas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/>
          <p:cNvPicPr preferRelativeResize="0"/>
          <p:nvPr/>
        </p:nvPicPr>
        <p:blipFill rotWithShape="1">
          <a:blip r:embed="rId3">
            <a:alphaModFix/>
          </a:blip>
          <a:srcRect b="13560" l="0" r="0" t="1578"/>
          <a:stretch/>
        </p:blipFill>
        <p:spPr>
          <a:xfrm>
            <a:off x="1889825" y="0"/>
            <a:ext cx="53643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3184C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 b="0" l="3527" r="2398" t="0"/>
          <a:stretch/>
        </p:blipFill>
        <p:spPr>
          <a:xfrm>
            <a:off x="0" y="306747"/>
            <a:ext cx="9144001" cy="447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idx="1" type="body"/>
          </p:nvPr>
        </p:nvSpPr>
        <p:spPr>
          <a:xfrm>
            <a:off x="505800" y="1160575"/>
            <a:ext cx="8132400" cy="1309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8500">
                <a:solidFill>
                  <a:srgbClr val="FFFFFF"/>
                </a:solidFill>
                <a:highlight>
                  <a:srgbClr val="FF0000"/>
                </a:highlight>
              </a:rPr>
              <a:t>#</a:t>
            </a:r>
            <a:r>
              <a:rPr b="1" lang="es-419" sz="8500">
                <a:solidFill>
                  <a:srgbClr val="FFFFFF"/>
                </a:solidFill>
                <a:highlight>
                  <a:srgbClr val="FF0000"/>
                </a:highlight>
              </a:rPr>
              <a:t>VotoMillennial</a:t>
            </a:r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b="43184" l="0" r="4085" t="19107"/>
          <a:stretch/>
        </p:blipFill>
        <p:spPr>
          <a:xfrm>
            <a:off x="1168550" y="2539774"/>
            <a:ext cx="6806900" cy="122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 b="4030" l="0" r="0" t="0"/>
          <a:stretch/>
        </p:blipFill>
        <p:spPr>
          <a:xfrm>
            <a:off x="876300" y="218325"/>
            <a:ext cx="7781099" cy="477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4950" y="58074"/>
            <a:ext cx="4625125" cy="503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 rotWithShape="1">
          <a:blip r:embed="rId3">
            <a:alphaModFix/>
          </a:blip>
          <a:srcRect b="11702" l="9664" r="9193" t="9227"/>
          <a:stretch/>
        </p:blipFill>
        <p:spPr>
          <a:xfrm>
            <a:off x="2239450" y="162925"/>
            <a:ext cx="4512699" cy="8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2495150" y="1106525"/>
            <a:ext cx="62706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2400">
                <a:solidFill>
                  <a:srgbClr val="FFFFFF"/>
                </a:solidFill>
                <a:highlight>
                  <a:srgbClr val="FF0000"/>
                </a:highlight>
              </a:rPr>
              <a:t>A los millennials mexicanos no los convence ningún aspirante presidencial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-26200" y="2126487"/>
            <a:ext cx="46728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2400">
                <a:solidFill>
                  <a:srgbClr val="FFFFFF"/>
                </a:solidFill>
                <a:highlight>
                  <a:srgbClr val="FF0000"/>
                </a:highlight>
              </a:rPr>
              <a:t>AMLO ya no es un peligro para el México de los millennials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0" y="3612200"/>
            <a:ext cx="5665200" cy="7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2400">
                <a:solidFill>
                  <a:srgbClr val="FFFFFF"/>
                </a:solidFill>
                <a:highlight>
                  <a:srgbClr val="FF0000"/>
                </a:highlight>
              </a:rPr>
              <a:t>Margarita Zavala gusta a millennials, pero no puede cantar victoria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4179250" y="2708450"/>
            <a:ext cx="5040600" cy="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2400">
                <a:solidFill>
                  <a:srgbClr val="FFFFFF"/>
                </a:solidFill>
                <a:highlight>
                  <a:srgbClr val="FF0000"/>
                </a:highlight>
              </a:rPr>
              <a:t>Millennials quieren a Carlos Slim para presidente en 2018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2122250" y="4562675"/>
            <a:ext cx="7025400" cy="4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2400">
                <a:solidFill>
                  <a:srgbClr val="FFFFFF"/>
                </a:solidFill>
                <a:highlight>
                  <a:srgbClr val="FF0000"/>
                </a:highlight>
              </a:rPr>
              <a:t>Brinca El Bronco en el gusto de los millennials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21034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 rotWithShape="1">
          <a:blip r:embed="rId3">
            <a:alphaModFix/>
          </a:blip>
          <a:srcRect b="40589" l="0" r="4085" t="0"/>
          <a:stretch/>
        </p:blipFill>
        <p:spPr>
          <a:xfrm>
            <a:off x="0" y="0"/>
            <a:ext cx="9143999" cy="2593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2703075" y="4101750"/>
            <a:ext cx="3950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s-419" sz="2200">
                <a:solidFill>
                  <a:srgbClr val="FFFFFF"/>
                </a:solidFill>
              </a:rPr>
              <a:t>@</a:t>
            </a:r>
            <a:r>
              <a:rPr b="1" lang="es-419" sz="2200">
                <a:solidFill>
                  <a:srgbClr val="FFFFFF"/>
                </a:solidFill>
              </a:rPr>
              <a:t>MariodelaRosa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s-419" sz="2200">
                <a:solidFill>
                  <a:srgbClr val="FFFFFF"/>
                </a:solidFill>
              </a:rPr>
              <a:t>Director general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2678700" y="2702250"/>
            <a:ext cx="3786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s-419" sz="4800">
                <a:solidFill>
                  <a:srgbClr val="FFFFFF"/>
                </a:solidFill>
              </a:rPr>
              <a:t>@nacion321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