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425" r:id="rId2"/>
    <p:sldId id="1041" r:id="rId3"/>
    <p:sldId id="1030" r:id="rId4"/>
    <p:sldId id="1065" r:id="rId5"/>
    <p:sldId id="1066" r:id="rId6"/>
    <p:sldId id="1083" r:id="rId7"/>
    <p:sldId id="1087" r:id="rId8"/>
    <p:sldId id="1080" r:id="rId9"/>
    <p:sldId id="1079" r:id="rId10"/>
    <p:sldId id="1081" r:id="rId11"/>
    <p:sldId id="1082" r:id="rId12"/>
    <p:sldId id="1074" r:id="rId13"/>
    <p:sldId id="1054" r:id="rId14"/>
    <p:sldId id="1085" r:id="rId15"/>
    <p:sldId id="1086" r:id="rId16"/>
    <p:sldId id="1021" r:id="rId17"/>
    <p:sldId id="1022" r:id="rId18"/>
    <p:sldId id="1084" r:id="rId19"/>
    <p:sldId id="1064" r:id="rId20"/>
    <p:sldId id="1061" r:id="rId21"/>
    <p:sldId id="1043" r:id="rId22"/>
    <p:sldId id="1023" r:id="rId23"/>
    <p:sldId id="1020" r:id="rId24"/>
    <p:sldId id="1060" r:id="rId25"/>
    <p:sldId id="1067" r:id="rId26"/>
    <p:sldId id="1068" r:id="rId27"/>
    <p:sldId id="1069" r:id="rId28"/>
    <p:sldId id="1070" r:id="rId29"/>
    <p:sldId id="1071" r:id="rId30"/>
    <p:sldId id="1072" r:id="rId31"/>
    <p:sldId id="1073" r:id="rId32"/>
    <p:sldId id="1076" r:id="rId33"/>
  </p:sldIdLst>
  <p:sldSz cx="9144000" cy="6858000" type="letter"/>
  <p:notesSz cx="6934200" cy="92202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00FF00"/>
    <a:srgbClr val="FFFFCC"/>
    <a:srgbClr val="0000FF"/>
    <a:srgbClr val="03497D"/>
    <a:srgbClr val="009900"/>
    <a:srgbClr val="66FF66"/>
    <a:srgbClr val="E9F1F5"/>
    <a:srgbClr val="FF00F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2" autoAdjust="0"/>
    <p:restoredTop sz="94025" autoAdjust="0"/>
  </p:normalViewPr>
  <p:slideViewPr>
    <p:cSldViewPr>
      <p:cViewPr>
        <p:scale>
          <a:sx n="80" d="100"/>
          <a:sy n="80" d="100"/>
        </p:scale>
        <p:origin x="-174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4632"/>
    </p:cViewPr>
  </p:sorterViewPr>
  <p:notesViewPr>
    <p:cSldViewPr>
      <p:cViewPr varScale="1">
        <p:scale>
          <a:sx n="80" d="100"/>
          <a:sy n="80" d="100"/>
        </p:scale>
        <p:origin x="-2004" y="-84"/>
      </p:cViewPr>
      <p:guideLst>
        <p:guide orient="horz" pos="2904"/>
        <p:guide pos="218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Hoja1!$G$6</c:f>
              <c:strCache>
                <c:ptCount val="1"/>
                <c:pt idx="0">
                  <c:v>Sin Ajustar</c:v>
                </c:pt>
              </c:strCache>
            </c:strRef>
          </c:tx>
          <c:invertIfNegative val="0"/>
          <c:cat>
            <c:strRef>
              <c:f>Hoja1!$F$7:$F$12</c:f>
              <c:strCache>
                <c:ptCount val="6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PV</c:v>
                </c:pt>
                <c:pt idx="4">
                  <c:v>MC</c:v>
                </c:pt>
                <c:pt idx="5">
                  <c:v>NA</c:v>
                </c:pt>
              </c:strCache>
            </c:strRef>
          </c:cat>
          <c:val>
            <c:numRef>
              <c:f>Hoja1!$G$7:$G$12</c:f>
              <c:numCache>
                <c:formatCode>General</c:formatCode>
                <c:ptCount val="6"/>
                <c:pt idx="0">
                  <c:v>29.1</c:v>
                </c:pt>
                <c:pt idx="1">
                  <c:v>46.5</c:v>
                </c:pt>
                <c:pt idx="2">
                  <c:v>21.3</c:v>
                </c:pt>
                <c:pt idx="3">
                  <c:v>1.3</c:v>
                </c:pt>
                <c:pt idx="4">
                  <c:v>0.7</c:v>
                </c:pt>
                <c:pt idx="5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Hoja1!$H$6</c:f>
              <c:strCache>
                <c:ptCount val="1"/>
                <c:pt idx="0">
                  <c:v>Ajustado</c:v>
                </c:pt>
              </c:strCache>
            </c:strRef>
          </c:tx>
          <c:invertIfNegative val="0"/>
          <c:cat>
            <c:strRef>
              <c:f>Hoja1!$F$7:$F$12</c:f>
              <c:strCache>
                <c:ptCount val="6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PV</c:v>
                </c:pt>
                <c:pt idx="4">
                  <c:v>MC</c:v>
                </c:pt>
                <c:pt idx="5">
                  <c:v>NA</c:v>
                </c:pt>
              </c:strCache>
            </c:strRef>
          </c:cat>
          <c:val>
            <c:numRef>
              <c:f>Hoja1!$H$7:$H$12</c:f>
              <c:numCache>
                <c:formatCode>General</c:formatCode>
                <c:ptCount val="6"/>
                <c:pt idx="0">
                  <c:v>29.2</c:v>
                </c:pt>
                <c:pt idx="1">
                  <c:v>46.3</c:v>
                </c:pt>
                <c:pt idx="2">
                  <c:v>21.4</c:v>
                </c:pt>
                <c:pt idx="3">
                  <c:v>1.3</c:v>
                </c:pt>
                <c:pt idx="4">
                  <c:v>0.7</c:v>
                </c:pt>
                <c:pt idx="5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064704"/>
        <c:axId val="97819648"/>
      </c:barChart>
      <c:catAx>
        <c:axId val="59064704"/>
        <c:scaling>
          <c:orientation val="minMax"/>
        </c:scaling>
        <c:delete val="0"/>
        <c:axPos val="b"/>
        <c:majorTickMark val="out"/>
        <c:minorTickMark val="none"/>
        <c:tickLblPos val="nextTo"/>
        <c:crossAx val="97819648"/>
        <c:crosses val="autoZero"/>
        <c:auto val="1"/>
        <c:lblAlgn val="ctr"/>
        <c:lblOffset val="100"/>
        <c:noMultiLvlLbl val="0"/>
      </c:catAx>
      <c:valAx>
        <c:axId val="97819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906470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60800038884031"/>
          <c:y val="8.7813049875281018E-2"/>
          <c:w val="0.76403397491980185"/>
          <c:h val="0.8479662634760643"/>
        </c:manualLayout>
      </c:layout>
      <c:barChart>
        <c:barDir val="bar"/>
        <c:grouping val="clustered"/>
        <c:varyColors val="0"/>
        <c:ser>
          <c:idx val="6"/>
          <c:order val="0"/>
          <c:tx>
            <c:v>Otros</c:v>
          </c:tx>
          <c:spPr>
            <a:solidFill>
              <a:srgbClr val="92D050"/>
            </a:solidFill>
          </c:spPr>
          <c:invertIfNegative val="0"/>
          <c:dLbls>
            <c:delete val="1"/>
          </c:dLbls>
          <c:val>
            <c:numRef>
              <c:f>Hoja1!$D$16:$G$16</c:f>
              <c:numCache>
                <c:formatCode>0.0</c:formatCode>
                <c:ptCount val="4"/>
                <c:pt idx="0">
                  <c:v>-1.5999999999999999</c:v>
                </c:pt>
                <c:pt idx="1">
                  <c:v>-1.5857142857142856</c:v>
                </c:pt>
                <c:pt idx="2">
                  <c:v>-0.51428571428571435</c:v>
                </c:pt>
                <c:pt idx="3">
                  <c:v>-1.1857142857142857</c:v>
                </c:pt>
              </c:numCache>
            </c:numRef>
          </c:val>
        </c:ser>
        <c:ser>
          <c:idx val="5"/>
          <c:order val="1"/>
          <c:tx>
            <c:strRef>
              <c:f>Hoja1!$I$1</c:f>
              <c:strCache>
                <c:ptCount val="1"/>
                <c:pt idx="0">
                  <c:v>MORENA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Teléfono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Hoja1!$I$2:$I$5</c:f>
              <c:numCache>
                <c:formatCode>General</c:formatCode>
                <c:ptCount val="4"/>
                <c:pt idx="0">
                  <c:v>-1.5</c:v>
                </c:pt>
                <c:pt idx="1">
                  <c:v>1.5</c:v>
                </c:pt>
                <c:pt idx="2">
                  <c:v>-1.7</c:v>
                </c:pt>
                <c:pt idx="3">
                  <c:v>-2.9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PRD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Teléfono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-0.1</c:v>
                </c:pt>
                <c:pt idx="2">
                  <c:v>2.1</c:v>
                </c:pt>
                <c:pt idx="3">
                  <c:v>3.1</c:v>
                </c:pt>
              </c:numCache>
            </c:numRef>
          </c:val>
        </c:ser>
        <c:ser>
          <c:idx val="1"/>
          <c:order val="3"/>
          <c:tx>
            <c:strRef>
              <c:f>Hoja1!$C$1</c:f>
              <c:strCache>
                <c:ptCount val="1"/>
                <c:pt idx="0">
                  <c:v>PRI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Teléfono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3.4</c:v>
                </c:pt>
                <c:pt idx="1">
                  <c:v>-4.3</c:v>
                </c:pt>
                <c:pt idx="2">
                  <c:v>2.8</c:v>
                </c:pt>
                <c:pt idx="3">
                  <c:v>6.3</c:v>
                </c:pt>
              </c:numCache>
            </c:numRef>
          </c:val>
        </c:ser>
        <c:ser>
          <c:idx val="0"/>
          <c:order val="4"/>
          <c:tx>
            <c:strRef>
              <c:f>Hoja1!$B$1</c:f>
              <c:strCache>
                <c:ptCount val="1"/>
                <c:pt idx="0">
                  <c:v>PAN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Teléfono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5.5</c:v>
                </c:pt>
                <c:pt idx="1">
                  <c:v>7.9</c:v>
                </c:pt>
                <c:pt idx="2">
                  <c:v>9.8000000000000007</c:v>
                </c:pt>
                <c:pt idx="3">
                  <c:v>6.2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7"/>
        <c:overlap val="-4"/>
        <c:axId val="61839616"/>
        <c:axId val="61853696"/>
      </c:barChart>
      <c:catAx>
        <c:axId val="61839616"/>
        <c:scaling>
          <c:orientation val="minMax"/>
        </c:scaling>
        <c:delete val="0"/>
        <c:axPos val="l"/>
        <c:majorGridlines/>
        <c:majorTickMark val="out"/>
        <c:minorTickMark val="none"/>
        <c:tickLblPos val="low"/>
        <c:txPr>
          <a:bodyPr/>
          <a:lstStyle/>
          <a:p>
            <a:pPr>
              <a:defRPr b="1"/>
            </a:pPr>
            <a:endParaRPr lang="es-MX"/>
          </a:p>
        </c:txPr>
        <c:crossAx val="61853696"/>
        <c:crosses val="autoZero"/>
        <c:auto val="1"/>
        <c:lblAlgn val="ctr"/>
        <c:lblOffset val="100"/>
        <c:noMultiLvlLbl val="0"/>
      </c:catAx>
      <c:valAx>
        <c:axId val="61853696"/>
        <c:scaling>
          <c:orientation val="minMax"/>
          <c:max val="10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6183961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60800038884031"/>
          <c:y val="3.8698914883481379E-2"/>
          <c:w val="0.76403397491980185"/>
          <c:h val="0.897080398467864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D/E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dLbls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
con teléfono</c:v>
                </c:pt>
                <c:pt idx="3">
                  <c:v>Vivienda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-14.9</c:v>
                </c:pt>
                <c:pt idx="2">
                  <c:v>-22.8</c:v>
                </c:pt>
                <c:pt idx="3">
                  <c:v>0.8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D+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
con teléfono</c:v>
                </c:pt>
                <c:pt idx="3">
                  <c:v>Vivienda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2.5</c:v>
                </c:pt>
                <c:pt idx="1">
                  <c:v>0.9</c:v>
                </c:pt>
                <c:pt idx="2">
                  <c:v>3.8</c:v>
                </c:pt>
                <c:pt idx="3">
                  <c:v>3.7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0"/>
          <c:dLbls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
con teléfono</c:v>
                </c:pt>
                <c:pt idx="3">
                  <c:v>Vivienda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-11.5</c:v>
                </c:pt>
                <c:pt idx="1">
                  <c:v>-8.1</c:v>
                </c:pt>
                <c:pt idx="2">
                  <c:v>3.4</c:v>
                </c:pt>
                <c:pt idx="3">
                  <c:v>-6.7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ABC+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dLbls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
con teléfono</c:v>
                </c:pt>
                <c:pt idx="3">
                  <c:v>Vivienda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22.1</c:v>
                </c:pt>
                <c:pt idx="2">
                  <c:v>15.6</c:v>
                </c:pt>
                <c:pt idx="3">
                  <c:v>2.2000000000000002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7"/>
        <c:overlap val="-4"/>
        <c:axId val="61320576"/>
        <c:axId val="61326464"/>
      </c:barChart>
      <c:catAx>
        <c:axId val="61320576"/>
        <c:scaling>
          <c:orientation val="minMax"/>
        </c:scaling>
        <c:delete val="0"/>
        <c:axPos val="l"/>
        <c:majorGridlines/>
        <c:majorTickMark val="out"/>
        <c:minorTickMark val="none"/>
        <c:tickLblPos val="low"/>
        <c:txPr>
          <a:bodyPr/>
          <a:lstStyle/>
          <a:p>
            <a:pPr>
              <a:defRPr b="1"/>
            </a:pPr>
            <a:endParaRPr lang="es-MX"/>
          </a:p>
        </c:txPr>
        <c:crossAx val="61326464"/>
        <c:crosses val="autoZero"/>
        <c:auto val="1"/>
        <c:lblAlgn val="ctr"/>
        <c:lblOffset val="100"/>
        <c:noMultiLvlLbl val="0"/>
      </c:catAx>
      <c:valAx>
        <c:axId val="6132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61320576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11879576112515"/>
          <c:y val="7.6650746468053838E-2"/>
          <c:w val="0.75795243955580882"/>
          <c:h val="0.859128566883291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Ninguno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-2.6</c:v>
                </c:pt>
                <c:pt idx="1">
                  <c:v>-6.8</c:v>
                </c:pt>
                <c:pt idx="2">
                  <c:v>-5.0999999999999996</c:v>
                </c:pt>
                <c:pt idx="3">
                  <c:v>-2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Primaria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-8.1999999999999993</c:v>
                </c:pt>
                <c:pt idx="1">
                  <c:v>-17.2</c:v>
                </c:pt>
                <c:pt idx="2">
                  <c:v>-18.8</c:v>
                </c:pt>
                <c:pt idx="3">
                  <c:v>-9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Secundaria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4.2</c:v>
                </c:pt>
                <c:pt idx="1">
                  <c:v>-8.1</c:v>
                </c:pt>
                <c:pt idx="2">
                  <c:v>3.6</c:v>
                </c:pt>
                <c:pt idx="3">
                  <c:v>8.8000000000000007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Preparatoria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0">
                  <c:v>5.8</c:v>
                </c:pt>
                <c:pt idx="1">
                  <c:v>9.6999999999999993</c:v>
                </c:pt>
                <c:pt idx="2">
                  <c:v>19.3</c:v>
                </c:pt>
                <c:pt idx="3">
                  <c:v>9.6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Universidad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c:spPr>
          <c:invertIfNegative val="0"/>
          <c:dLbls>
            <c:delete val="1"/>
          </c:dLbls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
con teléfono</c:v>
                </c:pt>
                <c:pt idx="3">
                  <c:v>Vivienda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4"/>
                <c:pt idx="0">
                  <c:v>1.4</c:v>
                </c:pt>
                <c:pt idx="1">
                  <c:v>23</c:v>
                </c:pt>
                <c:pt idx="2">
                  <c:v>1.6</c:v>
                </c:pt>
                <c:pt idx="3">
                  <c:v>-7.1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7"/>
        <c:overlap val="-4"/>
        <c:axId val="59139200"/>
        <c:axId val="59140736"/>
      </c:barChart>
      <c:catAx>
        <c:axId val="59139200"/>
        <c:scaling>
          <c:orientation val="minMax"/>
        </c:scaling>
        <c:delete val="0"/>
        <c:axPos val="l"/>
        <c:majorGridlines/>
        <c:majorTickMark val="none"/>
        <c:minorTickMark val="none"/>
        <c:tickLblPos val="low"/>
        <c:txPr>
          <a:bodyPr/>
          <a:lstStyle/>
          <a:p>
            <a:pPr>
              <a:defRPr b="1"/>
            </a:pPr>
            <a:endParaRPr lang="es-MX"/>
          </a:p>
        </c:txPr>
        <c:crossAx val="59140736"/>
        <c:crosses val="autoZero"/>
        <c:auto val="1"/>
        <c:lblAlgn val="ctr"/>
        <c:lblOffset val="100"/>
        <c:noMultiLvlLbl val="0"/>
      </c:catAx>
      <c:valAx>
        <c:axId val="5914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5913920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cat>
            <c:strRef>
              <c:f>Hoja1!$A$2:$A$3</c:f>
              <c:strCache>
                <c:ptCount val="2"/>
                <c:pt idx="0">
                  <c:v>Vivienda</c:v>
                </c:pt>
                <c:pt idx="1">
                  <c:v>Teléfono</c:v>
                </c:pt>
              </c:strCache>
            </c:strRef>
          </c:cat>
          <c:val>
            <c:numRef>
              <c:f>Hoja1!$B$2:$B$3</c:f>
              <c:numCache>
                <c:formatCode>0.0</c:formatCode>
                <c:ptCount val="2"/>
                <c:pt idx="0" formatCode="General">
                  <c:v>2.5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897344"/>
        <c:axId val="61899136"/>
      </c:barChart>
      <c:catAx>
        <c:axId val="61897344"/>
        <c:scaling>
          <c:orientation val="minMax"/>
        </c:scaling>
        <c:delete val="0"/>
        <c:axPos val="b"/>
        <c:majorTickMark val="out"/>
        <c:minorTickMark val="none"/>
        <c:tickLblPos val="nextTo"/>
        <c:crossAx val="61899136"/>
        <c:crosses val="autoZero"/>
        <c:auto val="1"/>
        <c:lblAlgn val="ctr"/>
        <c:lblOffset val="100"/>
        <c:noMultiLvlLbl val="0"/>
      </c:catAx>
      <c:valAx>
        <c:axId val="61899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1897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4.5957884637234728E-2"/>
          <c:y val="4.9743803389130425E-2"/>
        </c:manualLayout>
      </c:layout>
      <c:overlay val="0"/>
      <c:txPr>
        <a:bodyPr/>
        <a:lstStyle/>
        <a:p>
          <a:pPr>
            <a:defRPr sz="1600">
              <a:latin typeface="+mj-lt"/>
            </a:defRPr>
          </a:pPr>
          <a:endParaRPr lang="es-MX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Proyecto 1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 w="38100">
                <a:solidFill>
                  <a:srgbClr val="C00000"/>
                </a:solidFill>
              </a:ln>
            </c:spPr>
          </c:marker>
          <c:dLbls>
            <c:numFmt formatCode="0" sourceLinked="0"/>
            <c:txPr>
              <a:bodyPr/>
              <a:lstStyle/>
              <a:p>
                <a:pPr>
                  <a:defRPr sz="1400" b="1">
                    <a:latin typeface="+mj-lt"/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Mar-2010</c:v>
                </c:pt>
                <c:pt idx="1">
                  <c:v>Nov-2010</c:v>
                </c:pt>
                <c:pt idx="2">
                  <c:v>Mar-2011</c:v>
                </c:pt>
                <c:pt idx="3">
                  <c:v>Nov-2011</c:v>
                </c:pt>
                <c:pt idx="4">
                  <c:v>Mar-2013</c:v>
                </c:pt>
                <c:pt idx="5">
                  <c:v>Nov-2013</c:v>
                </c:pt>
                <c:pt idx="6">
                  <c:v>Mar-2014</c:v>
                </c:pt>
                <c:pt idx="7">
                  <c:v>Nov-2014</c:v>
                </c:pt>
                <c:pt idx="8">
                  <c:v>Mar-2015</c:v>
                </c:pt>
                <c:pt idx="9">
                  <c:v>Nov-2015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8.6867167919799506</c:v>
                </c:pt>
                <c:pt idx="1">
                  <c:v>12.362282878411911</c:v>
                </c:pt>
                <c:pt idx="2">
                  <c:v>11.335000000000001</c:v>
                </c:pt>
                <c:pt idx="3">
                  <c:v>12.388059701492537</c:v>
                </c:pt>
                <c:pt idx="4">
                  <c:v>12.758706467661691</c:v>
                </c:pt>
                <c:pt idx="5">
                  <c:v>20.605459057071961</c:v>
                </c:pt>
                <c:pt idx="6">
                  <c:v>13.873134328358208</c:v>
                </c:pt>
                <c:pt idx="7">
                  <c:v>20.47</c:v>
                </c:pt>
                <c:pt idx="8">
                  <c:v>16.034653465346533</c:v>
                </c:pt>
                <c:pt idx="9">
                  <c:v>16.524752475247524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998016"/>
        <c:axId val="62999552"/>
      </c:lineChart>
      <c:dateAx>
        <c:axId val="62998016"/>
        <c:scaling>
          <c:orientation val="minMax"/>
        </c:scaling>
        <c:delete val="0"/>
        <c:axPos val="b"/>
        <c:numFmt formatCode="mmm\-yyyy;@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es-MX"/>
          </a:p>
        </c:txPr>
        <c:crossAx val="62999552"/>
        <c:crosses val="autoZero"/>
        <c:auto val="1"/>
        <c:lblOffset val="100"/>
        <c:baseTimeUnit val="months"/>
        <c:majorTimeUnit val="months"/>
        <c:minorTimeUnit val="months"/>
      </c:dateAx>
      <c:valAx>
        <c:axId val="62999552"/>
        <c:scaling>
          <c:orientation val="minMax"/>
          <c:max val="24"/>
          <c:min val="6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j-lt"/>
              </a:defRPr>
            </a:pPr>
            <a:endParaRPr lang="es-MX"/>
          </a:p>
        </c:txPr>
        <c:crossAx val="62998016"/>
        <c:crosses val="autoZero"/>
        <c:crossBetween val="between"/>
        <c:majorUnit val="6"/>
        <c:minorUnit val="5"/>
      </c:valAx>
      <c:spPr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GillSans" pitchFamily="2" charset="0"/>
        </a:defRPr>
      </a:pPr>
      <a:endParaRPr lang="es-MX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Hoja2!$B$40</c:f>
              <c:strCache>
                <c:ptCount val="1"/>
                <c:pt idx="0">
                  <c:v>Ninguno</c:v>
                </c:pt>
              </c:strCache>
            </c:strRef>
          </c:tx>
          <c:invertIfNegative val="0"/>
          <c:cat>
            <c:strRef>
              <c:f>Hoja2!$C$39:$F$39</c:f>
              <c:strCache>
                <c:ptCount val="4"/>
                <c:pt idx="0">
                  <c:v>PAN </c:v>
                </c:pt>
                <c:pt idx="1">
                  <c:v>PRI</c:v>
                </c:pt>
                <c:pt idx="2">
                  <c:v>PRD </c:v>
                </c:pt>
                <c:pt idx="3">
                  <c:v>MORENA</c:v>
                </c:pt>
              </c:strCache>
            </c:strRef>
          </c:cat>
          <c:val>
            <c:numRef>
              <c:f>Hoja2!$C$40:$F$40</c:f>
              <c:numCache>
                <c:formatCode>General</c:formatCode>
                <c:ptCount val="4"/>
                <c:pt idx="0">
                  <c:v>5.7890563045202219</c:v>
                </c:pt>
                <c:pt idx="1">
                  <c:v>6.462781304096942</c:v>
                </c:pt>
                <c:pt idx="2">
                  <c:v>9.3312597200622083</c:v>
                </c:pt>
                <c:pt idx="3">
                  <c:v>5.040322580645161</c:v>
                </c:pt>
              </c:numCache>
            </c:numRef>
          </c:val>
        </c:ser>
        <c:ser>
          <c:idx val="1"/>
          <c:order val="1"/>
          <c:tx>
            <c:strRef>
              <c:f>Hoja2!$B$41</c:f>
              <c:strCache>
                <c:ptCount val="1"/>
                <c:pt idx="0">
                  <c:v>Primaria</c:v>
                </c:pt>
              </c:strCache>
            </c:strRef>
          </c:tx>
          <c:invertIfNegative val="0"/>
          <c:cat>
            <c:strRef>
              <c:f>Hoja2!$C$39:$F$39</c:f>
              <c:strCache>
                <c:ptCount val="4"/>
                <c:pt idx="0">
                  <c:v>PAN </c:v>
                </c:pt>
                <c:pt idx="1">
                  <c:v>PRI</c:v>
                </c:pt>
                <c:pt idx="2">
                  <c:v>PRD </c:v>
                </c:pt>
                <c:pt idx="3">
                  <c:v>MORENA</c:v>
                </c:pt>
              </c:strCache>
            </c:strRef>
          </c:cat>
          <c:val>
            <c:numRef>
              <c:f>Hoja2!$C$41:$F$41</c:f>
              <c:numCache>
                <c:formatCode>General</c:formatCode>
                <c:ptCount val="4"/>
                <c:pt idx="0">
                  <c:v>30.21411578112609</c:v>
                </c:pt>
                <c:pt idx="1">
                  <c:v>31.852279284477785</c:v>
                </c:pt>
                <c:pt idx="2">
                  <c:v>28.460342146189735</c:v>
                </c:pt>
                <c:pt idx="3">
                  <c:v>17.338709677419356</c:v>
                </c:pt>
              </c:numCache>
            </c:numRef>
          </c:val>
        </c:ser>
        <c:ser>
          <c:idx val="2"/>
          <c:order val="2"/>
          <c:tx>
            <c:strRef>
              <c:f>Hoja2!$B$42</c:f>
              <c:strCache>
                <c:ptCount val="1"/>
                <c:pt idx="0">
                  <c:v>Secundaria</c:v>
                </c:pt>
              </c:strCache>
            </c:strRef>
          </c:tx>
          <c:invertIfNegative val="0"/>
          <c:cat>
            <c:strRef>
              <c:f>Hoja2!$C$39:$F$39</c:f>
              <c:strCache>
                <c:ptCount val="4"/>
                <c:pt idx="0">
                  <c:v>PAN </c:v>
                </c:pt>
                <c:pt idx="1">
                  <c:v>PRI</c:v>
                </c:pt>
                <c:pt idx="2">
                  <c:v>PRD </c:v>
                </c:pt>
                <c:pt idx="3">
                  <c:v>MORENA</c:v>
                </c:pt>
              </c:strCache>
            </c:strRef>
          </c:cat>
          <c:val>
            <c:numRef>
              <c:f>Hoja2!$C$42:$F$42</c:f>
              <c:numCache>
                <c:formatCode>General</c:formatCode>
                <c:ptCount val="4"/>
                <c:pt idx="0">
                  <c:v>26.249008723235526</c:v>
                </c:pt>
                <c:pt idx="1">
                  <c:v>27.236006924408539</c:v>
                </c:pt>
                <c:pt idx="2">
                  <c:v>27.216174183514774</c:v>
                </c:pt>
                <c:pt idx="3">
                  <c:v>22.379032258064516</c:v>
                </c:pt>
              </c:numCache>
            </c:numRef>
          </c:val>
        </c:ser>
        <c:ser>
          <c:idx val="3"/>
          <c:order val="3"/>
          <c:tx>
            <c:strRef>
              <c:f>Hoja2!$B$43</c:f>
              <c:strCache>
                <c:ptCount val="1"/>
                <c:pt idx="0">
                  <c:v>Preparatoria</c:v>
                </c:pt>
              </c:strCache>
            </c:strRef>
          </c:tx>
          <c:invertIfNegative val="0"/>
          <c:cat>
            <c:strRef>
              <c:f>Hoja2!$C$39:$F$39</c:f>
              <c:strCache>
                <c:ptCount val="4"/>
                <c:pt idx="0">
                  <c:v>PAN </c:v>
                </c:pt>
                <c:pt idx="1">
                  <c:v>PRI</c:v>
                </c:pt>
                <c:pt idx="2">
                  <c:v>PRD </c:v>
                </c:pt>
                <c:pt idx="3">
                  <c:v>MORENA</c:v>
                </c:pt>
              </c:strCache>
            </c:strRef>
          </c:cat>
          <c:val>
            <c:numRef>
              <c:f>Hoja2!$C$43:$F$43</c:f>
              <c:numCache>
                <c:formatCode>General</c:formatCode>
                <c:ptCount val="4"/>
                <c:pt idx="0">
                  <c:v>19.666931007137194</c:v>
                </c:pt>
                <c:pt idx="1">
                  <c:v>19.965377957299481</c:v>
                </c:pt>
                <c:pt idx="2">
                  <c:v>22.239502332814929</c:v>
                </c:pt>
                <c:pt idx="3">
                  <c:v>24.596774193548388</c:v>
                </c:pt>
              </c:numCache>
            </c:numRef>
          </c:val>
        </c:ser>
        <c:ser>
          <c:idx val="4"/>
          <c:order val="4"/>
          <c:tx>
            <c:strRef>
              <c:f>Hoja2!$B$44</c:f>
              <c:strCache>
                <c:ptCount val="1"/>
                <c:pt idx="0">
                  <c:v>Universidad</c:v>
                </c:pt>
              </c:strCache>
            </c:strRef>
          </c:tx>
          <c:invertIfNegative val="0"/>
          <c:cat>
            <c:strRef>
              <c:f>Hoja2!$C$39:$F$39</c:f>
              <c:strCache>
                <c:ptCount val="4"/>
                <c:pt idx="0">
                  <c:v>PAN </c:v>
                </c:pt>
                <c:pt idx="1">
                  <c:v>PRI</c:v>
                </c:pt>
                <c:pt idx="2">
                  <c:v>PRD </c:v>
                </c:pt>
                <c:pt idx="3">
                  <c:v>MORENA</c:v>
                </c:pt>
              </c:strCache>
            </c:strRef>
          </c:cat>
          <c:val>
            <c:numRef>
              <c:f>Hoja2!$C$44:$F$44</c:f>
              <c:numCache>
                <c:formatCode>General</c:formatCode>
                <c:ptCount val="4"/>
                <c:pt idx="0">
                  <c:v>18.080888183980967</c:v>
                </c:pt>
                <c:pt idx="1">
                  <c:v>14.483554529717253</c:v>
                </c:pt>
                <c:pt idx="2">
                  <c:v>12.752721617418352</c:v>
                </c:pt>
                <c:pt idx="3">
                  <c:v>30.64516129032258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281024"/>
        <c:axId val="61282560"/>
      </c:barChart>
      <c:catAx>
        <c:axId val="61281024"/>
        <c:scaling>
          <c:orientation val="minMax"/>
        </c:scaling>
        <c:delete val="0"/>
        <c:axPos val="b"/>
        <c:majorTickMark val="out"/>
        <c:minorTickMark val="none"/>
        <c:tickLblPos val="nextTo"/>
        <c:crossAx val="61282560"/>
        <c:crosses val="autoZero"/>
        <c:auto val="1"/>
        <c:lblAlgn val="ctr"/>
        <c:lblOffset val="100"/>
        <c:noMultiLvlLbl val="0"/>
      </c:catAx>
      <c:valAx>
        <c:axId val="61282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2810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79991737143968E-2"/>
          <c:y val="0.13341271238850164"/>
          <c:w val="0.93105193448041212"/>
          <c:h val="0.755308870178567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Hoja2!$B$40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numRef>
              <c:f>Hoja2!$C$39:$F$39</c:f>
              <c:numCache>
                <c:formatCode>General</c:formatCode>
                <c:ptCount val="4"/>
              </c:numCache>
            </c:numRef>
          </c:cat>
          <c:val>
            <c:numRef>
              <c:f>Hoja2!$C$40:$F$40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Hoja2!$B$41</c:f>
              <c:strCache>
                <c:ptCount val="1"/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invertIfNegative val="0"/>
          <c:cat>
            <c:numRef>
              <c:f>Hoja2!$C$39:$F$39</c:f>
              <c:numCache>
                <c:formatCode>General</c:formatCode>
                <c:ptCount val="4"/>
              </c:numCache>
            </c:numRef>
          </c:cat>
          <c:val>
            <c:numRef>
              <c:f>Hoja2!$C$41:$F$41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Hoja2!$B$42</c:f>
              <c:strCache>
                <c:ptCount val="1"/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0"/>
          <c:cat>
            <c:numRef>
              <c:f>Hoja2!$C$39:$F$39</c:f>
              <c:numCache>
                <c:formatCode>General</c:formatCode>
                <c:ptCount val="4"/>
              </c:numCache>
            </c:numRef>
          </c:cat>
          <c:val>
            <c:numRef>
              <c:f>Hoja2!$C$42:$F$42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Hoja2!$B$43</c:f>
              <c:strCache>
                <c:ptCount val="1"/>
              </c:strCache>
            </c:strRef>
          </c:tx>
          <c:spPr>
            <a:solidFill>
              <a:srgbClr val="7030A0"/>
            </a:solidFill>
            <a:ln>
              <a:solidFill>
                <a:srgbClr val="7030A0"/>
              </a:solidFill>
            </a:ln>
          </c:spPr>
          <c:invertIfNegative val="0"/>
          <c:cat>
            <c:numRef>
              <c:f>Hoja2!$C$39:$F$39</c:f>
              <c:numCache>
                <c:formatCode>General</c:formatCode>
                <c:ptCount val="4"/>
              </c:numCache>
            </c:numRef>
          </c:cat>
          <c:val>
            <c:numRef>
              <c:f>Hoja2!$C$43:$F$43</c:f>
              <c:numCache>
                <c:formatCode>General</c:formatCode>
                <c:ptCount val="4"/>
              </c:numCache>
            </c:numRef>
          </c:val>
        </c:ser>
        <c:ser>
          <c:idx val="4"/>
          <c:order val="4"/>
          <c:tx>
            <c:strRef>
              <c:f>Hoja2!$B$44</c:f>
              <c:strCache>
                <c:ptCount val="1"/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c:spPr>
          <c:invertIfNegative val="0"/>
          <c:cat>
            <c:numRef>
              <c:f>Hoja2!$C$39:$F$39</c:f>
              <c:numCache>
                <c:formatCode>General</c:formatCode>
                <c:ptCount val="4"/>
              </c:numCache>
            </c:numRef>
          </c:cat>
          <c:val>
            <c:numRef>
              <c:f>Hoja2!$C$44:$F$44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346816"/>
        <c:axId val="131348352"/>
      </c:barChart>
      <c:catAx>
        <c:axId val="131346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1348352"/>
        <c:crosses val="autoZero"/>
        <c:auto val="1"/>
        <c:lblAlgn val="ctr"/>
        <c:lblOffset val="100"/>
        <c:noMultiLvlLbl val="0"/>
      </c:catAx>
      <c:valAx>
        <c:axId val="131348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131346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2978516574317097E-2"/>
          <c:y val="7.3513636766363325E-3"/>
          <c:w val="0.89404296685136575"/>
          <c:h val="7.788198887176055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Ninguno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con teléfono</c:v>
                </c:pt>
                <c:pt idx="3">
                  <c:v>Vivienda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-2.6</c:v>
                </c:pt>
                <c:pt idx="1">
                  <c:v>-6.8</c:v>
                </c:pt>
                <c:pt idx="2">
                  <c:v>-5.0999999999999996</c:v>
                </c:pt>
                <c:pt idx="3">
                  <c:v>-2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Primaria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con teléfono</c:v>
                </c:pt>
                <c:pt idx="3">
                  <c:v>Vivienda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-8.1999999999999993</c:v>
                </c:pt>
                <c:pt idx="1">
                  <c:v>-17.2</c:v>
                </c:pt>
                <c:pt idx="2">
                  <c:v>-18.8</c:v>
                </c:pt>
                <c:pt idx="3">
                  <c:v>-9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Secundaria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con teléfono</c:v>
                </c:pt>
                <c:pt idx="3">
                  <c:v>Vivienda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4.2</c:v>
                </c:pt>
                <c:pt idx="1">
                  <c:v>-8.1</c:v>
                </c:pt>
                <c:pt idx="2">
                  <c:v>3.6</c:v>
                </c:pt>
                <c:pt idx="3">
                  <c:v>8.8000000000000007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Preparatoria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con teléfono</c:v>
                </c:pt>
                <c:pt idx="3">
                  <c:v>Vivienda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0">
                  <c:v>5.8</c:v>
                </c:pt>
                <c:pt idx="1">
                  <c:v>9.6999999999999993</c:v>
                </c:pt>
                <c:pt idx="2">
                  <c:v>19.3</c:v>
                </c:pt>
                <c:pt idx="3">
                  <c:v>9.6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Universidad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con teléfono</c:v>
                </c:pt>
                <c:pt idx="3">
                  <c:v>Vivienda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4"/>
                <c:pt idx="0">
                  <c:v>1.4</c:v>
                </c:pt>
                <c:pt idx="1">
                  <c:v>23</c:v>
                </c:pt>
                <c:pt idx="2">
                  <c:v>1.6</c:v>
                </c:pt>
                <c:pt idx="3">
                  <c:v>-7.1</c:v>
                </c:pt>
              </c:numCache>
            </c:numRef>
          </c:val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No sabe/ no contestó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Mixta</c:v>
                </c:pt>
                <c:pt idx="1">
                  <c:v>Telefónica</c:v>
                </c:pt>
                <c:pt idx="2">
                  <c:v>Vivienda con teléfono</c:v>
                </c:pt>
                <c:pt idx="3">
                  <c:v>Vivienda</c:v>
                </c:pt>
              </c:strCache>
            </c:strRef>
          </c:cat>
          <c:val>
            <c:numRef>
              <c:f>Hoja1!$G$2:$G$5</c:f>
              <c:numCache>
                <c:formatCode>General</c:formatCode>
                <c:ptCount val="4"/>
                <c:pt idx="0">
                  <c:v>-0.5</c:v>
                </c:pt>
                <c:pt idx="1">
                  <c:v>-0.6</c:v>
                </c:pt>
                <c:pt idx="2">
                  <c:v>-0.6</c:v>
                </c:pt>
                <c:pt idx="3">
                  <c:v>-0.3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441792"/>
        <c:axId val="131443328"/>
      </c:barChart>
      <c:catAx>
        <c:axId val="131441792"/>
        <c:scaling>
          <c:orientation val="minMax"/>
        </c:scaling>
        <c:delete val="0"/>
        <c:axPos val="l"/>
        <c:majorTickMark val="out"/>
        <c:minorTickMark val="none"/>
        <c:tickLblPos val="nextTo"/>
        <c:crossAx val="131443328"/>
        <c:crosses val="autoZero"/>
        <c:auto val="1"/>
        <c:lblAlgn val="ctr"/>
        <c:lblOffset val="100"/>
        <c:noMultiLvlLbl val="0"/>
      </c:catAx>
      <c:valAx>
        <c:axId val="1314433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314417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0.34545</cdr:x>
      <cdr:y>0.57143</cdr:y>
    </cdr:from>
    <cdr:to>
      <cdr:x>0.82727</cdr:x>
      <cdr:y>0.73016</cdr:y>
    </cdr:to>
    <cdr:cxnSp macro="">
      <cdr:nvCxnSpPr>
        <cdr:cNvPr id="3" name="2 Conector recto de flecha"/>
        <cdr:cNvCxnSpPr/>
      </cdr:nvCxnSpPr>
      <cdr:spPr>
        <a:xfrm xmlns:a="http://schemas.openxmlformats.org/drawingml/2006/main" flipV="1">
          <a:off x="2736380" y="2592360"/>
          <a:ext cx="3816530" cy="720100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00B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28220" y="0"/>
            <a:ext cx="3004397" cy="460375"/>
          </a:xfrm>
          <a:prstGeom prst="rect">
            <a:avLst/>
          </a:prstGeom>
        </p:spPr>
        <p:txBody>
          <a:bodyPr vert="horz" lIns="92203" tIns="46102" rIns="92203" bIns="46102" rtlCol="0"/>
          <a:lstStyle>
            <a:lvl1pPr algn="r">
              <a:defRPr sz="1200">
                <a:latin typeface="GillSans" pitchFamily="2" charset="0"/>
                <a:cs typeface="Arial" pitchFamily="34" charset="0"/>
              </a:defRPr>
            </a:lvl1pPr>
          </a:lstStyle>
          <a:p>
            <a:pPr>
              <a:defRPr/>
            </a:pPr>
            <a:fld id="{694CEE7E-404D-4AE7-BE3F-B6EA654FC845}" type="datetimeFigureOut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2891892" y="8858251"/>
            <a:ext cx="862021" cy="361950"/>
          </a:xfrm>
          <a:prstGeom prst="rect">
            <a:avLst/>
          </a:prstGeom>
        </p:spPr>
        <p:txBody>
          <a:bodyPr vert="horz" lIns="92203" tIns="46102" rIns="92203" bIns="46102" rtlCol="0" anchor="b"/>
          <a:lstStyle>
            <a:lvl1pPr algn="ctr">
              <a:defRPr sz="1200">
                <a:latin typeface="GillSans" pitchFamily="2" charset="0"/>
                <a:cs typeface="Arial" pitchFamily="34" charset="0"/>
              </a:defRPr>
            </a:lvl1pPr>
          </a:lstStyle>
          <a:p>
            <a:pPr>
              <a:defRPr/>
            </a:pPr>
            <a:fld id="{12FFD3D8-7CD1-4883-ACC5-47D689D6B1C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04397" cy="460375"/>
          </a:xfrm>
          <a:prstGeom prst="rect">
            <a:avLst/>
          </a:prstGeom>
        </p:spPr>
        <p:txBody>
          <a:bodyPr vert="horz" lIns="92203" tIns="46102" rIns="92203" bIns="46102" rtlCol="0"/>
          <a:lstStyle>
            <a:lvl1pPr algn="l">
              <a:defRPr sz="1200">
                <a:latin typeface="GillSans"/>
                <a:cs typeface="Arial" pitchFamily="34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929803" y="8759827"/>
            <a:ext cx="3004397" cy="460375"/>
          </a:xfrm>
          <a:prstGeom prst="rect">
            <a:avLst/>
          </a:prstGeom>
        </p:spPr>
        <p:txBody>
          <a:bodyPr vert="horz" lIns="91343" tIns="45672" rIns="91343" bIns="45672" rtlCol="0" anchor="b"/>
          <a:lstStyle>
            <a:lvl1pPr algn="r">
              <a:defRPr sz="1100">
                <a:solidFill>
                  <a:srgbClr val="990000"/>
                </a:solidFill>
                <a:latin typeface="GillSans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es-ES" dirty="0"/>
              <a:t>BGC, BELTRÁN, JUÁREZ Y ASOCIADOS</a:t>
            </a:r>
          </a:p>
        </p:txBody>
      </p:sp>
    </p:spTree>
    <p:extLst>
      <p:ext uri="{BB962C8B-B14F-4D97-AF65-F5344CB8AC3E}">
        <p14:creationId xmlns:p14="http://schemas.microsoft.com/office/powerpoint/2010/main" val="39985039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04397" cy="460375"/>
          </a:xfrm>
          <a:prstGeom prst="rect">
            <a:avLst/>
          </a:prstGeom>
        </p:spPr>
        <p:txBody>
          <a:bodyPr vert="horz" lIns="92203" tIns="46102" rIns="92203" bIns="4610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28220" y="0"/>
            <a:ext cx="3004397" cy="460375"/>
          </a:xfrm>
          <a:prstGeom prst="rect">
            <a:avLst/>
          </a:prstGeom>
        </p:spPr>
        <p:txBody>
          <a:bodyPr vert="horz" lIns="92203" tIns="46102" rIns="92203" bIns="4610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fld id="{4EC66ADD-DB94-4B65-8503-29A339A5D846}" type="datetimeFigureOut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0563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3" tIns="46102" rIns="92203" bIns="46102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4054" y="4379915"/>
            <a:ext cx="5546092" cy="4148137"/>
          </a:xfrm>
          <a:prstGeom prst="rect">
            <a:avLst/>
          </a:prstGeom>
        </p:spPr>
        <p:txBody>
          <a:bodyPr vert="horz" lIns="92203" tIns="46102" rIns="92203" bIns="46102" rtlCol="0">
            <a:normAutofit/>
          </a:bodyPr>
          <a:lstStyle/>
          <a:p>
            <a:pPr lvl="0"/>
            <a:r>
              <a:rPr lang="es-ES" noProof="0" dirty="0" smtClean="0"/>
              <a:t>Haga clic para modificar el estilo de texto del patrón</a:t>
            </a:r>
          </a:p>
          <a:p>
            <a:pPr lvl="1"/>
            <a:r>
              <a:rPr lang="es-ES" noProof="0" dirty="0" smtClean="0"/>
              <a:t>Segundo nivel</a:t>
            </a:r>
          </a:p>
          <a:p>
            <a:pPr lvl="2"/>
            <a:r>
              <a:rPr lang="es-ES" noProof="0" dirty="0" smtClean="0"/>
              <a:t>Tercer nivel</a:t>
            </a:r>
          </a:p>
          <a:p>
            <a:pPr lvl="3"/>
            <a:r>
              <a:rPr lang="es-ES" noProof="0" dirty="0" smtClean="0"/>
              <a:t>Cuarto nivel</a:t>
            </a:r>
          </a:p>
          <a:p>
            <a:pPr lvl="4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758240"/>
            <a:ext cx="3004397" cy="460375"/>
          </a:xfrm>
          <a:prstGeom prst="rect">
            <a:avLst/>
          </a:prstGeom>
        </p:spPr>
        <p:txBody>
          <a:bodyPr vert="horz" lIns="92203" tIns="46102" rIns="92203" bIns="4610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28220" y="8758240"/>
            <a:ext cx="3004397" cy="460375"/>
          </a:xfrm>
          <a:prstGeom prst="rect">
            <a:avLst/>
          </a:prstGeom>
        </p:spPr>
        <p:txBody>
          <a:bodyPr vert="horz" lIns="92203" tIns="46102" rIns="92203" bIns="4610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fld id="{9EB4CC1D-EC29-4F72-B003-9A8DE9532C4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737118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Sans" pitchFamily="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Sans" pitchFamily="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Sans" pitchFamily="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Sans" pitchFamily="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San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E620CE-AAA6-431A-A2FB-8FEBA6BE2BCE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29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433B76-CF0D-431E-B372-AB061AAEE21B}" type="slidenum">
              <a:rPr lang="es-ES"/>
              <a:pPr>
                <a:defRPr/>
              </a:pPr>
              <a:t>30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arcador de pie de página"/>
          <p:cNvSpPr txBox="1">
            <a:spLocks/>
          </p:cNvSpPr>
          <p:nvPr/>
        </p:nvSpPr>
        <p:spPr>
          <a:xfrm>
            <a:off x="6248400" y="6492875"/>
            <a:ext cx="2895600" cy="365125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 smtClean="0">
                <a:solidFill>
                  <a:srgbClr val="990000"/>
                </a:solidFill>
                <a:latin typeface="GillSans" pitchFamily="2" charset="0"/>
                <a:cs typeface="+mn-cs"/>
              </a:rPr>
              <a:t>BGC, BELTRÁN, JUÁREZ Y ASOCIADOS</a:t>
            </a:r>
            <a:endParaRPr lang="es-ES" sz="1000" dirty="0">
              <a:solidFill>
                <a:srgbClr val="990000"/>
              </a:solidFill>
              <a:latin typeface="GillSans" pitchFamily="2" charset="0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406C2-5F68-4018-BD13-D73CF990AD0D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3635375" y="6524625"/>
            <a:ext cx="2133600" cy="333375"/>
          </a:xfrm>
        </p:spPr>
        <p:txBody>
          <a:bodyPr/>
          <a:lstStyle>
            <a:lvl1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654F7A1-5799-45AD-80A0-2474023419A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7 Conector recto"/>
          <p:cNvCxnSpPr/>
          <p:nvPr/>
        </p:nvCxnSpPr>
        <p:spPr>
          <a:xfrm>
            <a:off x="1692275" y="692150"/>
            <a:ext cx="7451725" cy="0"/>
          </a:xfrm>
          <a:prstGeom prst="line">
            <a:avLst/>
          </a:prstGeom>
          <a:ln w="127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>
            <a:lvl1pPr>
              <a:defRPr sz="2800">
                <a:latin typeface="GillSans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6B1B0-7286-435E-8DC7-1F3D402ABDC6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7F26B-ADFD-416E-A5DA-C836D4F4060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7319" y="3068960"/>
            <a:ext cx="7772400" cy="1362075"/>
          </a:xfrm>
        </p:spPr>
        <p:txBody>
          <a:bodyPr anchor="t"/>
          <a:lstStyle>
            <a:lvl1pPr algn="ctr">
              <a:defRPr sz="3200" b="0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76064" y="4418881"/>
            <a:ext cx="7772400" cy="1500187"/>
          </a:xfrm>
        </p:spPr>
        <p:txBody>
          <a:bodyPr anchor="b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B6B3F-2907-416D-A32B-EE893F710AA3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28773-1C16-4D86-9291-5308BB1F0BE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7 Conector recto"/>
          <p:cNvCxnSpPr/>
          <p:nvPr/>
        </p:nvCxnSpPr>
        <p:spPr>
          <a:xfrm>
            <a:off x="1692275" y="692150"/>
            <a:ext cx="7451725" cy="0"/>
          </a:xfrm>
          <a:prstGeom prst="line">
            <a:avLst/>
          </a:prstGeom>
          <a:ln w="127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2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C445C-36A2-4736-84B1-D1AB8454E481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CE226-ED06-4922-97DB-13E5D9F1A00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9 Conector recto"/>
          <p:cNvCxnSpPr/>
          <p:nvPr/>
        </p:nvCxnSpPr>
        <p:spPr>
          <a:xfrm>
            <a:off x="1692275" y="765175"/>
            <a:ext cx="7451725" cy="0"/>
          </a:xfrm>
          <a:prstGeom prst="line">
            <a:avLst/>
          </a:prstGeom>
          <a:ln w="127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2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3A94E-A267-40C3-A23A-42B69372DDD7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41927-A975-4EA6-8315-5F0E33279D1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5 Conector recto"/>
          <p:cNvCxnSpPr/>
          <p:nvPr/>
        </p:nvCxnSpPr>
        <p:spPr>
          <a:xfrm>
            <a:off x="1692275" y="765175"/>
            <a:ext cx="7451725" cy="0"/>
          </a:xfrm>
          <a:prstGeom prst="line">
            <a:avLst/>
          </a:prstGeom>
          <a:ln w="127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20"/>
          </a:xfrm>
        </p:spPr>
        <p:txBody>
          <a:bodyPr rtlCol="0">
            <a:noAutofit/>
          </a:bodyPr>
          <a:lstStyle>
            <a:lvl1pPr algn="l">
              <a:defRPr lang="es-ES" sz="2800" kern="1200">
                <a:solidFill>
                  <a:srgbClr val="990000"/>
                </a:solidFill>
                <a:latin typeface="GillSans" pitchFamily="2" charset="0"/>
                <a:ea typeface="Times New Roman"/>
                <a:cs typeface="Times New Roman"/>
              </a:defRPr>
            </a:lvl1pPr>
          </a:lstStyle>
          <a:p>
            <a:pPr lvl="0"/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05808-28F2-4611-BC59-B1D729FE5005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48400" y="6669088"/>
            <a:ext cx="2895600" cy="1889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800">
                <a:cs typeface="Arial" pitchFamily="34" charset="0"/>
              </a:defRPr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897CD-C556-430C-8760-AFF689A309F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8DF4-1779-4F47-96F0-68C29BA9ED5D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BFE8B-B9FE-4702-86F0-4429BD679F0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E7CF0-CB3B-42F0-AD02-925EE181EC90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56E76-44BC-45E8-8814-3EE3FDC4738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FEC6C-9FA2-4DDC-84E0-79901FAE9461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A2917-D6F8-41EF-83EA-A67563D9EA4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692275" y="692150"/>
            <a:ext cx="7451725" cy="0"/>
          </a:xfrm>
          <a:prstGeom prst="line">
            <a:avLst/>
          </a:prstGeom>
          <a:ln w="127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2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0FB70-7566-476A-8A37-1AF35B915898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A21A5-108E-410B-B40E-500FB40F84D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500A6-D81B-4955-88B1-BDFE67F2EC77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998B4-ADE1-407D-970D-23584C9F4DA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229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 AUNQUE tenga dos líneas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fld id="{23AF70D0-2FA4-4B28-82BB-7E087410B7E2}" type="datetime1">
              <a:rPr lang="es-ES"/>
              <a:pPr>
                <a:defRPr/>
              </a:pPr>
              <a:t>02/12/2016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248400" y="6597650"/>
            <a:ext cx="2895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990000"/>
                </a:solidFill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r>
              <a:rPr lang="es-MX" dirty="0"/>
              <a:t>BGC, BELTRÁN, JUÁREZ Y ASOCIADOS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635375" y="65976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GillSans" pitchFamily="2" charset="0"/>
                <a:cs typeface="+mn-cs"/>
              </a:defRPr>
            </a:lvl1pPr>
          </a:lstStyle>
          <a:p>
            <a:pPr>
              <a:defRPr/>
            </a:pPr>
            <a:fld id="{78B0AF5A-E00F-40F6-9F99-6EC490972B8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06" r:id="rId3"/>
    <p:sldLayoutId id="2147483713" r:id="rId4"/>
    <p:sldLayoutId id="2147483714" r:id="rId5"/>
    <p:sldLayoutId id="2147483715" r:id="rId6"/>
    <p:sldLayoutId id="2147483707" r:id="rId7"/>
    <p:sldLayoutId id="2147483708" r:id="rId8"/>
    <p:sldLayoutId id="2147483709" r:id="rId9"/>
    <p:sldLayoutId id="2147483716" r:id="rId10"/>
    <p:sldLayoutId id="214748371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990000"/>
          </a:solidFill>
          <a:latin typeface="GillSans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GillSans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illSans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illSans" pitchFamily="2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illSans" pitchFamily="2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illSans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ill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gc.com.mx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435600" y="6092825"/>
            <a:ext cx="3708400" cy="765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2000" dirty="0"/>
          </a:p>
        </p:txBody>
      </p:sp>
      <p:sp>
        <p:nvSpPr>
          <p:cNvPr id="8196" name="5 Rectángulo"/>
          <p:cNvSpPr>
            <a:spLocks noChangeArrowheads="1"/>
          </p:cNvSpPr>
          <p:nvPr/>
        </p:nvSpPr>
        <p:spPr bwMode="auto">
          <a:xfrm>
            <a:off x="6264275" y="6165850"/>
            <a:ext cx="28797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" sz="2000" b="1" dirty="0" smtClean="0">
                <a:solidFill>
                  <a:srgbClr val="C00000"/>
                </a:solidFill>
                <a:latin typeface="GillSans" pitchFamily="2" charset="0"/>
              </a:rPr>
              <a:t>Diciembre 2016</a:t>
            </a:r>
            <a:endParaRPr lang="es-ES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illSans" pitchFamily="2" charset="0"/>
            </a:endParaRPr>
          </a:p>
        </p:txBody>
      </p:sp>
      <p:pic>
        <p:nvPicPr>
          <p:cNvPr id="8198" name="7 Imagen" descr="BGC-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60" y="44450"/>
            <a:ext cx="1944715" cy="117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/>
          <p:nvPr/>
        </p:nvSpPr>
        <p:spPr>
          <a:xfrm>
            <a:off x="2252518" y="2936210"/>
            <a:ext cx="4199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>
                <a:latin typeface="+mj-lt"/>
              </a:rPr>
              <a:t>LEVANTAMIENTOS MIXTOS</a:t>
            </a:r>
          </a:p>
        </p:txBody>
      </p:sp>
    </p:spTree>
    <p:extLst>
      <p:ext uri="{BB962C8B-B14F-4D97-AF65-F5344CB8AC3E}">
        <p14:creationId xmlns:p14="http://schemas.microsoft.com/office/powerpoint/2010/main" val="335760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sz="2400" dirty="0" smtClean="0">
                <a:latin typeface="+mj-lt"/>
              </a:rPr>
              <a:t>Encuestas de modo mixto</a:t>
            </a:r>
            <a:endParaRPr lang="es-MX" sz="2400" dirty="0">
              <a:latin typeface="+mj-lt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dirty="0" smtClean="0"/>
              <a:t>BGC, BELTRÁN, JUÁREZ Y ASOCIADOS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897CD-C556-430C-8760-AFF689A309FC}" type="slidenum">
              <a:rPr lang="es-ES" smtClean="0"/>
              <a:pPr>
                <a:defRPr/>
              </a:pPr>
              <a:t>2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51400" y="1052670"/>
            <a:ext cx="84251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400" dirty="0" smtClean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¿Para qué?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	¿Velocidad – oportunidad?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		No mucho. Nuevas tecnologías 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	¿Acceder a poblaciones que se ha dificultado 	entrevistar 	cara a cara?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		Estratos altos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		Niveles educativos altos</a:t>
            </a:r>
          </a:p>
        </p:txBody>
      </p:sp>
    </p:spTree>
    <p:extLst>
      <p:ext uri="{BB962C8B-B14F-4D97-AF65-F5344CB8AC3E}">
        <p14:creationId xmlns:p14="http://schemas.microsoft.com/office/powerpoint/2010/main" val="33283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 smtClean="0">
                <a:latin typeface="+mj-lt"/>
              </a:rPr>
              <a:t>En el estrato ABC+ la tasa de rechazo es ligeramente mayor</a:t>
            </a:r>
            <a:endParaRPr lang="es-MX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303807"/>
              </p:ext>
            </p:extLst>
          </p:nvPr>
        </p:nvGraphicFramePr>
        <p:xfrm>
          <a:off x="468947" y="1412720"/>
          <a:ext cx="7921099" cy="2004834"/>
        </p:xfrm>
        <a:graphic>
          <a:graphicData uri="http://schemas.openxmlformats.org/drawingml/2006/table">
            <a:tbl>
              <a:tblPr/>
              <a:tblGrid>
                <a:gridCol w="2196608"/>
                <a:gridCol w="1797224"/>
                <a:gridCol w="2130044"/>
                <a:gridCol w="1797223"/>
              </a:tblGrid>
              <a:tr h="67417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Nivel Socioeconómico (AMAI)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T.R. de </a:t>
                      </a: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 </a:t>
                      </a: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encuesta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T.R. por </a:t>
                      </a: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NSE (AMAI)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 </a:t>
                      </a:r>
                      <a:b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(TR encuesta- TR NSE)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 ABC+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-</a:t>
                      </a:r>
                      <a:r>
                        <a:rPr lang="es-MX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4.1</a:t>
                      </a:r>
                      <a:endParaRPr lang="es-MX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 C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 D+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 D/E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1189046" y="3717040"/>
                <a:ext cx="6911444" cy="585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MX" sz="2000" b="1" i="1" smtClean="0">
                        <a:latin typeface="Cambria Math"/>
                      </a:rPr>
                      <m:t>𝑻𝒂𝒔𝒂</m:t>
                    </m:r>
                    <m:r>
                      <a:rPr lang="es-MX" sz="2000" b="1" i="1" smtClean="0">
                        <a:latin typeface="Cambria Math"/>
                      </a:rPr>
                      <m:t> </m:t>
                    </m:r>
                    <m:r>
                      <a:rPr lang="es-MX" sz="2000" b="1" i="1" smtClean="0">
                        <a:latin typeface="Cambria Math"/>
                      </a:rPr>
                      <m:t>𝒅𝒆</m:t>
                    </m:r>
                    <m:r>
                      <a:rPr lang="es-MX" sz="2000" b="1" i="1" smtClean="0">
                        <a:latin typeface="Cambria Math"/>
                      </a:rPr>
                      <m:t> </m:t>
                    </m:r>
                    <m:r>
                      <a:rPr lang="es-MX" sz="2000" b="1" i="1" smtClean="0">
                        <a:latin typeface="Cambria Math"/>
                      </a:rPr>
                      <m:t>𝑹𝒆𝒄𝒉𝒂𝒛𝒐</m:t>
                    </m:r>
                    <m:r>
                      <a:rPr lang="es-MX" sz="20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MX" sz="2000" b="1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s-MX" sz="2000" b="1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s-MX" sz="2000" b="1" i="1" smtClean="0">
                                <a:latin typeface="Cambria Math"/>
                              </a:rPr>
                              <m:t>𝑰𝒏𝒕𝒆𝒏𝒕𝒐𝒔</m:t>
                            </m:r>
                            <m:r>
                              <a:rPr lang="es-MX" sz="2000" b="1" i="1" smtClean="0">
                                <a:latin typeface="Cambria Math"/>
                              </a:rPr>
                              <m:t> −</m:t>
                            </m:r>
                            <m:r>
                              <a:rPr lang="es-MX" sz="2000" b="1" i="1" smtClean="0">
                                <a:latin typeface="Cambria Math"/>
                              </a:rPr>
                              <m:t>𝑬𝒏𝒕𝒓𝒆𝒗𝒊𝒔𝒕𝒂𝒔</m:t>
                            </m:r>
                            <m:r>
                              <a:rPr lang="es-MX" sz="2000" b="1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s-MX" sz="2000" b="1" i="1" smtClean="0">
                                <a:latin typeface="Cambria Math"/>
                              </a:rPr>
                              <m:t>𝒍𝒐𝒈𝒓𝒂𝒅𝒂𝒔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s-MX" sz="2000" b="1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s-MX" sz="2000" b="1" i="1">
                                <a:latin typeface="Cambria Math"/>
                              </a:rPr>
                              <m:t>𝑰𝒏𝒕𝒆𝒏𝒕𝒐𝒔</m:t>
                            </m:r>
                          </m:e>
                        </m:nary>
                      </m:den>
                    </m:f>
                  </m:oMath>
                </a14:m>
                <a:r>
                  <a:rPr lang="es-MX" sz="2000" b="1" dirty="0" smtClean="0">
                    <a:latin typeface="+mj-lt"/>
                  </a:rPr>
                  <a:t> * </a:t>
                </a:r>
                <a:r>
                  <a:rPr lang="es-MX" sz="2000" b="1" dirty="0" smtClean="0">
                    <a:latin typeface="+mj-lt"/>
                    <a:ea typeface="Cambria Math" panose="02040503050406030204" pitchFamily="18" charset="0"/>
                  </a:rPr>
                  <a:t>100</a:t>
                </a:r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046" y="3717040"/>
                <a:ext cx="6911444" cy="585994"/>
              </a:xfrm>
              <a:prstGeom prst="rect">
                <a:avLst/>
              </a:prstGeom>
              <a:blipFill rotWithShape="1">
                <a:blip r:embed="rId3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07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ajuste de la tasa de rechazo no modifica la estimación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4</a:t>
            </a:fld>
            <a:endParaRPr lang="es-ES" dirty="0"/>
          </a:p>
        </p:txBody>
      </p:sp>
      <p:graphicFrame>
        <p:nvGraphicFramePr>
          <p:cNvPr id="6" name="1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1438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081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Promedio de la diferencia entre la estimación de preferencias de la encuesta y el resultado de la elección (mayo de 2015)*</a:t>
            </a:r>
            <a:endParaRPr lang="es-MX" sz="24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5</a:t>
            </a:fld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39440" y="6206026"/>
            <a:ext cx="676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GillSans" pitchFamily="2" charset="0"/>
              </a:rPr>
              <a:t>*Encuestas de BGC, Beltrán Juárez y </a:t>
            </a:r>
            <a:r>
              <a:rPr lang="es-MX" dirty="0" err="1" smtClean="0">
                <a:latin typeface="GillSans" pitchFamily="2" charset="0"/>
              </a:rPr>
              <a:t>Asocs</a:t>
            </a:r>
            <a:r>
              <a:rPr lang="es-MX" dirty="0" smtClean="0">
                <a:latin typeface="GillSans" pitchFamily="2" charset="0"/>
              </a:rPr>
              <a:t>., S. C.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49" y="1268700"/>
            <a:ext cx="8235950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10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No </a:t>
            </a:r>
            <a:r>
              <a:rPr lang="es-MX" dirty="0" smtClean="0"/>
              <a:t>se puede </a:t>
            </a:r>
            <a:r>
              <a:rPr lang="es-MX" dirty="0" smtClean="0"/>
              <a:t>mezclar la información de cada </a:t>
            </a:r>
            <a:r>
              <a:rPr lang="es-MX" dirty="0" smtClean="0"/>
              <a:t>modo de entrevista sin </a:t>
            </a:r>
            <a:r>
              <a:rPr lang="es-MX" dirty="0" smtClean="0"/>
              <a:t>considerar que hay sesgos importantes en las variables sociodemográficas </a:t>
            </a:r>
            <a:r>
              <a:rPr lang="es-MX" dirty="0" smtClean="0"/>
              <a:t>y </a:t>
            </a:r>
            <a:r>
              <a:rPr lang="es-MX" dirty="0" smtClean="0"/>
              <a:t>en </a:t>
            </a:r>
            <a:r>
              <a:rPr lang="es-MX" dirty="0" smtClean="0"/>
              <a:t>los resultados a la misma pregunta </a:t>
            </a:r>
            <a:r>
              <a:rPr lang="es-MX" dirty="0" smtClean="0"/>
              <a:t>electoral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172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Diferencias </a:t>
            </a:r>
            <a:r>
              <a:rPr lang="es-MX" dirty="0" smtClean="0"/>
              <a:t>en la Preferencia electoral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5807916"/>
              </p:ext>
            </p:extLst>
          </p:nvPr>
        </p:nvGraphicFramePr>
        <p:xfrm>
          <a:off x="395420" y="764630"/>
          <a:ext cx="8229600" cy="5688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172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Diferencias “Nivel Socioeconómico AMAI”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50831"/>
              </p:ext>
            </p:extLst>
          </p:nvPr>
        </p:nvGraphicFramePr>
        <p:xfrm>
          <a:off x="395420" y="764630"/>
          <a:ext cx="8229600" cy="5688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890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Diferencias “Escolaridad”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329902"/>
              </p:ext>
            </p:extLst>
          </p:nvPr>
        </p:nvGraphicFramePr>
        <p:xfrm>
          <a:off x="395420" y="764630"/>
          <a:ext cx="8353160" cy="5688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72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Preferencias electorales por escolaridad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1" t="35472" r="27659" b="28346"/>
          <a:stretch/>
        </p:blipFill>
        <p:spPr bwMode="auto">
          <a:xfrm>
            <a:off x="385946" y="1187468"/>
            <a:ext cx="8210237" cy="447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82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Misma </a:t>
            </a:r>
            <a:r>
              <a:rPr lang="es-MX" dirty="0" smtClean="0"/>
              <a:t>pregunta - </a:t>
            </a:r>
            <a:r>
              <a:rPr lang="es-MX" dirty="0" smtClean="0"/>
              <a:t>medio distinto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11</a:t>
            </a:fld>
            <a:endParaRPr lang="es-ES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1546702097"/>
              </p:ext>
            </p:extLst>
          </p:nvPr>
        </p:nvGraphicFramePr>
        <p:xfrm>
          <a:off x="1475570" y="112468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17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r"/>
            <a:r>
              <a:rPr lang="es-MX" sz="2400" dirty="0"/>
              <a:t>Tasa de Rechazo: </a:t>
            </a:r>
            <a:r>
              <a:rPr lang="es-MX" sz="2400" dirty="0" smtClean="0"/>
              <a:t>Encuesta nacional telefónica </a:t>
            </a:r>
            <a:br>
              <a:rPr lang="es-MX" sz="2400" dirty="0" smtClean="0"/>
            </a:br>
            <a:r>
              <a:rPr lang="es-MX" sz="2400" dirty="0" smtClean="0"/>
              <a:t>Intentos promedio para lograr una entrevista</a:t>
            </a:r>
            <a:endParaRPr lang="es-ES" sz="1800" b="1" dirty="0" smtClean="0">
              <a:solidFill>
                <a:srgbClr val="C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12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3" name="2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495047"/>
              </p:ext>
            </p:extLst>
          </p:nvPr>
        </p:nvGraphicFramePr>
        <p:xfrm>
          <a:off x="611450" y="764630"/>
          <a:ext cx="7921100" cy="4536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7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r"/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Diferencias entre encuestas</a:t>
            </a:r>
            <a:r>
              <a:rPr lang="es-ES" sz="2400" dirty="0">
                <a:solidFill>
                  <a:srgbClr val="C00000"/>
                </a:solidFill>
                <a:latin typeface="+mj-lt"/>
              </a:rPr>
              <a:t/>
            </a:r>
            <a:br>
              <a:rPr lang="es-ES" sz="2400" dirty="0">
                <a:solidFill>
                  <a:srgbClr val="C00000"/>
                </a:solidFill>
                <a:latin typeface="+mj-lt"/>
              </a:rPr>
            </a:br>
            <a:r>
              <a:rPr lang="es-MX" sz="2400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es-MX" sz="2400" dirty="0">
                <a:solidFill>
                  <a:srgbClr val="C00000"/>
                </a:solidFill>
                <a:latin typeface="+mj-lt"/>
              </a:rPr>
              <a:t>mayo/junio 2015)</a:t>
            </a:r>
            <a:endParaRPr lang="es-ES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13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099538"/>
              </p:ext>
            </p:extLst>
          </p:nvPr>
        </p:nvGraphicFramePr>
        <p:xfrm>
          <a:off x="457200" y="1196689"/>
          <a:ext cx="8229600" cy="4608642"/>
        </p:xfrm>
        <a:graphic>
          <a:graphicData uri="http://schemas.openxmlformats.org/drawingml/2006/table">
            <a:tbl>
              <a:tblPr/>
              <a:tblGrid>
                <a:gridCol w="1882490"/>
                <a:gridCol w="2160300"/>
                <a:gridCol w="2120534"/>
                <a:gridCol w="2066276"/>
              </a:tblGrid>
              <a:tr h="1536214"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Exit Poll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Telefónica</a:t>
                      </a: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5362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Tasa de rechazo (%)</a:t>
                      </a: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44.6 </a:t>
                      </a:r>
                      <a:endParaRPr lang="es-MX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 intentos para lograr una entrevista)</a:t>
                      </a: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55.4 </a:t>
                      </a:r>
                      <a:endParaRPr lang="es-MX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2.24 intentos para lograr 1 entrevista)</a:t>
                      </a: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92.6 </a:t>
                      </a:r>
                    </a:p>
                    <a:p>
                      <a:pPr algn="ctr" fontAlgn="b"/>
                      <a:r>
                        <a:rPr lang="es-MX" sz="1800" b="0" i="0" u="none" strike="noStrike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(14 </a:t>
                      </a:r>
                      <a:r>
                        <a:rPr lang="es-MX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intentos para lograr una entrevista)</a:t>
                      </a: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2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Ninguno/ Ns/ Nc/ Blanco/ Anulado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9.8%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24.4%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51.0%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9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Resumen</a:t>
            </a:r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897CD-C556-430C-8760-AFF689A309FC}" type="slidenum">
              <a:rPr lang="es-ES" smtClean="0"/>
              <a:pPr>
                <a:defRPr/>
              </a:pPr>
              <a:t>14</a:t>
            </a:fld>
            <a:endParaRPr lang="es-E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984454"/>
              </p:ext>
            </p:extLst>
          </p:nvPr>
        </p:nvGraphicFramePr>
        <p:xfrm>
          <a:off x="1043510" y="1124680"/>
          <a:ext cx="6696930" cy="36228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232310"/>
                <a:gridCol w="2232310"/>
                <a:gridCol w="2232310"/>
              </a:tblGrid>
              <a:tr h="603808"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Vivienda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Telefónica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038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Muestreo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Ponderadores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 err="1">
                          <a:effectLst/>
                        </a:rPr>
                        <a:t>Autoponderada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8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Pregunta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Anónima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Leída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8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Rechazo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</a:rPr>
                        <a:t>Bajo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Muy Alta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8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No respuesta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</a:rPr>
                        <a:t>Media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Muy Alta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8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Sesgos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Educación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4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897CD-C556-430C-8760-AFF689A309FC}" type="slidenum">
              <a:rPr lang="es-ES" smtClean="0"/>
              <a:pPr>
                <a:defRPr/>
              </a:pPr>
              <a:t>15</a:t>
            </a:fld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907630" y="2257737"/>
            <a:ext cx="6624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 smtClean="0">
                <a:latin typeface="GillSans" pitchFamily="2" charset="0"/>
              </a:rPr>
              <a:t>Gracias</a:t>
            </a:r>
            <a:endParaRPr lang="es-MX" sz="1200" dirty="0" smtClean="0">
              <a:latin typeface="GillSans" pitchFamily="2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91850" y="5177045"/>
            <a:ext cx="72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 smtClean="0">
                <a:latin typeface="GillSans" pitchFamily="2" charset="0"/>
                <a:hlinkClick r:id="rId2"/>
              </a:rPr>
              <a:t>www.bgc.com.mx</a:t>
            </a:r>
            <a:endParaRPr lang="es-MX" sz="4400" dirty="0" smtClean="0">
              <a:latin typeface="GillSans" pitchFamily="2" charset="0"/>
            </a:endParaRPr>
          </a:p>
          <a:p>
            <a:endParaRPr lang="es-MX" sz="4400" dirty="0" smtClean="0">
              <a:latin typeface="Gill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56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r"/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Muestreos distintos:</a:t>
            </a:r>
            <a:br>
              <a:rPr lang="es-ES" sz="2400" dirty="0" smtClean="0">
                <a:solidFill>
                  <a:srgbClr val="C00000"/>
                </a:solidFill>
                <a:latin typeface="+mj-lt"/>
              </a:rPr>
            </a:br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Encuesta Telefónica</a:t>
            </a:r>
            <a:endParaRPr lang="es-ES" sz="18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410" name="2 Marcador de contenido"/>
          <p:cNvSpPr>
            <a:spLocks noGrp="1"/>
          </p:cNvSpPr>
          <p:nvPr>
            <p:ph idx="1"/>
          </p:nvPr>
        </p:nvSpPr>
        <p:spPr>
          <a:xfrm>
            <a:off x="539750" y="980661"/>
            <a:ext cx="8229600" cy="4896680"/>
          </a:xfrm>
        </p:spPr>
        <p:txBody>
          <a:bodyPr/>
          <a:lstStyle/>
          <a:p>
            <a:pPr marL="0" indent="0" algn="just">
              <a:buNone/>
            </a:pPr>
            <a:endParaRPr lang="es-MX" sz="2400" dirty="0">
              <a:latin typeface="+mj-lt"/>
            </a:endParaRPr>
          </a:p>
          <a:p>
            <a:pPr marL="0" indent="0" algn="just">
              <a:buNone/>
            </a:pPr>
            <a:endParaRPr lang="es-ES" sz="2400" dirty="0" smtClean="0">
              <a:latin typeface="+mj-lt"/>
            </a:endParaRPr>
          </a:p>
          <a:p>
            <a:pPr algn="just"/>
            <a:r>
              <a:rPr lang="es-ES" sz="2400" dirty="0" smtClean="0">
                <a:latin typeface="+mj-lt"/>
              </a:rPr>
              <a:t>Los </a:t>
            </a:r>
            <a:r>
              <a:rPr lang="es-ES" sz="2400" dirty="0">
                <a:latin typeface="+mj-lt"/>
              </a:rPr>
              <a:t>números telefónicos </a:t>
            </a:r>
            <a:r>
              <a:rPr lang="es-ES" sz="2400" dirty="0" smtClean="0">
                <a:latin typeface="+mj-lt"/>
              </a:rPr>
              <a:t>se seleccionan sistemáticamente con </a:t>
            </a:r>
            <a:r>
              <a:rPr lang="es-ES" sz="2400" dirty="0">
                <a:latin typeface="+mj-lt"/>
              </a:rPr>
              <a:t>arranque </a:t>
            </a:r>
            <a:r>
              <a:rPr lang="es-ES" sz="2400" dirty="0" smtClean="0">
                <a:latin typeface="+mj-lt"/>
              </a:rPr>
              <a:t>aleatorio. </a:t>
            </a:r>
          </a:p>
          <a:p>
            <a:pPr algn="just"/>
            <a:endParaRPr lang="es-ES" sz="2400" dirty="0" smtClean="0">
              <a:latin typeface="+mj-lt"/>
            </a:endParaRPr>
          </a:p>
          <a:p>
            <a:pPr algn="just"/>
            <a:r>
              <a:rPr lang="es-ES" sz="2400" dirty="0" smtClean="0">
                <a:latin typeface="+mj-lt"/>
              </a:rPr>
              <a:t>Para el análisis de los datos se consideraron factores de ajuste por no respuesta y por desviaciones de los parámetros poblacionales de sexo y edad. </a:t>
            </a:r>
            <a:endParaRPr lang="es-MX" sz="2400" dirty="0" smtClean="0">
              <a:latin typeface="+mj-lt"/>
            </a:endParaRPr>
          </a:p>
          <a:p>
            <a:pPr marL="0" indent="0" algn="just">
              <a:buNone/>
            </a:pPr>
            <a:endParaRPr lang="es-MX" sz="2400" dirty="0" smtClean="0">
              <a:latin typeface="+mj-lt"/>
            </a:endParaRPr>
          </a:p>
          <a:p>
            <a:pPr algn="just"/>
            <a:endParaRPr lang="es-ES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16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338891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r"/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Muestreos distintos:</a:t>
            </a:r>
            <a:br>
              <a:rPr lang="es-ES" sz="2400" dirty="0" smtClean="0">
                <a:solidFill>
                  <a:srgbClr val="C00000"/>
                </a:solidFill>
                <a:latin typeface="+mj-lt"/>
              </a:rPr>
            </a:br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Encuesta en Vivienda</a:t>
            </a:r>
            <a:endParaRPr lang="es-ES" sz="18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410" name="2 Marcador de contenido"/>
          <p:cNvSpPr>
            <a:spLocks noGrp="1"/>
          </p:cNvSpPr>
          <p:nvPr>
            <p:ph idx="1"/>
          </p:nvPr>
        </p:nvSpPr>
        <p:spPr>
          <a:xfrm>
            <a:off x="539750" y="980661"/>
            <a:ext cx="8229600" cy="4896680"/>
          </a:xfrm>
        </p:spPr>
        <p:txBody>
          <a:bodyPr/>
          <a:lstStyle/>
          <a:p>
            <a:pPr algn="just"/>
            <a:r>
              <a:rPr lang="es-ES" sz="2400" dirty="0">
                <a:latin typeface="+mj-lt"/>
              </a:rPr>
              <a:t>Encuesta cara a cara</a:t>
            </a:r>
            <a:r>
              <a:rPr lang="es-MX" sz="2400" dirty="0" smtClean="0">
                <a:latin typeface="+mj-lt"/>
              </a:rPr>
              <a:t>.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ES" sz="2400" dirty="0">
                <a:latin typeface="+mj-lt"/>
              </a:rPr>
              <a:t>Es un muestreo polietápico donde la selección de las secciones se hace con probabilidad proporcional al tamaño de la sección.  </a:t>
            </a:r>
            <a:endParaRPr lang="es-ES" sz="2400" dirty="0" smtClean="0">
              <a:latin typeface="+mj-lt"/>
            </a:endParaRP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ES" sz="2400" dirty="0">
                <a:latin typeface="+mj-lt"/>
              </a:rPr>
              <a:t>En el análisis de los datos se considera el factor de expansión generado como el inverso de la probabilidad de selección del entrevistado, también se consideraron factores de ajuste por no respuesta y por desviaciones de los parámetros poblacionales de sexo y edad</a:t>
            </a:r>
            <a:r>
              <a:rPr lang="es-ES" sz="2400" dirty="0" smtClean="0">
                <a:latin typeface="+mj-lt"/>
              </a:rPr>
              <a:t>.</a:t>
            </a:r>
            <a:endParaRPr lang="es-MX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17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293670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2052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Muestra resultante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Resultante por estrato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5772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20</a:t>
            </a:fld>
            <a:endParaRPr lang="es-ES" dirty="0"/>
          </a:p>
        </p:txBody>
      </p:sp>
      <p:graphicFrame>
        <p:nvGraphicFramePr>
          <p:cNvPr id="6" name="2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7677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sz="2400" dirty="0" smtClean="0">
                <a:latin typeface="+mj-lt"/>
              </a:rPr>
              <a:t>Esto no ocurre definiendo el estrato por competencia electoral</a:t>
            </a:r>
            <a:endParaRPr lang="es-MX" sz="2400" dirty="0">
              <a:latin typeface="+mj-lt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dirty="0" smtClean="0"/>
              <a:t>BGC, BELTRÁN, JUÁREZ Y ASOCIADOS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897CD-C556-430C-8760-AFF689A309FC}" type="slidenum">
              <a:rPr lang="es-ES" smtClean="0"/>
              <a:pPr>
                <a:defRPr/>
              </a:pPr>
              <a:t>21</a:t>
            </a:fld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529714"/>
              </p:ext>
            </p:extLst>
          </p:nvPr>
        </p:nvGraphicFramePr>
        <p:xfrm>
          <a:off x="457200" y="1600200"/>
          <a:ext cx="7859320" cy="2324634"/>
        </p:xfrm>
        <a:graphic>
          <a:graphicData uri="http://schemas.openxmlformats.org/drawingml/2006/table">
            <a:tbl>
              <a:tblPr/>
              <a:tblGrid>
                <a:gridCol w="2376331"/>
                <a:gridCol w="1594449"/>
                <a:gridCol w="1656230"/>
                <a:gridCol w="2232310"/>
              </a:tblGrid>
              <a:tr h="216203">
                <a:tc>
                  <a:txBody>
                    <a:bodyPr/>
                    <a:lstStyle/>
                    <a:p>
                      <a:pPr algn="l" fontAlgn="ctr"/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9019" marR="9019" marT="90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17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Estrato </a:t>
                      </a: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competencia electoral (ECE)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T.R. de </a:t>
                      </a: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 </a:t>
                      </a: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encuesta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T.R. por ECE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 </a:t>
                      </a:r>
                      <a:b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(TR encuesta- TR ECE)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Poco </a:t>
                      </a: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priísta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46.1%</a:t>
                      </a: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74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Sección muy competida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 Gana </a:t>
                      </a: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PRI/ muy priísta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 Secciones </a:t>
                      </a: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rurales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9" marR="9019" marT="901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79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r"/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Muestreos distintos:</a:t>
            </a:r>
            <a:br>
              <a:rPr lang="es-ES" sz="2400" dirty="0" smtClean="0">
                <a:solidFill>
                  <a:srgbClr val="C00000"/>
                </a:solidFill>
                <a:latin typeface="+mj-lt"/>
              </a:rPr>
            </a:br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Encuesta de Salida (Exit Poll)</a:t>
            </a:r>
            <a:endParaRPr lang="es-ES" sz="18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410" name="2 Marcador de contenido"/>
          <p:cNvSpPr>
            <a:spLocks noGrp="1"/>
          </p:cNvSpPr>
          <p:nvPr>
            <p:ph idx="1"/>
          </p:nvPr>
        </p:nvSpPr>
        <p:spPr>
          <a:xfrm>
            <a:off x="539440" y="1196690"/>
            <a:ext cx="8229600" cy="4896680"/>
          </a:xfrm>
        </p:spPr>
        <p:txBody>
          <a:bodyPr/>
          <a:lstStyle/>
          <a:p>
            <a:pPr algn="just"/>
            <a:r>
              <a:rPr lang="es-ES" sz="2400" dirty="0" smtClean="0">
                <a:latin typeface="+mj-lt"/>
              </a:rPr>
              <a:t>Encuesta en urna, posterior al momento de votar</a:t>
            </a:r>
            <a:r>
              <a:rPr lang="es-MX" sz="2400" dirty="0" smtClean="0">
                <a:latin typeface="+mj-lt"/>
              </a:rPr>
              <a:t>.</a:t>
            </a:r>
          </a:p>
          <a:p>
            <a:pPr algn="just"/>
            <a:endParaRPr lang="es-MX" sz="2400" dirty="0">
              <a:latin typeface="+mj-lt"/>
            </a:endParaRPr>
          </a:p>
          <a:p>
            <a:pPr algn="just"/>
            <a:r>
              <a:rPr lang="es-ES" sz="2400" dirty="0" smtClean="0">
                <a:latin typeface="+mj-lt"/>
              </a:rPr>
              <a:t>Con objeto de contar con estimaciones más precisas, se realiza un muestreo estratificado segmentando las secciones electorales. Se genera </a:t>
            </a:r>
            <a:r>
              <a:rPr lang="es-ES" sz="2400" dirty="0">
                <a:latin typeface="+mj-lt"/>
              </a:rPr>
              <a:t>el estimador de razón para cada partido y se calculará el error estándar de cada estimación respetando el esquema de muestreo empleado: aleatorio, estratificado y polietápico. </a:t>
            </a:r>
            <a:endParaRPr lang="es-ES" sz="2400" dirty="0" smtClean="0">
              <a:latin typeface="+mj-lt"/>
            </a:endParaRPr>
          </a:p>
          <a:p>
            <a:pPr algn="just"/>
            <a:endParaRPr lang="es-ES" sz="2400" dirty="0" smtClean="0">
              <a:latin typeface="+mj-lt"/>
            </a:endParaRPr>
          </a:p>
          <a:p>
            <a:pPr algn="just"/>
            <a:r>
              <a:rPr lang="es-ES" sz="2400" dirty="0" smtClean="0">
                <a:latin typeface="+mj-lt"/>
              </a:rPr>
              <a:t>En </a:t>
            </a:r>
            <a:r>
              <a:rPr lang="es-ES" sz="2400" dirty="0">
                <a:latin typeface="+mj-lt"/>
              </a:rPr>
              <a:t>el proceso de estimación se incorpora el factor de expansión generado como el inverso de la probabilidad de selección del entrevistado. </a:t>
            </a:r>
            <a:endParaRPr lang="es-MX" sz="2400" dirty="0">
              <a:latin typeface="+mj-lt"/>
            </a:endParaRPr>
          </a:p>
          <a:p>
            <a:pPr algn="just"/>
            <a:endParaRPr lang="es-ES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26758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r"/>
            <a:r>
              <a:rPr lang="es-ES" sz="2400" dirty="0" smtClean="0">
                <a:solidFill>
                  <a:srgbClr val="C00000"/>
                </a:solidFill>
                <a:latin typeface="+mj-lt"/>
              </a:rPr>
              <a:t>Problemas de los levantamientos mixtos</a:t>
            </a:r>
            <a:endParaRPr lang="es-ES" sz="18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410" name="2 Marcador de contenido"/>
          <p:cNvSpPr>
            <a:spLocks noGrp="1"/>
          </p:cNvSpPr>
          <p:nvPr>
            <p:ph idx="1"/>
          </p:nvPr>
        </p:nvSpPr>
        <p:spPr>
          <a:xfrm>
            <a:off x="683460" y="764630"/>
            <a:ext cx="7273010" cy="5445281"/>
          </a:xfrm>
        </p:spPr>
        <p:txBody>
          <a:bodyPr anchor="ctr"/>
          <a:lstStyle/>
          <a:p>
            <a:pPr algn="just"/>
            <a:r>
              <a:rPr lang="es-MX" altLang="es-MX" sz="2400" dirty="0" smtClean="0">
                <a:latin typeface="+mj-lt"/>
              </a:rPr>
              <a:t>Muestras distintas</a:t>
            </a:r>
            <a:r>
              <a:rPr lang="es-MX" altLang="es-MX" sz="2400" dirty="0">
                <a:latin typeface="+mj-lt"/>
              </a:rPr>
              <a:t> </a:t>
            </a:r>
            <a:r>
              <a:rPr lang="es-MX" altLang="es-MX" sz="2400" dirty="0" smtClean="0">
                <a:latin typeface="+mj-lt"/>
              </a:rPr>
              <a:t>- Poblaciones distintas</a:t>
            </a:r>
          </a:p>
          <a:p>
            <a:pPr lvl="1" algn="just"/>
            <a:r>
              <a:rPr lang="es-MX" altLang="es-MX" sz="2000" dirty="0" smtClean="0">
                <a:latin typeface="+mj-lt"/>
              </a:rPr>
              <a:t>Nivel socioeconómico (AMAI)</a:t>
            </a:r>
          </a:p>
          <a:p>
            <a:pPr lvl="1" algn="just"/>
            <a:r>
              <a:rPr lang="es-MX" altLang="es-MX" sz="2000" dirty="0" smtClean="0">
                <a:latin typeface="+mj-lt"/>
              </a:rPr>
              <a:t>Escolaridad</a:t>
            </a:r>
          </a:p>
          <a:p>
            <a:pPr lvl="1" algn="just"/>
            <a:r>
              <a:rPr lang="es-MX" altLang="es-MX" sz="2000" dirty="0" smtClean="0">
                <a:latin typeface="+mj-lt"/>
              </a:rPr>
              <a:t>Preferencia electoral</a:t>
            </a:r>
          </a:p>
          <a:p>
            <a:pPr marL="0" indent="0" algn="just">
              <a:buNone/>
            </a:pPr>
            <a:endParaRPr lang="es-MX" altLang="es-MX" sz="1100" dirty="0" smtClean="0">
              <a:latin typeface="+mj-lt"/>
            </a:endParaRPr>
          </a:p>
          <a:p>
            <a:pPr marL="0" indent="0" algn="just">
              <a:buNone/>
            </a:pPr>
            <a:endParaRPr lang="es-MX" altLang="es-MX" sz="1100" dirty="0" smtClean="0">
              <a:latin typeface="+mj-lt"/>
            </a:endParaRPr>
          </a:p>
          <a:p>
            <a:pPr algn="just"/>
            <a:r>
              <a:rPr lang="es-MX" sz="2400" dirty="0" smtClean="0">
                <a:latin typeface="+mj-lt"/>
              </a:rPr>
              <a:t>Diferencias:</a:t>
            </a:r>
          </a:p>
          <a:p>
            <a:pPr lvl="1" algn="just"/>
            <a:r>
              <a:rPr lang="es-MX" sz="2000" dirty="0" smtClean="0">
                <a:latin typeface="+mj-lt"/>
              </a:rPr>
              <a:t>Medios de entrevista</a:t>
            </a:r>
          </a:p>
          <a:p>
            <a:pPr lvl="1" algn="just"/>
            <a:r>
              <a:rPr lang="es-MX" sz="2000" dirty="0" smtClean="0">
                <a:latin typeface="+mj-lt"/>
              </a:rPr>
              <a:t>Formas de preguntar la </a:t>
            </a:r>
            <a:r>
              <a:rPr lang="es-MX" sz="2000" dirty="0">
                <a:latin typeface="+mj-lt"/>
              </a:rPr>
              <a:t>preferencia </a:t>
            </a:r>
            <a:r>
              <a:rPr lang="es-MX" sz="2000" dirty="0" smtClean="0">
                <a:latin typeface="+mj-lt"/>
              </a:rPr>
              <a:t>electoral</a:t>
            </a:r>
            <a:endParaRPr lang="es-MX" sz="2000" dirty="0">
              <a:latin typeface="+mj-lt"/>
            </a:endParaRPr>
          </a:p>
          <a:p>
            <a:pPr lvl="1" algn="just"/>
            <a:r>
              <a:rPr lang="es-MX" sz="2000" dirty="0">
                <a:latin typeface="+mj-lt"/>
              </a:rPr>
              <a:t>Porcentaje de no respuesta de la preferencia electoral </a:t>
            </a:r>
            <a:r>
              <a:rPr lang="es-MX" sz="2000" dirty="0" smtClean="0">
                <a:latin typeface="+mj-lt"/>
              </a:rPr>
              <a:t>    </a:t>
            </a:r>
            <a:r>
              <a:rPr lang="es-MX" sz="2000" dirty="0">
                <a:latin typeface="+mj-lt"/>
              </a:rPr>
              <a:t>(“Ns/ Nc”)</a:t>
            </a:r>
          </a:p>
          <a:p>
            <a:pPr lvl="1" algn="just"/>
            <a:r>
              <a:rPr lang="es-MX" sz="2000" dirty="0" smtClean="0">
                <a:latin typeface="+mj-lt"/>
              </a:rPr>
              <a:t>Tasa de rechazo</a:t>
            </a:r>
            <a:endParaRPr lang="es-ES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23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327673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770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 smtClean="0">
                <a:latin typeface="+mj-lt"/>
              </a:rPr>
              <a:t>Nivel Socioeconómico AMAI (NSE)</a:t>
            </a:r>
            <a:r>
              <a:rPr lang="es-MX" sz="2400" dirty="0">
                <a:latin typeface="+mj-lt"/>
              </a:rPr>
              <a:t/>
            </a:r>
            <a:br>
              <a:rPr lang="es-MX" sz="2400" dirty="0">
                <a:latin typeface="+mj-lt"/>
              </a:rPr>
            </a:br>
            <a:r>
              <a:rPr lang="es-MX" sz="2400" dirty="0">
                <a:latin typeface="+mj-lt"/>
              </a:rPr>
              <a:t>Encuestas mayo/ junio 2015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25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757478"/>
              </p:ext>
            </p:extLst>
          </p:nvPr>
        </p:nvGraphicFramePr>
        <p:xfrm>
          <a:off x="539440" y="1628750"/>
          <a:ext cx="8209139" cy="3284128"/>
        </p:xfrm>
        <a:graphic>
          <a:graphicData uri="http://schemas.openxmlformats.org/drawingml/2006/table">
            <a:tbl>
              <a:tblPr/>
              <a:tblGrid>
                <a:gridCol w="1800250"/>
                <a:gridCol w="1584220"/>
                <a:gridCol w="1152160"/>
                <a:gridCol w="1368190"/>
                <a:gridCol w="1224170"/>
                <a:gridCol w="1080149"/>
              </a:tblGrid>
              <a:tr h="50407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Distribución por estratos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6797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Nivel</a:t>
                      </a:r>
                      <a:r>
                        <a:rPr lang="es-MX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Socioeconómico (%)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Parámetro Nacional </a:t>
                      </a:r>
                      <a:endParaRPr lang="es-MX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AMAI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Vivienda con teléfono (40.3%)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Telefónica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Mixta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ABC+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13.2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35.3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23.5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12.0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D+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19.0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22.7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21.5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D/E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44.3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29.4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48.6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D+/D-E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63.3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44.3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49.3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70.1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67430" y="5543187"/>
            <a:ext cx="856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GillSans" pitchFamily="2" charset="0"/>
              </a:rPr>
              <a:t>*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El 43.2% de las viviendas particulares habitadas del país tienen teléfono fijo según </a:t>
            </a:r>
            <a:r>
              <a:rPr lang="es-MX" sz="1200" dirty="0" smtClean="0">
                <a:solidFill>
                  <a:srgbClr val="000000"/>
                </a:solidFill>
                <a:latin typeface="Calibri"/>
              </a:rPr>
              <a:t>Censo 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de Población de INEGI 2010</a:t>
            </a:r>
          </a:p>
          <a:p>
            <a:endParaRPr lang="es-MX" sz="1200" dirty="0" smtClean="0">
              <a:latin typeface="Gill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80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 smtClean="0">
                <a:latin typeface="+mj-lt"/>
              </a:rPr>
              <a:t>Nivel Socioeconómico AMAI (NSE)</a:t>
            </a:r>
            <a:r>
              <a:rPr lang="es-MX" sz="2400" dirty="0">
                <a:latin typeface="+mj-lt"/>
              </a:rPr>
              <a:t/>
            </a:r>
            <a:br>
              <a:rPr lang="es-MX" sz="2400" dirty="0">
                <a:latin typeface="+mj-lt"/>
              </a:rPr>
            </a:br>
            <a:r>
              <a:rPr lang="es-MX" sz="2400" dirty="0">
                <a:latin typeface="+mj-lt"/>
              </a:rPr>
              <a:t>Encuestas mayo/ junio 2015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26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109702"/>
              </p:ext>
            </p:extLst>
          </p:nvPr>
        </p:nvGraphicFramePr>
        <p:xfrm>
          <a:off x="539440" y="1988800"/>
          <a:ext cx="8209139" cy="3303558"/>
        </p:xfrm>
        <a:graphic>
          <a:graphicData uri="http://schemas.openxmlformats.org/drawingml/2006/table">
            <a:tbl>
              <a:tblPr/>
              <a:tblGrid>
                <a:gridCol w="1800250"/>
                <a:gridCol w="1584220"/>
                <a:gridCol w="1152160"/>
                <a:gridCol w="1368190"/>
                <a:gridCol w="1224170"/>
                <a:gridCol w="1080149"/>
              </a:tblGrid>
              <a:tr h="43206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Diferencias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6797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Nivel</a:t>
                      </a:r>
                      <a:r>
                        <a:rPr lang="es-MX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Socioeconómico (%)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Parámetro Nacional </a:t>
                      </a:r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AMAI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Vivienda con teléfono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Telefónica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Mixta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ABC+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13.2</a:t>
                      </a:r>
                      <a:endParaRPr lang="es-MX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23.5</a:t>
                      </a:r>
                      <a:endParaRPr lang="es-MX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-6.7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D+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19.0</a:t>
                      </a:r>
                      <a:endParaRPr lang="es-MX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D/E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44.3</a:t>
                      </a:r>
                      <a:endParaRPr lang="es-MX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-22.8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D+/D-E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63.3</a:t>
                      </a:r>
                      <a:endParaRPr lang="es-MX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</a:t>
                      </a:r>
                      <a:endParaRPr lang="es-MX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-19.0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-14.0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</a:t>
                      </a:r>
                    </a:p>
                  </a:txBody>
                  <a:tcPr marL="6458" marR="6458" marT="645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74810" y="5559695"/>
            <a:ext cx="856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GillSans" pitchFamily="2" charset="0"/>
              </a:rPr>
              <a:t>*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El 43.2% de las viviendas particulares habitadas del país tienen teléfono fijo según </a:t>
            </a:r>
            <a:r>
              <a:rPr lang="es-MX" sz="1200" dirty="0" smtClean="0">
                <a:solidFill>
                  <a:srgbClr val="000000"/>
                </a:solidFill>
                <a:latin typeface="Calibri"/>
              </a:rPr>
              <a:t>Censo 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de Población de INEGI 2010</a:t>
            </a:r>
          </a:p>
          <a:p>
            <a:endParaRPr lang="es-MX" sz="1200" dirty="0" smtClean="0">
              <a:latin typeface="Gill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2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 smtClean="0">
                <a:latin typeface="+mj-lt"/>
              </a:rPr>
              <a:t>Escolaridad</a:t>
            </a:r>
            <a:br>
              <a:rPr lang="es-MX" sz="2400" dirty="0" smtClean="0">
                <a:latin typeface="+mj-lt"/>
              </a:rPr>
            </a:br>
            <a:r>
              <a:rPr lang="es-MX" sz="2400" dirty="0" smtClean="0">
                <a:latin typeface="+mj-lt"/>
              </a:rPr>
              <a:t>(mayo/ junio 2015)</a:t>
            </a:r>
            <a:endParaRPr lang="es-MX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27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928762"/>
              </p:ext>
            </p:extLst>
          </p:nvPr>
        </p:nvGraphicFramePr>
        <p:xfrm>
          <a:off x="457200" y="1124683"/>
          <a:ext cx="7931331" cy="4811206"/>
        </p:xfrm>
        <a:graphic>
          <a:graphicData uri="http://schemas.openxmlformats.org/drawingml/2006/table">
            <a:tbl>
              <a:tblPr/>
              <a:tblGrid>
                <a:gridCol w="1654136"/>
                <a:gridCol w="1523591"/>
                <a:gridCol w="1157929"/>
                <a:gridCol w="1157929"/>
                <a:gridCol w="1218873"/>
                <a:gridCol w="1218873"/>
              </a:tblGrid>
              <a:tr h="43205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Distribución por grado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8628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Escolaridad (%)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Parámetros </a:t>
                      </a:r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Poblacionales</a:t>
                      </a:r>
                    </a:p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(INEGI 2010)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 con teléfono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Telefónica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Mixta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Ninguno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7.8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Primaria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30.2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22.0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Secundaria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25.1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29.3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Preparatoria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18.3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Universidad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18.1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19.4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sabe/ no </a:t>
                      </a:r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contestó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0.6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78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 smtClean="0">
                <a:latin typeface="+mj-lt"/>
              </a:rPr>
              <a:t>Escolaridad</a:t>
            </a:r>
            <a:br>
              <a:rPr lang="es-MX" sz="2400" dirty="0" smtClean="0">
                <a:latin typeface="+mj-lt"/>
              </a:rPr>
            </a:br>
            <a:r>
              <a:rPr lang="es-MX" sz="2400" dirty="0" smtClean="0">
                <a:latin typeface="+mj-lt"/>
              </a:rPr>
              <a:t>Encuestas mayo/ junio 2015</a:t>
            </a:r>
            <a:endParaRPr lang="es-MX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28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674686"/>
              </p:ext>
            </p:extLst>
          </p:nvPr>
        </p:nvGraphicFramePr>
        <p:xfrm>
          <a:off x="457200" y="1124683"/>
          <a:ext cx="7931331" cy="4440237"/>
        </p:xfrm>
        <a:graphic>
          <a:graphicData uri="http://schemas.openxmlformats.org/drawingml/2006/table">
            <a:tbl>
              <a:tblPr/>
              <a:tblGrid>
                <a:gridCol w="1654136"/>
                <a:gridCol w="1523591"/>
                <a:gridCol w="1157929"/>
                <a:gridCol w="1157929"/>
                <a:gridCol w="1218873"/>
                <a:gridCol w="1218873"/>
              </a:tblGrid>
              <a:tr h="43205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Diferencias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8628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Escolaridad (%)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Parámetros </a:t>
                      </a:r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Poblacionales</a:t>
                      </a:r>
                    </a:p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(INEGI 2010)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 con teléfono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Telefónica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Mixta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Ninguno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7.8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Primaria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30.2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-9.0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-18.8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-17.2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Secundaria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25.1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Preparatoria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18.3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Universidad</a:t>
                      </a: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18.1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-7.1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3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sabe/ no </a:t>
                      </a:r>
                      <a:r>
                        <a:rPr lang="es-MX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contestó</a:t>
                      </a:r>
                      <a:endParaRPr lang="es-MX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10" marR="9510" marT="951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0.6</a:t>
                      </a:r>
                      <a:endParaRPr lang="es-MX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51400" y="5805330"/>
            <a:ext cx="856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GillSans" pitchFamily="2" charset="0"/>
              </a:rPr>
              <a:t>*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El 43.2% de las viviendas particulares habitadas del país tienen teléfono fijo según </a:t>
            </a:r>
            <a:r>
              <a:rPr lang="es-MX" sz="1200" dirty="0" smtClean="0">
                <a:solidFill>
                  <a:srgbClr val="000000"/>
                </a:solidFill>
                <a:latin typeface="Calibri"/>
              </a:rPr>
              <a:t>Censo 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de Población de INEGI 2010</a:t>
            </a:r>
          </a:p>
          <a:p>
            <a:endParaRPr lang="es-MX" sz="1200" dirty="0" smtClean="0">
              <a:latin typeface="Gill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72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 smtClean="0">
                <a:latin typeface="+mj-lt"/>
              </a:rPr>
              <a:t>Preferencias electorales</a:t>
            </a:r>
            <a:br>
              <a:rPr lang="es-MX" sz="2400" dirty="0" smtClean="0">
                <a:latin typeface="+mj-lt"/>
              </a:rPr>
            </a:br>
            <a:r>
              <a:rPr lang="es-MX" sz="2400" dirty="0" smtClean="0">
                <a:latin typeface="+mj-lt"/>
              </a:rPr>
              <a:t>(mayo/ junio 2015)</a:t>
            </a:r>
            <a:endParaRPr lang="es-MX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29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043548"/>
              </p:ext>
            </p:extLst>
          </p:nvPr>
        </p:nvGraphicFramePr>
        <p:xfrm>
          <a:off x="251400" y="908650"/>
          <a:ext cx="8341256" cy="5256731"/>
        </p:xfrm>
        <a:graphic>
          <a:graphicData uri="http://schemas.openxmlformats.org/drawingml/2006/table">
            <a:tbl>
              <a:tblPr/>
              <a:tblGrid>
                <a:gridCol w="1800250"/>
                <a:gridCol w="1483795"/>
                <a:gridCol w="1180575"/>
                <a:gridCol w="1368190"/>
                <a:gridCol w="1368190"/>
                <a:gridCol w="1140256"/>
              </a:tblGrid>
              <a:tr h="526811"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Distribución por preferencia</a:t>
                      </a:r>
                      <a:r>
                        <a:rPr lang="es-MX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electoral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86821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Preferencias en </a:t>
                      </a:r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 </a:t>
                      </a:r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Oficial</a:t>
                      </a:r>
                    </a:p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(INE)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r>
                        <a:rPr lang="es-MX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 teléfono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Teléfono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Mixta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PRD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PT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PVEM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M. C.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N. A.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MORENA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8.8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P. </a:t>
                      </a: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Humanista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P. </a:t>
                      </a: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Encuentro Social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 Independiente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Registrado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95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7774" marR="7774" marT="777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203392" y="6252192"/>
            <a:ext cx="856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GillSans" pitchFamily="2" charset="0"/>
              </a:rPr>
              <a:t>*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El 43.2% de las viviendas particulares habitadas del país tienen teléfono fijo según </a:t>
            </a:r>
            <a:r>
              <a:rPr lang="es-MX" sz="1200" dirty="0" smtClean="0">
                <a:solidFill>
                  <a:srgbClr val="000000"/>
                </a:solidFill>
                <a:latin typeface="Calibri"/>
              </a:rPr>
              <a:t>Censo 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de Población de INEGI 2010</a:t>
            </a:r>
          </a:p>
          <a:p>
            <a:endParaRPr lang="es-MX" sz="1200" dirty="0" smtClean="0">
              <a:latin typeface="Gill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4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marL="457200" indent="-457200" algn="r"/>
            <a:r>
              <a:rPr lang="es-MX" sz="2400" dirty="0"/>
              <a:t>Preferencias electorales</a:t>
            </a:r>
            <a:br>
              <a:rPr lang="es-MX" sz="2400" dirty="0"/>
            </a:br>
            <a:r>
              <a:rPr lang="es-MX" sz="2400" dirty="0"/>
              <a:t>(mayo/ junio 2015)</a:t>
            </a:r>
            <a:endParaRPr lang="es-MX" sz="2400" dirty="0">
              <a:latin typeface="+mj-lt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C0D48-210B-465E-8E3D-62BC0AE93BF6}" type="slidenum">
              <a:rPr lang="es-ES"/>
              <a:pPr>
                <a:defRPr/>
              </a:pPr>
              <a:t>30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MX" sz="900" dirty="0"/>
              <a:t>BGC, BELTRÁN, JUÁREZ Y ASOCIADOS</a:t>
            </a:r>
            <a:endParaRPr lang="es-ES" sz="9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551764"/>
              </p:ext>
            </p:extLst>
          </p:nvPr>
        </p:nvGraphicFramePr>
        <p:xfrm>
          <a:off x="251400" y="908650"/>
          <a:ext cx="8341256" cy="4961698"/>
        </p:xfrm>
        <a:graphic>
          <a:graphicData uri="http://schemas.openxmlformats.org/drawingml/2006/table">
            <a:tbl>
              <a:tblPr/>
              <a:tblGrid>
                <a:gridCol w="1800250"/>
                <a:gridCol w="1584220"/>
                <a:gridCol w="1080150"/>
                <a:gridCol w="1368190"/>
                <a:gridCol w="1368190"/>
                <a:gridCol w="1140256"/>
              </a:tblGrid>
              <a:tr h="531798"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Diferencias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83639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Preferencias en </a:t>
                      </a:r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 </a:t>
                      </a:r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Oficial</a:t>
                      </a:r>
                    </a:p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(INE)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Vivienda</a:t>
                      </a:r>
                      <a:r>
                        <a:rPr lang="es-MX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 teléfono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Teléfono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Mixta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PRD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PT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PVEM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M. C.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N. A.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MORENA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8.8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P. </a:t>
                      </a: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Humanista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P. </a:t>
                      </a: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Encuentro Social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 Independiente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Registrado</a:t>
                      </a:r>
                    </a:p>
                  </a:txBody>
                  <a:tcPr marL="7774" marR="7774" marT="777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251400" y="5910382"/>
            <a:ext cx="856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GillSans" pitchFamily="2" charset="0"/>
              </a:rPr>
              <a:t>*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El 43.2% de las viviendas particulares habitadas del país tienen teléfono fijo según </a:t>
            </a:r>
            <a:r>
              <a:rPr lang="es-MX" sz="1200" dirty="0" smtClean="0">
                <a:solidFill>
                  <a:srgbClr val="000000"/>
                </a:solidFill>
                <a:latin typeface="Calibri"/>
              </a:rPr>
              <a:t>Censo </a:t>
            </a:r>
            <a:r>
              <a:rPr lang="es-MX" sz="1200" dirty="0">
                <a:solidFill>
                  <a:srgbClr val="000000"/>
                </a:solidFill>
                <a:latin typeface="Calibri"/>
              </a:rPr>
              <a:t>de Población de INEGI 2010</a:t>
            </a:r>
          </a:p>
          <a:p>
            <a:endParaRPr lang="es-MX" sz="1200" dirty="0" smtClean="0">
              <a:latin typeface="Gill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5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Preferencias electorales por escolaridad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31</a:t>
            </a:fld>
            <a:endParaRPr lang="es-ES" dirty="0"/>
          </a:p>
        </p:txBody>
      </p:sp>
      <p:graphicFrame>
        <p:nvGraphicFramePr>
          <p:cNvPr id="6" name="2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87572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695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367925"/>
              </p:ext>
            </p:extLst>
          </p:nvPr>
        </p:nvGraphicFramePr>
        <p:xfrm>
          <a:off x="457200" y="836640"/>
          <a:ext cx="8229600" cy="561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 smtClean="0"/>
              <a:t>BGC, BELTRÁN, JUÁREZ Y ASOCIADOS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7F26B-ADFD-416E-A5DA-C836D4F40605}" type="slidenum">
              <a:rPr lang="es-ES" smtClean="0"/>
              <a:pPr>
                <a:defRPr/>
              </a:pPr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149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0000"/>
      </a:hlink>
      <a:folHlink>
        <a:srgbClr val="99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dirty="0" smtClean="0">
            <a:latin typeface="GillSans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19142</TotalTime>
  <Words>1435</Words>
  <Application>Microsoft Office PowerPoint</Application>
  <PresentationFormat>Carta (216 x 279 mm)</PresentationFormat>
  <Paragraphs>557</Paragraphs>
  <Slides>32</Slides>
  <Notes>14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Tema de Office</vt:lpstr>
      <vt:lpstr>Presentación de PowerPoint</vt:lpstr>
      <vt:lpstr>Encuestas de modo mixto</vt:lpstr>
      <vt:lpstr>En el estrato ABC+ la tasa de rechazo es ligeramente mayor</vt:lpstr>
      <vt:lpstr>El ajuste de la tasa de rechazo no modifica la estimación</vt:lpstr>
      <vt:lpstr>Promedio de la diferencia entre la estimación de preferencias de la encuesta y el resultado de la elección (mayo de 2015)*</vt:lpstr>
      <vt:lpstr>No se puede mezclar la información de cada modo de entrevista sin considerar que hay sesgos importantes en las variables sociodemográficas y en los resultados a la misma pregunta electoral</vt:lpstr>
      <vt:lpstr>Diferencias en la Preferencia electoral</vt:lpstr>
      <vt:lpstr>Diferencias “Nivel Socioeconómico AMAI”</vt:lpstr>
      <vt:lpstr>Diferencias “Escolaridad”</vt:lpstr>
      <vt:lpstr>Preferencias electorales por escolaridad</vt:lpstr>
      <vt:lpstr>Misma pregunta - medio distinto</vt:lpstr>
      <vt:lpstr>Tasa de Rechazo: Encuesta nacional telefónica  Intentos promedio para lograr una entrevista</vt:lpstr>
      <vt:lpstr>Diferencias entre encuestas (mayo/junio 2015)</vt:lpstr>
      <vt:lpstr>Resumen</vt:lpstr>
      <vt:lpstr>Presentación de PowerPoint</vt:lpstr>
      <vt:lpstr>Muestreos distintos: Encuesta Telefónica</vt:lpstr>
      <vt:lpstr>Muestreos distintos: Encuesta en Vivienda</vt:lpstr>
      <vt:lpstr>Presentación de PowerPoint</vt:lpstr>
      <vt:lpstr>Muestra resultante</vt:lpstr>
      <vt:lpstr>Presentación de PowerPoint</vt:lpstr>
      <vt:lpstr>Esto no ocurre definiendo el estrato por competencia electoral</vt:lpstr>
      <vt:lpstr>Muestreos distintos: Encuesta de Salida (Exit Poll)</vt:lpstr>
      <vt:lpstr>Problemas de los levantamientos mixtos</vt:lpstr>
      <vt:lpstr>Presentación de PowerPoint</vt:lpstr>
      <vt:lpstr>Nivel Socioeconómico AMAI (NSE) Encuestas mayo/ junio 2015</vt:lpstr>
      <vt:lpstr>Nivel Socioeconómico AMAI (NSE) Encuestas mayo/ junio 2015</vt:lpstr>
      <vt:lpstr>Escolaridad (mayo/ junio 2015)</vt:lpstr>
      <vt:lpstr>Escolaridad Encuestas mayo/ junio 2015</vt:lpstr>
      <vt:lpstr>Preferencias electorales (mayo/ junio 2015)</vt:lpstr>
      <vt:lpstr>Preferencias electorales (mayo/ junio 2015)</vt:lpstr>
      <vt:lpstr>Preferencias electorales por escolaridad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REPUTACIÓN CORPORATIVA</dc:title>
  <dc:creator>BGC Ulises Beltrán y Asocs.</dc:creator>
  <cp:lastModifiedBy>ubeltran</cp:lastModifiedBy>
  <cp:revision>2074</cp:revision>
  <cp:lastPrinted>2016-12-02T20:54:13Z</cp:lastPrinted>
  <dcterms:created xsi:type="dcterms:W3CDTF">2012-12-12T23:56:06Z</dcterms:created>
  <dcterms:modified xsi:type="dcterms:W3CDTF">2016-12-02T20:54:41Z</dcterms:modified>
</cp:coreProperties>
</file>