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3" r:id="rId3"/>
    <p:sldId id="467" r:id="rId4"/>
    <p:sldId id="452" r:id="rId5"/>
    <p:sldId id="468" r:id="rId6"/>
    <p:sldId id="439" r:id="rId7"/>
    <p:sldId id="440" r:id="rId8"/>
    <p:sldId id="441" r:id="rId9"/>
    <p:sldId id="460" r:id="rId10"/>
    <p:sldId id="442" r:id="rId11"/>
    <p:sldId id="443" r:id="rId12"/>
    <p:sldId id="444" r:id="rId13"/>
    <p:sldId id="445" r:id="rId14"/>
    <p:sldId id="446" r:id="rId15"/>
    <p:sldId id="447" r:id="rId16"/>
    <p:sldId id="469" r:id="rId17"/>
    <p:sldId id="471" r:id="rId18"/>
    <p:sldId id="472" r:id="rId19"/>
    <p:sldId id="470" r:id="rId20"/>
    <p:sldId id="473" r:id="rId21"/>
    <p:sldId id="304" r:id="rId2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7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385580823711662E-2"/>
          <c:y val="7.8715925396084574E-2"/>
          <c:w val="0.88151947264508956"/>
          <c:h val="0.8376554988976738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38100" cap="flat" cmpd="sng" algn="ctr">
              <a:solidFill>
                <a:srgbClr val="0070C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8"/>
            <c:spPr>
              <a:solidFill>
                <a:srgbClr val="108AD4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1"/>
              <c:layout>
                <c:manualLayout>
                  <c:x val="-2.771042604780051E-2"/>
                  <c:y val="-5.9843584206605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710426047800486E-2"/>
                  <c:y val="-5.1683095451159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24904745410462E-2"/>
                  <c:y val="-4.8963146718733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7710426047800486E-2"/>
                  <c:y val="-4.8962932532677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7710426047800486E-2"/>
                  <c:y val="-5.7123421288123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6324904745410462E-2"/>
                  <c:y val="-4.8963146718733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6324904745410358E-2"/>
                  <c:y val="-5.9843584206605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095947350190509E-2"/>
                  <c:y val="-5.1683095451159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7710426047800486E-2"/>
                  <c:y val="-4.3522606695713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866989954970559E-2"/>
                  <c:y val="-4.624276961419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3553862140630412E-2"/>
                  <c:y val="-4.080244377723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4939383443020435E-2"/>
                  <c:y val="-5.4403258369641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6324904745410462E-2"/>
                  <c:y val="-4.624276961419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2004</c:v>
                </c:pt>
                <c:pt idx="7">
                  <c:v>2006</c:v>
                </c:pt>
                <c:pt idx="8">
                  <c:v>2008P</c:v>
                </c:pt>
                <c:pt idx="9">
                  <c:v>2008G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1">
                  <c:v>62</c:v>
                </c:pt>
                <c:pt idx="2">
                  <c:v>55</c:v>
                </c:pt>
                <c:pt idx="3">
                  <c:v>55</c:v>
                </c:pt>
                <c:pt idx="4">
                  <c:v>53</c:v>
                </c:pt>
                <c:pt idx="5">
                  <c:v>54</c:v>
                </c:pt>
                <c:pt idx="6">
                  <c:v>53</c:v>
                </c:pt>
                <c:pt idx="7">
                  <c:v>45</c:v>
                </c:pt>
                <c:pt idx="8">
                  <c:v>43</c:v>
                </c:pt>
                <c:pt idx="9">
                  <c:v>46</c:v>
                </c:pt>
                <c:pt idx="10">
                  <c:v>45</c:v>
                </c:pt>
                <c:pt idx="11">
                  <c:v>48</c:v>
                </c:pt>
                <c:pt idx="12">
                  <c:v>45</c:v>
                </c:pt>
                <c:pt idx="13">
                  <c:v>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185800"/>
        <c:axId val="167186192"/>
      </c:lineChart>
      <c:catAx>
        <c:axId val="16718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/>
          <a:lstStyle/>
          <a:p>
            <a:pPr>
              <a:defRPr sz="1599" baseline="0">
                <a:solidFill>
                  <a:srgbClr val="595959"/>
                </a:solidFill>
                <a:latin typeface="Arial" pitchFamily="34" charset="0"/>
              </a:defRPr>
            </a:pPr>
            <a:endParaRPr lang="es-MX"/>
          </a:p>
        </c:txPr>
        <c:crossAx val="167186192"/>
        <c:crosses val="autoZero"/>
        <c:auto val="1"/>
        <c:lblAlgn val="ctr"/>
        <c:lblOffset val="100"/>
        <c:noMultiLvlLbl val="0"/>
      </c:catAx>
      <c:valAx>
        <c:axId val="167186192"/>
        <c:scaling>
          <c:orientation val="minMax"/>
          <c:max val="80"/>
          <c:min val="0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599">
                <a:solidFill>
                  <a:srgbClr val="595959"/>
                </a:solidFill>
                <a:latin typeface="+mj-lt"/>
              </a:defRPr>
            </a:pPr>
            <a:endParaRPr lang="es-MX"/>
          </a:p>
        </c:txPr>
        <c:crossAx val="167185800"/>
        <c:crosses val="autoZero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1799"/>
      </a:pPr>
      <a:endParaRPr lang="es-MX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F8D7E-F8FC-45B7-A8CF-E97E2525DCFE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BCBC4-3A90-4906-99AC-68ABE1EE9CA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87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7BDF8EC-3403-420F-8A8E-138613265511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2815C9-75EE-4A8A-BB4E-EAE2F25BE6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7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815C9-75EE-4A8A-BB4E-EAE2F25BE6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- Question 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2057269"/>
            <a:ext cx="9144000" cy="217252"/>
            <a:chOff x="0" y="2057269"/>
            <a:chExt cx="9144000" cy="21725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2057270"/>
              <a:ext cx="3310195" cy="0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3646044" y="2057269"/>
              <a:ext cx="5497956" cy="1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310195" y="2057269"/>
              <a:ext cx="178420" cy="217252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3488615" y="2057270"/>
              <a:ext cx="157429" cy="217251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6077" y="1284288"/>
            <a:ext cx="8801711" cy="641350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accent5"/>
                </a:solidFill>
                <a:latin typeface="Georgia"/>
                <a:cs typeface="Georgia"/>
              </a:defRPr>
            </a:lvl1pPr>
            <a:lvl2pPr marL="457200" indent="0">
              <a:buNone/>
              <a:defRPr sz="1800">
                <a:latin typeface="Georgia"/>
                <a:cs typeface="Georgia"/>
              </a:defRPr>
            </a:lvl2pPr>
            <a:lvl3pPr marL="914400" indent="0">
              <a:buNone/>
              <a:defRPr sz="1800">
                <a:latin typeface="Georgia"/>
                <a:cs typeface="Georgia"/>
              </a:defRPr>
            </a:lvl3pPr>
            <a:lvl4pPr marL="1371600" indent="0">
              <a:buNone/>
              <a:defRPr sz="1800">
                <a:latin typeface="Georgia"/>
                <a:cs typeface="Georgia"/>
              </a:defRPr>
            </a:lvl4pPr>
            <a:lvl5pPr marL="1828800" indent="0">
              <a:buNone/>
              <a:defRPr sz="1800">
                <a:latin typeface="Georgia"/>
                <a:cs typeface="Georgi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42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- Question S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0" y="1804241"/>
            <a:ext cx="9144000" cy="217252"/>
            <a:chOff x="0" y="2057269"/>
            <a:chExt cx="9144000" cy="21725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0" y="2057270"/>
              <a:ext cx="3310195" cy="0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646044" y="2057269"/>
              <a:ext cx="5497956" cy="1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310195" y="2057269"/>
              <a:ext cx="178420" cy="217252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488615" y="2057270"/>
              <a:ext cx="157429" cy="217251"/>
            </a:xfrm>
            <a:prstGeom prst="line">
              <a:avLst/>
            </a:prstGeom>
            <a:ln w="9525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6077" y="1284288"/>
            <a:ext cx="8801711" cy="444866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accent5"/>
                </a:solidFill>
                <a:latin typeface="Georgia"/>
                <a:cs typeface="Georgia"/>
              </a:defRPr>
            </a:lvl1pPr>
            <a:lvl2pPr marL="457200" indent="0">
              <a:buNone/>
              <a:defRPr sz="1800">
                <a:latin typeface="Georgia"/>
                <a:cs typeface="Georgia"/>
              </a:defRPr>
            </a:lvl2pPr>
            <a:lvl3pPr marL="914400" indent="0">
              <a:buNone/>
              <a:defRPr sz="1800">
                <a:latin typeface="Georgia"/>
                <a:cs typeface="Georgia"/>
              </a:defRPr>
            </a:lvl3pPr>
            <a:lvl4pPr marL="1371600" indent="0">
              <a:buNone/>
              <a:defRPr sz="1800">
                <a:latin typeface="Georgia"/>
                <a:cs typeface="Georgia"/>
              </a:defRPr>
            </a:lvl4pPr>
            <a:lvl5pPr marL="1828800" indent="0">
              <a:buNone/>
              <a:defRPr sz="1800">
                <a:latin typeface="Georgia"/>
                <a:cs typeface="Georgi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1" name="Picture 10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3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57213" y="1622425"/>
            <a:ext cx="8050212" cy="4972050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1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lnSpc>
                <a:spcPct val="110000"/>
              </a:lnSpc>
              <a:defRPr sz="2000">
                <a:solidFill>
                  <a:schemeClr val="accent5"/>
                </a:solidFill>
                <a:latin typeface="+mj-lt"/>
              </a:defRPr>
            </a:lvl2pPr>
            <a:lvl3pPr>
              <a:lnSpc>
                <a:spcPct val="110000"/>
              </a:lnSpc>
              <a:defRPr sz="1800">
                <a:solidFill>
                  <a:schemeClr val="accent2"/>
                </a:solidFill>
                <a:latin typeface="+mj-lt"/>
              </a:defRPr>
            </a:lvl3pPr>
            <a:lvl4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4pPr>
            <a:lvl5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14809"/>
            <a:ext cx="516195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52044" y="1314808"/>
            <a:ext cx="8291956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6195" y="1314808"/>
            <a:ext cx="178420" cy="217252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94615" y="1314809"/>
            <a:ext cx="157429" cy="217251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15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eft - 2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57213" y="1622425"/>
            <a:ext cx="4942864" cy="4972050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1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lnSpc>
                <a:spcPct val="110000"/>
              </a:lnSpc>
              <a:defRPr sz="2000">
                <a:solidFill>
                  <a:schemeClr val="accent5"/>
                </a:solidFill>
                <a:latin typeface="+mj-lt"/>
              </a:defRPr>
            </a:lvl2pPr>
            <a:lvl3pPr>
              <a:lnSpc>
                <a:spcPct val="110000"/>
              </a:lnSpc>
              <a:defRPr sz="1800">
                <a:solidFill>
                  <a:schemeClr val="accent2"/>
                </a:solidFill>
                <a:latin typeface="+mj-lt"/>
              </a:defRPr>
            </a:lvl3pPr>
            <a:lvl4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4pPr>
            <a:lvl5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14809"/>
            <a:ext cx="516195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52044" y="1314808"/>
            <a:ext cx="8291956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6195" y="1314808"/>
            <a:ext cx="178420" cy="217252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94615" y="1314809"/>
            <a:ext cx="157429" cy="217251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930536" y="1768960"/>
            <a:ext cx="2930525" cy="1914525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bg1"/>
            </a:solidFill>
          </a:ln>
          <a:effectLst>
            <a:outerShdw blurRad="111125" sx="99000" sy="99000" algn="ctr" rotWithShape="0">
              <a:prstClr val="black">
                <a:alpha val="35000"/>
              </a:prstClr>
            </a:outerShdw>
          </a:effectLst>
        </p:spPr>
        <p:txBody>
          <a:bodyPr vert="horz"/>
          <a:lstStyle>
            <a:lvl1pPr>
              <a:defRPr sz="2400">
                <a:latin typeface="+mj-lt"/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5930536" y="3953360"/>
            <a:ext cx="2930525" cy="1914525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bg1"/>
            </a:solidFill>
          </a:ln>
          <a:effectLst>
            <a:outerShdw blurRad="111125" sx="99000" sy="99000" algn="ctr" rotWithShape="0">
              <a:prstClr val="black">
                <a:alpha val="35000"/>
              </a:prstClr>
            </a:outerShdw>
          </a:effectLst>
        </p:spPr>
        <p:txBody>
          <a:bodyPr vert="horz"/>
          <a:lstStyle>
            <a:lvl1pPr>
              <a:defRPr sz="2400">
                <a:latin typeface="+mj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20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op - Imag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57213" y="1622425"/>
            <a:ext cx="8020172" cy="2451344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1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lnSpc>
                <a:spcPct val="110000"/>
              </a:lnSpc>
              <a:defRPr sz="2000">
                <a:solidFill>
                  <a:schemeClr val="accent5"/>
                </a:solidFill>
                <a:latin typeface="+mj-lt"/>
              </a:defRPr>
            </a:lvl2pPr>
            <a:lvl3pPr>
              <a:lnSpc>
                <a:spcPct val="110000"/>
              </a:lnSpc>
              <a:defRPr sz="1800">
                <a:solidFill>
                  <a:schemeClr val="accent2"/>
                </a:solidFill>
                <a:latin typeface="+mj-lt"/>
              </a:defRPr>
            </a:lvl3pPr>
            <a:lvl4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4pPr>
            <a:lvl5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14809"/>
            <a:ext cx="516195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52044" y="1314808"/>
            <a:ext cx="8291956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6195" y="1314808"/>
            <a:ext cx="178420" cy="217252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94615" y="1314809"/>
            <a:ext cx="157429" cy="217251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57213" y="4318730"/>
            <a:ext cx="2451710" cy="1601712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bg1"/>
            </a:solidFill>
          </a:ln>
          <a:effectLst>
            <a:outerShdw blurRad="111125" sx="99000" sy="99000" algn="ctr" rotWithShape="0">
              <a:prstClr val="black">
                <a:alpha val="35000"/>
              </a:prstClr>
            </a:outerShdw>
          </a:effectLst>
        </p:spPr>
        <p:txBody>
          <a:bodyPr vert="horz"/>
          <a:lstStyle>
            <a:lvl1pPr>
              <a:defRPr sz="2400">
                <a:latin typeface="+mj-lt"/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364522" y="4318730"/>
            <a:ext cx="2451710" cy="1601712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bg1"/>
            </a:solidFill>
          </a:ln>
          <a:effectLst>
            <a:outerShdw blurRad="111125" sx="99000" sy="99000" algn="ctr" rotWithShape="0">
              <a:prstClr val="black">
                <a:alpha val="35000"/>
              </a:prstClr>
            </a:outerShdw>
          </a:effectLst>
        </p:spPr>
        <p:txBody>
          <a:bodyPr vert="horz"/>
          <a:lstStyle>
            <a:lvl1pPr>
              <a:defRPr sz="2400">
                <a:latin typeface="+mj-lt"/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164751" y="4318730"/>
            <a:ext cx="2451710" cy="1601712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bg1"/>
            </a:solidFill>
          </a:ln>
          <a:effectLst>
            <a:outerShdw blurRad="111125" sx="99000" sy="99000" algn="ctr" rotWithShape="0">
              <a:prstClr val="black">
                <a:alpha val="35000"/>
              </a:prstClr>
            </a:outerShdw>
          </a:effectLst>
        </p:spPr>
        <p:txBody>
          <a:bodyPr vert="horz"/>
          <a:lstStyle>
            <a:lvl1pPr>
              <a:defRPr sz="2400">
                <a:latin typeface="+mj-lt"/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14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57213" y="1622425"/>
            <a:ext cx="4942864" cy="4972050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1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lnSpc>
                <a:spcPct val="110000"/>
              </a:lnSpc>
              <a:defRPr sz="2000">
                <a:solidFill>
                  <a:schemeClr val="accent5"/>
                </a:solidFill>
                <a:latin typeface="+mj-lt"/>
              </a:defRPr>
            </a:lvl2pPr>
            <a:lvl3pPr>
              <a:lnSpc>
                <a:spcPct val="110000"/>
              </a:lnSpc>
              <a:defRPr sz="1800">
                <a:solidFill>
                  <a:schemeClr val="accent2"/>
                </a:solidFill>
                <a:latin typeface="+mj-lt"/>
              </a:defRPr>
            </a:lvl3pPr>
            <a:lvl4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4pPr>
            <a:lvl5pPr>
              <a:lnSpc>
                <a:spcPct val="110000"/>
              </a:lnSpc>
              <a:defRPr sz="16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14809"/>
            <a:ext cx="516195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52044" y="1314808"/>
            <a:ext cx="8291956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6195" y="1314808"/>
            <a:ext cx="178420" cy="217252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94615" y="1314809"/>
            <a:ext cx="157429" cy="217251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5832231" y="1622425"/>
            <a:ext cx="3008923" cy="497205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algn="ct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622424"/>
            <a:ext cx="9144000" cy="52355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algn="ct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65086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8" y="155575"/>
            <a:ext cx="8088312" cy="869950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14809"/>
            <a:ext cx="516195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52044" y="1314808"/>
            <a:ext cx="8291956" cy="0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6195" y="1314808"/>
            <a:ext cx="178420" cy="217252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94615" y="1314809"/>
            <a:ext cx="157429" cy="217251"/>
          </a:xfrm>
          <a:prstGeom prst="line">
            <a:avLst/>
          </a:prstGeom>
          <a:ln w="9525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dison logo-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" y="6096000"/>
            <a:ext cx="649278" cy="70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06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306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0">
            <a:alphaModFix amt="3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78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73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p.com/news/NewsRead.aspx?Guid=f9c111ec-e4de-4f7d-a5fd-3a8b1b4e30a7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dison-logo-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86" y="4910123"/>
            <a:ext cx="2911230" cy="15511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48828" y="2905928"/>
            <a:ext cx="544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aseline="30000" dirty="0" smtClean="0">
                <a:solidFill>
                  <a:srgbClr val="BF5105"/>
                </a:solidFill>
                <a:latin typeface="+mj-lt"/>
              </a:rPr>
              <a:t>December 5, 2016</a:t>
            </a:r>
            <a:endParaRPr lang="en-US" sz="3200" dirty="0">
              <a:solidFill>
                <a:srgbClr val="BF5105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8549" y="908805"/>
            <a:ext cx="61005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Conducting the Exit Polls in the U.S.: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Methodological Issues and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Current Challenges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2792230"/>
            <a:ext cx="9144000" cy="0"/>
          </a:xfrm>
          <a:prstGeom prst="line">
            <a:avLst/>
          </a:prstGeom>
          <a:ln w="12700" cmpd="sng">
            <a:solidFill>
              <a:srgbClr val="BF510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3377347"/>
            <a:ext cx="9144000" cy="0"/>
          </a:xfrm>
          <a:prstGeom prst="line">
            <a:avLst/>
          </a:prstGeom>
          <a:ln w="12700" cmpd="sng">
            <a:solidFill>
              <a:srgbClr val="BF510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i="0" dirty="0" smtClean="0"/>
              <a:t>Joe Lenski</a:t>
            </a:r>
            <a:endParaRPr lang="en-US" sz="40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597997"/>
            <a:ext cx="8153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Executive Vice President and co-founder of Edison Research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Statistical Associate – CBS News, Election &amp; Survey Unit: 1987-1989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Consultant – Voter Research &amp; Surveys and Voter News Service: 1990-1994	</a:t>
            </a:r>
          </a:p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Decision Team Analyst – CNN and CBS News: 1996-2002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62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i="0" dirty="0" smtClean="0"/>
              <a:t>Edison Research: Exit Polling</a:t>
            </a:r>
            <a:endParaRPr lang="en-US" sz="40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365985"/>
            <a:ext cx="8153400" cy="5681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Edison Research currently conducts all United States exit polling for the National Election Pool (NEP), consisting of ABC, CBS, CNN, FOX, NBC and the Associated Press</a:t>
            </a:r>
          </a:p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Major election exit polls include: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California Recall Election, October 2003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Kentucky and Mississippi Governor Election, November 2003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23 Democratic Presidential Primaries &amp; Caucuses, January to March 2004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2004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2006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40 Presidential Primaries and Caucuses, January to June 2008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2008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Georgia Senate Run-off, December 2008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2008 (NJ &amp; VA Gov., NYC Mayor)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2010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 Republican Presidential Primaries &amp; Caucuses, January to April 2012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2012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NYC Democratic Primary for Mayor, September 2013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2013 (NJ &amp; VA Gov., NYC Mayor)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2014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Chicago Mayoral Election, April 2015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28 Presidential Primaries &amp; Caucuses, February to May 2016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General Election, November 2016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6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i="0" dirty="0" smtClean="0"/>
              <a:t>Edison Research: Exit Polling</a:t>
            </a:r>
            <a:endParaRPr lang="en-US" sz="40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597997"/>
            <a:ext cx="8153400" cy="351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International exit polls conducted by Edison Research include: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Azerbaijan Parliamentary Election, November 2005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Tbilisi, Georgia Mayoral Election, May 2010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Georgia Parliamentary Election, October 2012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Venezuela Presidential Election, October 2012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Cyprus Presidential Election, February 2013</a:t>
            </a:r>
          </a:p>
          <a:p>
            <a:pPr marL="1066800" lvl="1" indent="-609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Iraq Parliamentary Election, April 2014</a:t>
            </a:r>
          </a:p>
        </p:txBody>
      </p:sp>
    </p:spTree>
    <p:extLst>
      <p:ext uri="{BB962C8B-B14F-4D97-AF65-F5344CB8AC3E}">
        <p14:creationId xmlns:p14="http://schemas.microsoft.com/office/powerpoint/2010/main" val="3604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Scope of 2016 Exit Polling</a:t>
            </a:r>
            <a:endParaRPr lang="en-US" sz="3000" dirty="0" smtClean="0">
              <a:cs typeface="Times New Roman" charset="0"/>
            </a:endParaRP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557213" y="1622425"/>
            <a:ext cx="7824787" cy="968375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933 polling locations in 2016 Presidential Election</a:t>
            </a:r>
          </a:p>
          <a:p>
            <a:r>
              <a:rPr lang="en-US" dirty="0" smtClean="0"/>
              <a:t>More than 110,000 interviews conducted</a:t>
            </a:r>
          </a:p>
          <a:p>
            <a:r>
              <a:rPr lang="en-US" dirty="0" smtClean="0"/>
              <a:t>More than 70,000 questionnaires processed on Election Day, including more than 16,000 telephone surveys of absentee and early voters</a:t>
            </a:r>
          </a:p>
          <a:p>
            <a:r>
              <a:rPr lang="en-US" dirty="0" smtClean="0"/>
              <a:t>Computer system takes in data and delivers results in real-time to dozens of news organizations around the world</a:t>
            </a:r>
          </a:p>
          <a:p>
            <a:r>
              <a:rPr lang="en-US" dirty="0" smtClean="0"/>
              <a:t>Computations conducted and exit poll analysis delivered for 28 state surveys and one nationally-representative survey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97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</a:t>
            </a:r>
            <a:endParaRPr lang="en-US" sz="3000" dirty="0" smtClean="0"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053387" cy="4972050"/>
          </a:xfrm>
        </p:spPr>
        <p:txBody>
          <a:bodyPr/>
          <a:lstStyle/>
          <a:p>
            <a:r>
              <a:rPr lang="en-US" sz="2800" dirty="0" smtClean="0">
                <a:cs typeface="Times New Roman" pitchFamily="18" charset="0"/>
              </a:rPr>
              <a:t>Increasing proportion of results being cast before election day</a:t>
            </a:r>
          </a:p>
          <a:p>
            <a:r>
              <a:rPr lang="en-US" sz="2800" dirty="0" smtClean="0">
                <a:cs typeface="Times New Roman" pitchFamily="18" charset="0"/>
              </a:rPr>
              <a:t>Decreasing response rates</a:t>
            </a:r>
          </a:p>
          <a:p>
            <a:r>
              <a:rPr lang="en-US" sz="2800" dirty="0" smtClean="0">
                <a:cs typeface="Times New Roman" pitchFamily="18" charset="0"/>
              </a:rPr>
              <a:t>Differential non-response</a:t>
            </a:r>
            <a:r>
              <a:rPr lang="en-US" sz="2800" dirty="0"/>
              <a:t> </a:t>
            </a:r>
            <a:r>
              <a:rPr lang="en-US" sz="2800" dirty="0" smtClean="0"/>
              <a:t>rates</a:t>
            </a:r>
          </a:p>
          <a:p>
            <a:r>
              <a:rPr lang="en-US" sz="2800" dirty="0" smtClean="0">
                <a:cs typeface="Times New Roman" pitchFamily="18" charset="0"/>
              </a:rPr>
              <a:t>Interviewer-respondent interaction</a:t>
            </a:r>
          </a:p>
          <a:p>
            <a:r>
              <a:rPr lang="en-US" sz="2800" dirty="0" smtClean="0">
                <a:cs typeface="Times New Roman" pitchFamily="18" charset="0"/>
              </a:rPr>
              <a:t>Security of exit poll data before poll closing</a:t>
            </a:r>
          </a:p>
          <a:p>
            <a:pPr marL="0" indent="0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1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Absentee &amp; Early Voting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r>
              <a:rPr lang="en-US" altLang="en-US" dirty="0" smtClean="0">
                <a:cs typeface="Times New Roman" pitchFamily="18" charset="0"/>
              </a:rPr>
              <a:t>Many </a:t>
            </a:r>
            <a:r>
              <a:rPr lang="en-US" altLang="en-US" dirty="0">
                <a:cs typeface="Times New Roman" pitchFamily="18" charset="0"/>
              </a:rPr>
              <a:t>states have extended the ability of voters to cast votes before election day either through in-person early voting or by-mail absentee voting</a:t>
            </a:r>
          </a:p>
          <a:p>
            <a:r>
              <a:rPr lang="en-US" altLang="en-US" dirty="0">
                <a:cs typeface="Times New Roman" pitchFamily="18" charset="0"/>
              </a:rPr>
              <a:t>The percentage of voters who cast their vote before election has increased from 16% in 2000 to an estimated 22% in 2004 and it grew to </a:t>
            </a:r>
            <a:r>
              <a:rPr lang="en-US" altLang="en-US" dirty="0" smtClean="0">
                <a:cs typeface="Times New Roman" pitchFamily="18" charset="0"/>
              </a:rPr>
              <a:t>34% </a:t>
            </a:r>
            <a:r>
              <a:rPr lang="en-US" altLang="en-US" dirty="0">
                <a:cs typeface="Times New Roman" pitchFamily="18" charset="0"/>
              </a:rPr>
              <a:t>in </a:t>
            </a:r>
            <a:r>
              <a:rPr lang="en-US" altLang="en-US" dirty="0" smtClean="0">
                <a:cs typeface="Times New Roman" pitchFamily="18" charset="0"/>
              </a:rPr>
              <a:t>2008, 35% </a:t>
            </a:r>
            <a:r>
              <a:rPr lang="en-US" altLang="en-US" dirty="0">
                <a:cs typeface="Times New Roman" pitchFamily="18" charset="0"/>
              </a:rPr>
              <a:t>in </a:t>
            </a:r>
            <a:r>
              <a:rPr lang="en-US" altLang="en-US" dirty="0" smtClean="0">
                <a:cs typeface="Times New Roman" pitchFamily="18" charset="0"/>
              </a:rPr>
              <a:t>2012 &amp; 2014 and an estimated 41% in 2016</a:t>
            </a:r>
            <a:endParaRPr lang="en-US" altLang="en-US" dirty="0">
              <a:cs typeface="Times New Roman" pitchFamily="18" charset="0"/>
            </a:endParaRPr>
          </a:p>
          <a:p>
            <a:r>
              <a:rPr lang="en-US" altLang="en-US" dirty="0" smtClean="0">
                <a:cs typeface="Times New Roman" pitchFamily="18" charset="0"/>
              </a:rPr>
              <a:t>Three </a:t>
            </a:r>
            <a:r>
              <a:rPr lang="en-US" altLang="en-US" dirty="0">
                <a:cs typeface="Times New Roman" pitchFamily="18" charset="0"/>
              </a:rPr>
              <a:t>states – </a:t>
            </a:r>
            <a:r>
              <a:rPr lang="en-US" altLang="en-US" dirty="0" smtClean="0">
                <a:cs typeface="Times New Roman" pitchFamily="18" charset="0"/>
              </a:rPr>
              <a:t>Colorado, Oregon </a:t>
            </a:r>
            <a:r>
              <a:rPr lang="en-US" altLang="en-US" dirty="0">
                <a:cs typeface="Times New Roman" pitchFamily="18" charset="0"/>
              </a:rPr>
              <a:t>and Washington - now conduct all voting by mail – </a:t>
            </a:r>
            <a:r>
              <a:rPr lang="en-US" altLang="en-US" dirty="0" smtClean="0">
                <a:cs typeface="Times New Roman" pitchFamily="18" charset="0"/>
              </a:rPr>
              <a:t>ten other </a:t>
            </a:r>
            <a:r>
              <a:rPr lang="en-US" altLang="en-US" dirty="0">
                <a:cs typeface="Times New Roman" pitchFamily="18" charset="0"/>
              </a:rPr>
              <a:t>states – Arizona, California, </a:t>
            </a:r>
            <a:r>
              <a:rPr lang="en-US" altLang="en-US" dirty="0" smtClean="0">
                <a:cs typeface="Times New Roman" pitchFamily="18" charset="0"/>
              </a:rPr>
              <a:t>Florida</a:t>
            </a:r>
            <a:r>
              <a:rPr lang="en-US" altLang="en-US" dirty="0">
                <a:cs typeface="Times New Roman" pitchFamily="18" charset="0"/>
              </a:rPr>
              <a:t>, Georgia, Montana, Nevada, New Mexico, North Carolina, Tennessee and Texas – have more than 50% of votes cast before election day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Absentee &amp; Early Voting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r>
              <a:rPr lang="en-US" altLang="en-US" dirty="0" smtClean="0">
                <a:cs typeface="Times New Roman" pitchFamily="18" charset="0"/>
              </a:rPr>
              <a:t>Voters </a:t>
            </a:r>
            <a:r>
              <a:rPr lang="en-US" altLang="en-US" dirty="0">
                <a:cs typeface="Times New Roman" pitchFamily="18" charset="0"/>
              </a:rPr>
              <a:t>who cast votes before election day can not be interviewed at the polling place on election day</a:t>
            </a:r>
          </a:p>
          <a:p>
            <a:r>
              <a:rPr lang="en-US" altLang="en-US" dirty="0">
                <a:cs typeface="Times New Roman" pitchFamily="18" charset="0"/>
              </a:rPr>
              <a:t>In states that have in-person early voting, Edison Research has experimented with using exit polling methodology at early voting centers – however this adds a sampling factor of time since votes can be cast over a two to three week period</a:t>
            </a:r>
          </a:p>
          <a:p>
            <a:r>
              <a:rPr lang="en-US" altLang="en-US" dirty="0">
                <a:cs typeface="Times New Roman" pitchFamily="18" charset="0"/>
              </a:rPr>
              <a:t>In order to include absentee and early voters in our surveys the NEP conducts telephone surveys of absentee/early votes in more than a dozen states with a high proportion of early voting, and merges that data with surveys of voters conducted on election day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9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5867400"/>
            <a:ext cx="6096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595959"/>
                </a:solidFill>
                <a:latin typeface="+mj-lt"/>
              </a:rPr>
              <a:t>%</a:t>
            </a:r>
          </a:p>
        </p:txBody>
      </p:sp>
      <p:graphicFrame>
        <p:nvGraphicFramePr>
          <p:cNvPr id="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904905"/>
              </p:ext>
            </p:extLst>
          </p:nvPr>
        </p:nvGraphicFramePr>
        <p:xfrm>
          <a:off x="0" y="1504950"/>
          <a:ext cx="9166225" cy="4668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Decreasing response rates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Decreasing response rates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390413"/>
            <a:ext cx="8358188" cy="4972050"/>
          </a:xfrm>
        </p:spPr>
        <p:txBody>
          <a:bodyPr/>
          <a:lstStyle/>
          <a:p>
            <a:r>
              <a:rPr lang="en-US" altLang="en-US" sz="2200" dirty="0" smtClean="0">
                <a:cs typeface="Times New Roman" pitchFamily="18" charset="0"/>
              </a:rPr>
              <a:t>Exit </a:t>
            </a:r>
            <a:r>
              <a:rPr lang="en-US" altLang="en-US" sz="2200" dirty="0">
                <a:cs typeface="Times New Roman" pitchFamily="18" charset="0"/>
              </a:rPr>
              <a:t>polls in the United States had been experiencing a consistent drop in response rates: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2000 General Election 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54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2004 General Election 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53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2006 General Election 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45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2008 Presidential Primaries 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43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2008 General Election 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46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2010 General Election 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45</a:t>
            </a: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%</a:t>
            </a:r>
          </a:p>
          <a:p>
            <a:pPr marL="742950" lvl="2" indent="-342900"/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2012 General Election		</a:t>
            </a:r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	48%</a:t>
            </a:r>
          </a:p>
          <a:p>
            <a:pPr marL="742950" lvl="2" indent="-342900"/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2014 General Election			45%</a:t>
            </a:r>
          </a:p>
          <a:p>
            <a:pPr marL="742950" lvl="2" indent="-342900"/>
            <a:r>
              <a:rPr lang="en-US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2016 General Election			44%</a:t>
            </a: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r>
              <a:rPr lang="en-US" altLang="en-US" sz="2200" dirty="0">
                <a:cs typeface="Times New Roman" pitchFamily="18" charset="0"/>
              </a:rPr>
              <a:t>However, response rates for exit polls in other countries where exit polls are a new phenomenon are higher – for example, Edison Research conducted its first exit poll in Puerto Rico for the Democratic Presidential Primary in June 2008 and the response rate was 66%</a:t>
            </a:r>
          </a:p>
        </p:txBody>
      </p:sp>
    </p:spTree>
    <p:extLst>
      <p:ext uri="{BB962C8B-B14F-4D97-AF65-F5344CB8AC3E}">
        <p14:creationId xmlns:p14="http://schemas.microsoft.com/office/powerpoint/2010/main" val="287226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Decreasing response rates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r>
              <a:rPr lang="en-US" altLang="en-US" dirty="0" smtClean="0">
                <a:cs typeface="Times New Roman" pitchFamily="18" charset="0"/>
              </a:rPr>
              <a:t>Other </a:t>
            </a:r>
            <a:r>
              <a:rPr lang="en-US" altLang="en-US" dirty="0">
                <a:cs typeface="Times New Roman" pitchFamily="18" charset="0"/>
              </a:rPr>
              <a:t>factors effecting response rates:</a:t>
            </a:r>
          </a:p>
          <a:p>
            <a:pPr marL="742950" lvl="2" indent="-342900"/>
            <a:r>
              <a:rPr lang="en-US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Distance that exit poll interviewer is forced to stand away from polling location exit</a:t>
            </a:r>
          </a:p>
          <a:p>
            <a:pPr marL="742950" lvl="2" indent="-342900"/>
            <a:r>
              <a:rPr lang="en-US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Weather conditions</a:t>
            </a:r>
          </a:p>
          <a:p>
            <a:pPr marL="742950" lvl="2" indent="-342900"/>
            <a:r>
              <a:rPr lang="en-US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Multiple exits at polling location</a:t>
            </a:r>
          </a:p>
          <a:p>
            <a:pPr marL="742950" lvl="2" indent="-342900"/>
            <a:r>
              <a:rPr lang="en-US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Cooperation of local election officials</a:t>
            </a:r>
          </a:p>
          <a:p>
            <a:r>
              <a:rPr lang="en-US" altLang="en-US" dirty="0">
                <a:cs typeface="Times New Roman" pitchFamily="18" charset="0"/>
              </a:rPr>
              <a:t>In response, the NEP has successfully won legal challenges to 100 foot distance restrictions on exit poll interviewing in six states – Florida, Nevada, Minnesota, New Jersey, Ohio and South Dakota</a:t>
            </a:r>
          </a:p>
          <a:p>
            <a:r>
              <a:rPr lang="en-US" altLang="en-US" dirty="0">
                <a:cs typeface="Times New Roman" pitchFamily="18" charset="0"/>
              </a:rPr>
              <a:t>The NEP has also introduced smaller questionnaires to help improve response rates</a:t>
            </a:r>
          </a:p>
        </p:txBody>
      </p:sp>
    </p:spTree>
    <p:extLst>
      <p:ext uri="{BB962C8B-B14F-4D97-AF65-F5344CB8AC3E}">
        <p14:creationId xmlns:p14="http://schemas.microsoft.com/office/powerpoint/2010/main" val="142732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Differential non-response rates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r>
              <a:rPr lang="en-US" altLang="en-US" dirty="0" smtClean="0">
                <a:cs typeface="Times New Roman" pitchFamily="18" charset="0"/>
              </a:rPr>
              <a:t>There </a:t>
            </a:r>
            <a:r>
              <a:rPr lang="en-US" altLang="en-US" dirty="0">
                <a:cs typeface="Times New Roman" pitchFamily="18" charset="0"/>
              </a:rPr>
              <a:t>are differential non-response rates by demographic groups.  The Edison Research exit polls are able to adjust for non-response by age, race and gender; however, other demographic categories – education, income, political party – can not be identified visually by exit poll interviewers</a:t>
            </a:r>
          </a:p>
          <a:p>
            <a:endParaRPr lang="en-US" alt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Differential non-response rates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None/>
            </a:pPr>
            <a:r>
              <a:rPr lang="en-US" altLang="en-US" dirty="0" smtClean="0">
                <a:cs typeface="Times New Roman" pitchFamily="18" charset="0"/>
              </a:rPr>
              <a:t>Republican </a:t>
            </a:r>
            <a:r>
              <a:rPr lang="en-US" altLang="en-US" dirty="0">
                <a:cs typeface="Times New Roman" pitchFamily="18" charset="0"/>
              </a:rPr>
              <a:t>Party web site posted attacks against the</a:t>
            </a:r>
          </a:p>
          <a:p>
            <a:pPr>
              <a:buNone/>
            </a:pPr>
            <a:r>
              <a:rPr lang="en-US" altLang="en-US" dirty="0">
                <a:cs typeface="Times New Roman" pitchFamily="18" charset="0"/>
              </a:rPr>
              <a:t>reliability of exit poll on election day 2006 and this can</a:t>
            </a:r>
          </a:p>
          <a:p>
            <a:pPr>
              <a:buNone/>
            </a:pPr>
            <a:r>
              <a:rPr lang="en-US" altLang="en-US" dirty="0">
                <a:cs typeface="Times New Roman" pitchFamily="18" charset="0"/>
              </a:rPr>
              <a:t>help explain why Republicans tend to be less likely to</a:t>
            </a:r>
          </a:p>
          <a:p>
            <a:pPr>
              <a:buNone/>
            </a:pPr>
            <a:r>
              <a:rPr lang="en-US" altLang="en-US" dirty="0">
                <a:cs typeface="Times New Roman" pitchFamily="18" charset="0"/>
              </a:rPr>
              <a:t>participate in exit polls</a:t>
            </a:r>
          </a:p>
          <a:p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17913" y="3509819"/>
            <a:ext cx="7320850" cy="27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en-US" altLang="en-US" sz="4400" b="1" i="1" u="sng" dirty="0" smtClean="0">
                <a:solidFill>
                  <a:srgbClr val="FF0000"/>
                </a:solidFill>
                <a:latin typeface="Impact" pitchFamily="34" charset="0"/>
                <a:ea typeface="Arial Unicode MS" pitchFamily="34" charset="-128"/>
                <a:cs typeface="Arial Unicode MS" pitchFamily="34" charset="-128"/>
              </a:rPr>
              <a:t>BEWARE</a:t>
            </a:r>
            <a:r>
              <a:rPr lang="en-US" altLang="en-US" sz="4400" b="1" i="1" dirty="0" smtClean="0">
                <a:solidFill>
                  <a:srgbClr val="000000"/>
                </a:solidFill>
                <a:latin typeface="Impac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4400" b="1" i="1" dirty="0">
                <a:solidFill>
                  <a:srgbClr val="000000"/>
                </a:solidFill>
                <a:latin typeface="Impact" pitchFamily="34" charset="0"/>
                <a:ea typeface="Arial Unicode MS" pitchFamily="34" charset="-128"/>
                <a:cs typeface="Arial Unicode MS" pitchFamily="34" charset="-128"/>
              </a:rPr>
              <a:t>OF EXIT POLLS</a:t>
            </a:r>
            <a:br>
              <a:rPr lang="en-US" altLang="en-US" sz="4400" b="1" i="1" dirty="0">
                <a:solidFill>
                  <a:srgbClr val="000000"/>
                </a:solidFill>
                <a:latin typeface="Impact" pitchFamily="34" charset="0"/>
                <a:ea typeface="Arial Unicode MS" pitchFamily="34" charset="-128"/>
                <a:cs typeface="Arial Unicode MS" pitchFamily="34" charset="-128"/>
              </a:rPr>
            </a:br>
            <a:endParaRPr lang="en-US" altLang="en-US" sz="1100" i="1" dirty="0"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Biased And Inaccurate Predictions Have Led To Poor </a:t>
            </a:r>
            <a:b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GOP Exit Poll Showings In Past Three National Elections</a:t>
            </a:r>
            <a:r>
              <a:rPr lang="en-US" altLang="en-US" sz="1100" dirty="0"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en-US" sz="1100" dirty="0"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1200" b="1" i="1" dirty="0">
                <a:solidFill>
                  <a:srgbClr val="680D0C"/>
                </a:solidFill>
                <a:ea typeface="Arial Unicode MS" pitchFamily="34" charset="-128"/>
                <a:cs typeface="Arial Unicode MS" pitchFamily="34" charset="-128"/>
              </a:rPr>
              <a:t>_______________________________________</a:t>
            </a:r>
            <a:r>
              <a:rPr lang="en-US" altLang="en-US" sz="1100" i="1" dirty="0">
                <a:ea typeface="Arial Unicode MS" pitchFamily="34" charset="-128"/>
                <a:cs typeface="Arial Unicode MS" pitchFamily="34" charset="-128"/>
              </a:rPr>
              <a:t> </a:t>
            </a:r>
            <a:endParaRPr lang="en-US" altLang="en-US" sz="1600" b="1" i="1" dirty="0">
              <a:solidFill>
                <a:srgbClr val="680D0C"/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1600" b="1" i="1" dirty="0">
                <a:solidFill>
                  <a:srgbClr val="680D0C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FAST FACTS ON EXIT POLLING</a:t>
            </a:r>
            <a:endParaRPr lang="en-US" altLang="en-US" sz="1600" i="1" dirty="0">
              <a:solidFill>
                <a:srgbClr val="680D0C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0"/>
              </a:spcBef>
            </a:pPr>
            <a:r>
              <a:rPr lang="en-US" altLang="en-US" sz="1600" b="1" i="1" dirty="0">
                <a:solidFill>
                  <a:srgbClr val="333333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Election Experts Believe Exit Polls Give An Edge And Sway Towards Democrat Candidates.</a:t>
            </a:r>
            <a:br>
              <a:rPr lang="en-US" altLang="en-US" sz="1600" b="1" i="1" dirty="0">
                <a:solidFill>
                  <a:srgbClr val="333333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1600" b="1" i="1" dirty="0">
                <a:solidFill>
                  <a:srgbClr val="333333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en-US" sz="1600" b="1" i="1" dirty="0">
                <a:solidFill>
                  <a:srgbClr val="333333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1600" b="1" i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EXIT POLLS TRADITIONALLY HAVE A DEMOCRAT BIAS</a:t>
            </a:r>
            <a:endParaRPr lang="en-US" altLang="en-US" sz="1600" b="1" i="1" dirty="0">
              <a:solidFill>
                <a:srgbClr val="680D0C"/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6477000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000" dirty="0">
                <a:solidFill>
                  <a:srgbClr val="FF0000"/>
                </a:solidFill>
                <a:latin typeface="Arial" charset="0"/>
                <a:hlinkClick r:id="rId2"/>
              </a:rPr>
              <a:t>http://www.gop.com/news/NewsRead.aspx?Guid=f9c111ec-e4de-4f7d-a5fd-3a8b1b4e30a7</a:t>
            </a:r>
            <a:endParaRPr lang="en-US" altLang="en-US" sz="1000" dirty="0">
              <a:solidFill>
                <a:srgbClr val="FF0000"/>
              </a:solidFill>
              <a:latin typeface="Arial" charset="0"/>
            </a:endParaRP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853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Interviewer-respondent interaction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r>
              <a:rPr lang="en-US" altLang="en-US" dirty="0" smtClean="0">
                <a:cs typeface="Times New Roman" pitchFamily="18" charset="0"/>
              </a:rPr>
              <a:t>There </a:t>
            </a:r>
            <a:r>
              <a:rPr lang="en-US" altLang="en-US" dirty="0">
                <a:cs typeface="Times New Roman" pitchFamily="18" charset="0"/>
              </a:rPr>
              <a:t>is evidence of interviewer-respondent interactions that affect both the response rates by demographic group and the accuracy of exit poll estimates</a:t>
            </a:r>
          </a:p>
          <a:p>
            <a:r>
              <a:rPr lang="en-US" altLang="en-US" dirty="0">
                <a:cs typeface="Times New Roman" pitchFamily="18" charset="0"/>
              </a:rPr>
              <a:t>Older voters are less likely to complete an exit poll questionnaire handed to them by a younger interviewer</a:t>
            </a:r>
          </a:p>
          <a:p>
            <a:r>
              <a:rPr lang="en-US" altLang="en-US" dirty="0">
                <a:cs typeface="Times New Roman" pitchFamily="18" charset="0"/>
              </a:rPr>
              <a:t>White voters are less likely to complete an exit poll questionnaire handed to them by an African-American interviewer</a:t>
            </a:r>
          </a:p>
          <a:p>
            <a:endParaRPr lang="en-US" altLang="en-US" dirty="0" smtClean="0">
              <a:cs typeface="Times New Roman" pitchFamily="18" charset="0"/>
            </a:endParaRPr>
          </a:p>
          <a:p>
            <a:endParaRPr lang="en-US" alt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2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 smtClean="0"/>
              <a:t>Current issues in exit polling:</a:t>
            </a:r>
            <a:br>
              <a:rPr lang="en-US" sz="3000" dirty="0" smtClean="0"/>
            </a:br>
            <a:r>
              <a:rPr lang="en-US" sz="3000" dirty="0" smtClean="0">
                <a:solidFill>
                  <a:schemeClr val="accent5"/>
                </a:solidFill>
              </a:rPr>
              <a:t>Security of exit poll data before poll closing</a:t>
            </a:r>
            <a:endParaRPr lang="en-US" sz="3000" dirty="0" smtClean="0">
              <a:solidFill>
                <a:schemeClr val="accent5"/>
              </a:solidFill>
              <a:cs typeface="Times New Roman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7212" y="1622425"/>
            <a:ext cx="8358188" cy="497205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dirty="0">
                <a:cs typeface="Times New Roman" pitchFamily="18" charset="0"/>
              </a:rPr>
              <a:t>national news organizations have made a pledge to Congress that they will not report any exit poll results that “characterize” the outcome of the election until all polls in that state have closed</a:t>
            </a:r>
          </a:p>
          <a:p>
            <a:pPr>
              <a:defRPr/>
            </a:pPr>
            <a:r>
              <a:rPr lang="en-US" dirty="0">
                <a:cs typeface="Times New Roman" pitchFamily="18" charset="0"/>
              </a:rPr>
              <a:t>In 2004 early exit poll results were leaked to several internet web sites before the polls closed</a:t>
            </a:r>
          </a:p>
          <a:p>
            <a:pPr>
              <a:defRPr/>
            </a:pPr>
            <a:r>
              <a:rPr lang="en-US" dirty="0">
                <a:cs typeface="Times New Roman" pitchFamily="18" charset="0"/>
              </a:rPr>
              <a:t>Beginning in 2006 the NEP established a “Quarantine Room” in which a limited number of survey data analysts were allowed to have access to the exit poll data before 5PM</a:t>
            </a:r>
          </a:p>
          <a:p>
            <a:endParaRPr lang="en-US" altLang="en-US" dirty="0" smtClean="0">
              <a:cs typeface="Times New Roman" pitchFamily="18" charset="0"/>
            </a:endParaRPr>
          </a:p>
          <a:p>
            <a:endParaRPr lang="en-US" alt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61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915407"/>
              </p:ext>
            </p:extLst>
          </p:nvPr>
        </p:nvGraphicFramePr>
        <p:xfrm>
          <a:off x="791569" y="1064520"/>
          <a:ext cx="7738283" cy="419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2073"/>
                <a:gridCol w="1488996"/>
                <a:gridCol w="558168"/>
                <a:gridCol w="926840"/>
                <a:gridCol w="943599"/>
                <a:gridCol w="943599"/>
                <a:gridCol w="742504"/>
                <a:gridCol w="742504"/>
              </a:tblGrid>
              <a:tr h="6302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Question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Answer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CLINTON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TRUMP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JOHNSON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STEIN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OTHER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FAVHCLIN16 (n=4819)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FAVORABLE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UNFAV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55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81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FAVTRUMP (n=4819)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FAVORABLE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95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UNFAV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60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77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FAVPRES16 (n=4819)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-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-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5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ONLYCLINTON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ONLYTRUMP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82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NEITHER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47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58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491280"/>
              </p:ext>
            </p:extLst>
          </p:nvPr>
        </p:nvGraphicFramePr>
        <p:xfrm>
          <a:off x="532265" y="750624"/>
          <a:ext cx="8079471" cy="5334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0434"/>
                <a:gridCol w="1477923"/>
                <a:gridCol w="623832"/>
                <a:gridCol w="968018"/>
                <a:gridCol w="795925"/>
                <a:gridCol w="1011489"/>
                <a:gridCol w="795925"/>
                <a:gridCol w="795925"/>
              </a:tblGrid>
              <a:tr h="394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Question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Answer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CLINTON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TRUMP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JOHNSON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STEIN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52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CLINHONEST (n=4863)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YES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2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TRUMPHONEST (n=4863)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YES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1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HONEST16 (n=4863)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08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ONLYCLINTON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ONLYTRUMP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61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NEITHER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595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17814"/>
              </p:ext>
            </p:extLst>
          </p:nvPr>
        </p:nvGraphicFramePr>
        <p:xfrm>
          <a:off x="696035" y="764277"/>
          <a:ext cx="7765576" cy="5109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479"/>
                <a:gridCol w="1245751"/>
                <a:gridCol w="520711"/>
                <a:gridCol w="969535"/>
                <a:gridCol w="946927"/>
                <a:gridCol w="946927"/>
                <a:gridCol w="745123"/>
                <a:gridCol w="745123"/>
              </a:tblGrid>
              <a:tr h="7183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Question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Answer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CLINTON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TRUMP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STEIN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QUALCLINTON (n=4758)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86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88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QUALTRUMP (n=4758)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YES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6888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QUALIFIED16 (n=4758)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BOTH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71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183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ONLY CLINTON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ONLY TRUMP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68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NEITHER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985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147106"/>
              </p:ext>
            </p:extLst>
          </p:nvPr>
        </p:nvGraphicFramePr>
        <p:xfrm>
          <a:off x="696035" y="832510"/>
          <a:ext cx="7820166" cy="4817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2511"/>
                <a:gridCol w="1267645"/>
                <a:gridCol w="606376"/>
                <a:gridCol w="910060"/>
                <a:gridCol w="963569"/>
                <a:gridCol w="963569"/>
                <a:gridCol w="758218"/>
                <a:gridCol w="758218"/>
              </a:tblGrid>
              <a:tr h="15008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Question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Answer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CLINTON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TRUMP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STEIN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OTHER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2920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QLT16 (n=9682)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CARES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29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CHANGE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39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82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29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EXPERIENCE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29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JUDGMENT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129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086637"/>
              </p:ext>
            </p:extLst>
          </p:nvPr>
        </p:nvGraphicFramePr>
        <p:xfrm>
          <a:off x="641444" y="1774211"/>
          <a:ext cx="8052178" cy="3179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8550"/>
                <a:gridCol w="1469386"/>
                <a:gridCol w="632369"/>
                <a:gridCol w="912877"/>
                <a:gridCol w="981875"/>
                <a:gridCol w="981875"/>
                <a:gridCol w="772623"/>
                <a:gridCol w="772623"/>
              </a:tblGrid>
              <a:tr h="11966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Question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Answer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CLINTON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TRUMP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STEIN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OTHER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6110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TIME16MONTH (n=4819)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LASTMONTH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48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611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BEFORE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73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6110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803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isonFu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46" y="2496020"/>
            <a:ext cx="5236308" cy="16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3_EdisonResearch_Template">
  <a:themeElements>
    <a:clrScheme name="Edison Research">
      <a:dk1>
        <a:srgbClr val="333333"/>
      </a:dk1>
      <a:lt1>
        <a:sysClr val="window" lastClr="FFFFFF"/>
      </a:lt1>
      <a:dk2>
        <a:srgbClr val="1F497D"/>
      </a:dk2>
      <a:lt2>
        <a:srgbClr val="E5DFC0"/>
      </a:lt2>
      <a:accent1>
        <a:srgbClr val="108AD4"/>
      </a:accent1>
      <a:accent2>
        <a:srgbClr val="2B8987"/>
      </a:accent2>
      <a:accent3>
        <a:srgbClr val="878854"/>
      </a:accent3>
      <a:accent4>
        <a:srgbClr val="C08827"/>
      </a:accent4>
      <a:accent5>
        <a:srgbClr val="BF5105"/>
      </a:accent5>
      <a:accent6>
        <a:srgbClr val="864F87"/>
      </a:accent6>
      <a:hlink>
        <a:srgbClr val="535353"/>
      </a:hlink>
      <a:folHlink>
        <a:srgbClr val="EAEAEA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Edison Research">
        <a:dk1>
          <a:srgbClr val="333333"/>
        </a:dk1>
        <a:lt1>
          <a:sysClr val="window" lastClr="FFFFFF"/>
        </a:lt1>
        <a:dk2>
          <a:srgbClr val="1F497D"/>
        </a:dk2>
        <a:lt2>
          <a:srgbClr val="E5DFC0"/>
        </a:lt2>
        <a:accent1>
          <a:srgbClr val="108AD4"/>
        </a:accent1>
        <a:accent2>
          <a:srgbClr val="2B8987"/>
        </a:accent2>
        <a:accent3>
          <a:srgbClr val="878854"/>
        </a:accent3>
        <a:accent4>
          <a:srgbClr val="C08827"/>
        </a:accent4>
        <a:accent5>
          <a:srgbClr val="BF5105"/>
        </a:accent5>
        <a:accent6>
          <a:srgbClr val="864F87"/>
        </a:accent6>
        <a:hlink>
          <a:srgbClr val="535353"/>
        </a:hlink>
        <a:folHlink>
          <a:srgbClr val="EAEAEA"/>
        </a:folHlink>
      </a:clrScheme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2695</TotalTime>
  <Words>1291</Words>
  <Application>Microsoft Office PowerPoint</Application>
  <PresentationFormat>Presentación en pantalla (4:3)</PresentationFormat>
  <Paragraphs>371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 Unicode MS</vt:lpstr>
      <vt:lpstr>Arial</vt:lpstr>
      <vt:lpstr>Arial Narrow</vt:lpstr>
      <vt:lpstr>Calibri</vt:lpstr>
      <vt:lpstr>Georgia</vt:lpstr>
      <vt:lpstr>Impact</vt:lpstr>
      <vt:lpstr>Times New Roman</vt:lpstr>
      <vt:lpstr>e3_EdisonResearch_Template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Cara Schwertly</dc:creator>
  <cp:lastModifiedBy>Magaly García Pérez</cp:lastModifiedBy>
  <cp:revision>182</cp:revision>
  <cp:lastPrinted>2016-12-03T21:36:07Z</cp:lastPrinted>
  <dcterms:created xsi:type="dcterms:W3CDTF">2011-08-31T19:48:21Z</dcterms:created>
  <dcterms:modified xsi:type="dcterms:W3CDTF">2016-12-04T23:29:25Z</dcterms:modified>
</cp:coreProperties>
</file>