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4.xml" ContentType="application/vnd.openxmlformats-officedocument.theme+xml"/>
  <Override PartName="/ppt/slideLayouts/slideLayout35.xml" ContentType="application/vnd.openxmlformats-officedocument.presentationml.slideLayout+xml"/>
  <Override PartName="/ppt/theme/theme5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6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theme/themeOverride1.xml" ContentType="application/vnd.openxmlformats-officedocument.themeOverrid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  <p:sldMasterId id="2147483682" r:id="rId2"/>
    <p:sldMasterId id="2147483656" r:id="rId3"/>
    <p:sldMasterId id="2147483664" r:id="rId4"/>
    <p:sldMasterId id="2147483672" r:id="rId5"/>
    <p:sldMasterId id="2147483678" r:id="rId6"/>
    <p:sldMasterId id="2147483706" r:id="rId7"/>
  </p:sldMasterIdLst>
  <p:notesMasterIdLst>
    <p:notesMasterId r:id="rId27"/>
  </p:notesMasterIdLst>
  <p:handoutMasterIdLst>
    <p:handoutMasterId r:id="rId28"/>
  </p:handoutMasterIdLst>
  <p:sldIdLst>
    <p:sldId id="528" r:id="rId8"/>
    <p:sldId id="412" r:id="rId9"/>
    <p:sldId id="535" r:id="rId10"/>
    <p:sldId id="553" r:id="rId11"/>
    <p:sldId id="461" r:id="rId12"/>
    <p:sldId id="496" r:id="rId13"/>
    <p:sldId id="538" r:id="rId14"/>
    <p:sldId id="545" r:id="rId15"/>
    <p:sldId id="546" r:id="rId16"/>
    <p:sldId id="544" r:id="rId17"/>
    <p:sldId id="554" r:id="rId18"/>
    <p:sldId id="542" r:id="rId19"/>
    <p:sldId id="551" r:id="rId20"/>
    <p:sldId id="552" r:id="rId21"/>
    <p:sldId id="549" r:id="rId22"/>
    <p:sldId id="540" r:id="rId23"/>
    <p:sldId id="530" r:id="rId24"/>
    <p:sldId id="556" r:id="rId25"/>
    <p:sldId id="306" r:id="rId26"/>
  </p:sldIdLst>
  <p:sldSz cx="12190413" cy="6858000"/>
  <p:notesSz cx="7086600" cy="93726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24">
          <p15:clr>
            <a:srgbClr val="A4A3A4"/>
          </p15:clr>
        </p15:guide>
        <p15:guide id="2" pos="383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52">
          <p15:clr>
            <a:srgbClr val="A4A3A4"/>
          </p15:clr>
        </p15:guide>
        <p15:guide id="2" pos="223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00"/>
    <a:srgbClr val="06841E"/>
    <a:srgbClr val="0099CC"/>
    <a:srgbClr val="C377F1"/>
    <a:srgbClr val="C00000"/>
    <a:srgbClr val="E60000"/>
    <a:srgbClr val="660033"/>
    <a:srgbClr val="000000"/>
    <a:srgbClr val="FFFFFF"/>
    <a:srgbClr val="A866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399" autoAdjust="0"/>
    <p:restoredTop sz="94660" autoAdjust="0"/>
  </p:normalViewPr>
  <p:slideViewPr>
    <p:cSldViewPr snapToGrid="0" showGuides="1">
      <p:cViewPr varScale="1">
        <p:scale>
          <a:sx n="74" d="100"/>
          <a:sy n="74" d="100"/>
        </p:scale>
        <p:origin x="846" y="72"/>
      </p:cViewPr>
      <p:guideLst>
        <p:guide orient="horz" pos="2024"/>
        <p:guide pos="383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258"/>
    </p:cViewPr>
  </p:sorterViewPr>
  <p:notesViewPr>
    <p:cSldViewPr snapToGrid="0">
      <p:cViewPr varScale="1">
        <p:scale>
          <a:sx n="51" d="100"/>
          <a:sy n="51" d="100"/>
        </p:scale>
        <p:origin x="2850" y="90"/>
      </p:cViewPr>
      <p:guideLst>
        <p:guide orient="horz" pos="2952"/>
        <p:guide pos="223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5.xlsx"/><Relationship Id="rId1" Type="http://schemas.openxmlformats.org/officeDocument/2006/relationships/themeOverride" Target="../theme/themeOverride1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257322418058714E-2"/>
          <c:y val="3.634202786773947E-2"/>
          <c:w val="0.9748535516388257"/>
          <c:h val="0.70520533355788539"/>
        </c:manualLayout>
      </c:layout>
      <c:lineChart>
        <c:grouping val="standard"/>
        <c:varyColors val="0"/>
        <c:ser>
          <c:idx val="0"/>
          <c:order val="0"/>
          <c:tx>
            <c:strRef>
              <c:f>Hoja1!$A$2</c:f>
              <c:strCache>
                <c:ptCount val="1"/>
                <c:pt idx="0">
                  <c:v>PAN</c:v>
                </c:pt>
              </c:strCache>
            </c:strRef>
          </c:tx>
          <c:spPr>
            <a:ln>
              <a:solidFill>
                <a:srgbClr val="0000CC"/>
              </a:solidFill>
            </a:ln>
          </c:spPr>
          <c:marker>
            <c:symbol val="diamond"/>
            <c:size val="7"/>
            <c:spPr>
              <a:solidFill>
                <a:srgbClr val="0000CC"/>
              </a:solidFill>
              <a:ln>
                <a:noFill/>
              </a:ln>
            </c:spPr>
          </c:marker>
          <c:dPt>
            <c:idx val="0"/>
            <c:bubble3D val="0"/>
          </c:dPt>
          <c:dPt>
            <c:idx val="1"/>
            <c:bubble3D val="0"/>
          </c:dPt>
          <c:dLbls>
            <c:dLbl>
              <c:idx val="1"/>
              <c:layout>
                <c:manualLayout>
                  <c:x val="-2.2397529347948274E-2"/>
                  <c:y val="3.354517812055048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4.1092032670942526E-3"/>
                  <c:y val="2.007866985677997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1.5539407067628016E-2"/>
                  <c:y val="1.738536820402587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2.2397529347948274E-2"/>
                  <c:y val="4.431838473156689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rgbClr val="0070C0"/>
                    </a:solidFill>
                  </a:defRPr>
                </a:pPr>
                <a:endParaRPr lang="es-MX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Hoja1!$B$1:$L$1</c:f>
              <c:strCache>
                <c:ptCount val="11"/>
                <c:pt idx="0">
                  <c:v>ENE</c:v>
                </c:pt>
                <c:pt idx="1">
                  <c:v>FEB</c:v>
                </c:pt>
                <c:pt idx="2">
                  <c:v>MAR</c:v>
                </c:pt>
                <c:pt idx="3">
                  <c:v>ABR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</c:strCache>
            </c:strRef>
          </c:cat>
          <c:val>
            <c:numRef>
              <c:f>Hoja1!$B$2:$L$2</c:f>
              <c:numCache>
                <c:formatCode>0</c:formatCode>
                <c:ptCount val="11"/>
                <c:pt idx="0">
                  <c:v>18</c:v>
                </c:pt>
                <c:pt idx="1">
                  <c:v>16</c:v>
                </c:pt>
                <c:pt idx="2">
                  <c:v>16.5</c:v>
                </c:pt>
                <c:pt idx="3">
                  <c:v>16.5</c:v>
                </c:pt>
                <c:pt idx="4">
                  <c:v>17</c:v>
                </c:pt>
                <c:pt idx="5">
                  <c:v>20.5</c:v>
                </c:pt>
                <c:pt idx="6">
                  <c:v>21</c:v>
                </c:pt>
                <c:pt idx="7">
                  <c:v>20</c:v>
                </c:pt>
                <c:pt idx="8">
                  <c:v>21.5</c:v>
                </c:pt>
                <c:pt idx="9">
                  <c:v>22.5</c:v>
                </c:pt>
                <c:pt idx="10">
                  <c:v>22.5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Hoja1!$A$3</c:f>
              <c:strCache>
                <c:ptCount val="1"/>
                <c:pt idx="0">
                  <c:v>PRI</c:v>
                </c:pt>
              </c:strCache>
            </c:strRef>
          </c:tx>
          <c:spPr>
            <a:ln>
              <a:solidFill>
                <a:srgbClr val="006600"/>
              </a:solidFill>
            </a:ln>
          </c:spPr>
          <c:marker>
            <c:symbol val="diamond"/>
            <c:size val="7"/>
            <c:spPr>
              <a:solidFill>
                <a:srgbClr val="006600"/>
              </a:solidFill>
              <a:ln>
                <a:noFill/>
              </a:ln>
            </c:spPr>
          </c:marker>
          <c:dLbls>
            <c:dLbl>
              <c:idx val="0"/>
              <c:layout>
                <c:manualLayout>
                  <c:x val="-3.8382624362192384E-2"/>
                  <c:y val="-5.568390563519292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7.5210741007512164E-3"/>
                  <c:y val="-3.683079406591421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1.3236176001018098E-2"/>
                  <c:y val="-3.144419076040600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1.7808257521231604E-2"/>
                  <c:y val="-3.144419076040600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1.6665237141178228E-2"/>
                  <c:y val="-3.413749241316010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-4.0920129605910875E-3"/>
                  <c:y val="-2.067098414938954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rgbClr val="06841E"/>
                    </a:solidFill>
                  </a:defRPr>
                </a:pPr>
                <a:endParaRPr lang="es-MX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Hoja1!$B$1:$L$1</c:f>
              <c:strCache>
                <c:ptCount val="11"/>
                <c:pt idx="0">
                  <c:v>ENE</c:v>
                </c:pt>
                <c:pt idx="1">
                  <c:v>FEB</c:v>
                </c:pt>
                <c:pt idx="2">
                  <c:v>MAR</c:v>
                </c:pt>
                <c:pt idx="3">
                  <c:v>ABR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</c:strCache>
            </c:strRef>
          </c:cat>
          <c:val>
            <c:numRef>
              <c:f>Hoja1!$B$3:$L$3</c:f>
              <c:numCache>
                <c:formatCode>0</c:formatCode>
                <c:ptCount val="11"/>
                <c:pt idx="0">
                  <c:v>17.5</c:v>
                </c:pt>
                <c:pt idx="1">
                  <c:v>17</c:v>
                </c:pt>
                <c:pt idx="2">
                  <c:v>17.5</c:v>
                </c:pt>
                <c:pt idx="3">
                  <c:v>17.5</c:v>
                </c:pt>
                <c:pt idx="4">
                  <c:v>18</c:v>
                </c:pt>
                <c:pt idx="5">
                  <c:v>17</c:v>
                </c:pt>
                <c:pt idx="6">
                  <c:v>15.5</c:v>
                </c:pt>
                <c:pt idx="7">
                  <c:v>15.5</c:v>
                </c:pt>
                <c:pt idx="8">
                  <c:v>15.5</c:v>
                </c:pt>
                <c:pt idx="9">
                  <c:v>17</c:v>
                </c:pt>
                <c:pt idx="10">
                  <c:v>17.5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Hoja1!$A$4</c:f>
              <c:strCache>
                <c:ptCount val="1"/>
                <c:pt idx="0">
                  <c:v>MORENA</c:v>
                </c:pt>
              </c:strCache>
            </c:strRef>
          </c:tx>
          <c:spPr>
            <a:ln>
              <a:solidFill>
                <a:srgbClr val="993300"/>
              </a:solidFill>
            </a:ln>
          </c:spPr>
          <c:marker>
            <c:symbol val="diamond"/>
            <c:size val="7"/>
            <c:spPr>
              <a:solidFill>
                <a:srgbClr val="993300"/>
              </a:solidFill>
              <a:ln>
                <a:noFill/>
              </a:ln>
            </c:spPr>
          </c:marker>
          <c:dLbls>
            <c:dLbl>
              <c:idx val="0"/>
              <c:layout>
                <c:manualLayout>
                  <c:x val="-2.9238461321765372E-2"/>
                  <c:y val="1.528459291487767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2.8095440941711992E-2"/>
                  <c:y val="-5.474125005672899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1.7808257521231604E-2"/>
                  <c:y val="3.413770448415638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1.7808257521231604E-2"/>
                  <c:y val="2.336449787313997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6230889396757944E-3"/>
                  <c:y val="3.952430778966459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2.9489925805377109E-3"/>
                  <c:y val="1.52845929148777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1.7808257521231604E-2"/>
                  <c:y val="3.413770448415638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-4.0920129605910875E-3"/>
                  <c:y val="2.067119622038587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chemeClr val="accent3">
                        <a:lumMod val="50000"/>
                      </a:schemeClr>
                    </a:solidFill>
                  </a:defRPr>
                </a:pPr>
                <a:endParaRPr lang="es-MX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Hoja1!$B$1:$L$1</c:f>
              <c:strCache>
                <c:ptCount val="11"/>
                <c:pt idx="0">
                  <c:v>ENE</c:v>
                </c:pt>
                <c:pt idx="1">
                  <c:v>FEB</c:v>
                </c:pt>
                <c:pt idx="2">
                  <c:v>MAR</c:v>
                </c:pt>
                <c:pt idx="3">
                  <c:v>ABR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</c:strCache>
            </c:strRef>
          </c:cat>
          <c:val>
            <c:numRef>
              <c:f>Hoja1!$B$4:$L$4</c:f>
              <c:numCache>
                <c:formatCode>0</c:formatCode>
                <c:ptCount val="11"/>
                <c:pt idx="0">
                  <c:v>15.5</c:v>
                </c:pt>
                <c:pt idx="1">
                  <c:v>16.5</c:v>
                </c:pt>
                <c:pt idx="2">
                  <c:v>15</c:v>
                </c:pt>
                <c:pt idx="3">
                  <c:v>15</c:v>
                </c:pt>
                <c:pt idx="4">
                  <c:v>17</c:v>
                </c:pt>
                <c:pt idx="5">
                  <c:v>19</c:v>
                </c:pt>
                <c:pt idx="6">
                  <c:v>20.5</c:v>
                </c:pt>
                <c:pt idx="7">
                  <c:v>17.5</c:v>
                </c:pt>
                <c:pt idx="8">
                  <c:v>17.5</c:v>
                </c:pt>
                <c:pt idx="9">
                  <c:v>17.5</c:v>
                </c:pt>
                <c:pt idx="10">
                  <c:v>17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Hoja1!$A$5</c:f>
              <c:strCache>
                <c:ptCount val="1"/>
                <c:pt idx="0">
                  <c:v>PRD</c:v>
                </c:pt>
              </c:strCache>
            </c:strRef>
          </c:tx>
          <c:spPr>
            <a:ln>
              <a:solidFill>
                <a:srgbClr val="FFC000"/>
              </a:solidFill>
              <a:prstDash val="solid"/>
            </a:ln>
          </c:spPr>
          <c:marker>
            <c:symbol val="diamond"/>
            <c:size val="7"/>
            <c:spPr>
              <a:solidFill>
                <a:srgbClr val="FFC000"/>
              </a:solidFill>
              <a:ln>
                <a:noFill/>
              </a:ln>
            </c:spPr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es-MX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Hoja1!$B$1:$L$1</c:f>
              <c:strCache>
                <c:ptCount val="11"/>
                <c:pt idx="0">
                  <c:v>ENE</c:v>
                </c:pt>
                <c:pt idx="1">
                  <c:v>FEB</c:v>
                </c:pt>
                <c:pt idx="2">
                  <c:v>MAR</c:v>
                </c:pt>
                <c:pt idx="3">
                  <c:v>ABR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</c:strCache>
            </c:strRef>
          </c:cat>
          <c:val>
            <c:numRef>
              <c:f>Hoja1!$B$5:$L$5</c:f>
              <c:numCache>
                <c:formatCode>0</c:formatCode>
                <c:ptCount val="11"/>
                <c:pt idx="0">
                  <c:v>11.5</c:v>
                </c:pt>
                <c:pt idx="1">
                  <c:v>10.5</c:v>
                </c:pt>
                <c:pt idx="2">
                  <c:v>8</c:v>
                </c:pt>
                <c:pt idx="3">
                  <c:v>8.5</c:v>
                </c:pt>
                <c:pt idx="4">
                  <c:v>10</c:v>
                </c:pt>
                <c:pt idx="5">
                  <c:v>7.5</c:v>
                </c:pt>
                <c:pt idx="6">
                  <c:v>5.5</c:v>
                </c:pt>
                <c:pt idx="7">
                  <c:v>5.5</c:v>
                </c:pt>
                <c:pt idx="8">
                  <c:v>7</c:v>
                </c:pt>
                <c:pt idx="9">
                  <c:v>9.5</c:v>
                </c:pt>
                <c:pt idx="10">
                  <c:v>8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338543456"/>
        <c:axId val="338543064"/>
      </c:lineChart>
      <c:valAx>
        <c:axId val="338543064"/>
        <c:scaling>
          <c:orientation val="minMax"/>
          <c:max val="30"/>
        </c:scaling>
        <c:delete val="1"/>
        <c:axPos val="l"/>
        <c:numFmt formatCode="0" sourceLinked="1"/>
        <c:majorTickMark val="out"/>
        <c:minorTickMark val="none"/>
        <c:tickLblPos val="nextTo"/>
        <c:crossAx val="338543456"/>
        <c:crosses val="autoZero"/>
        <c:crossBetween val="between"/>
      </c:valAx>
      <c:catAx>
        <c:axId val="33854345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b="1"/>
            </a:pPr>
            <a:endParaRPr lang="es-MX"/>
          </a:p>
        </c:txPr>
        <c:crossAx val="338543064"/>
        <c:crosses val="autoZero"/>
        <c:auto val="1"/>
        <c:lblAlgn val="ctr"/>
        <c:lblOffset val="100"/>
        <c:noMultiLvlLbl val="0"/>
      </c:catAx>
      <c:spPr>
        <a:ln>
          <a:noFill/>
        </a:ln>
      </c:spPr>
    </c:plotArea>
    <c:legend>
      <c:legendPos val="t"/>
      <c:layout>
        <c:manualLayout>
          <c:xMode val="edge"/>
          <c:yMode val="edge"/>
          <c:x val="8.4102302070716062E-2"/>
          <c:y val="0.89360514658002277"/>
          <c:w val="0.85579888889418898"/>
          <c:h val="0.10639495847861964"/>
        </c:manualLayout>
      </c:layout>
      <c:overlay val="0"/>
      <c:txPr>
        <a:bodyPr/>
        <a:lstStyle/>
        <a:p>
          <a:pPr>
            <a:defRPr sz="1600"/>
          </a:pPr>
          <a:endParaRPr lang="es-MX"/>
        </a:p>
      </c:txPr>
    </c:legend>
    <c:plotVisOnly val="1"/>
    <c:dispBlanksAs val="zero"/>
    <c:showDLblsOverMax val="0"/>
  </c:chart>
  <c:spPr>
    <a:ln w="3175"/>
  </c:spPr>
  <c:txPr>
    <a:bodyPr/>
    <a:lstStyle/>
    <a:p>
      <a:pPr>
        <a:defRPr sz="1200">
          <a:latin typeface="Calibri" panose="020F0502020204030204" pitchFamily="34" charset="0"/>
          <a:cs typeface="Calibri" panose="020F0502020204030204" pitchFamily="34" charset="0"/>
        </a:defRPr>
      </a:pPr>
      <a:endParaRPr lang="es-MX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7324819933935353E-2"/>
          <c:y val="0.16199213600891194"/>
          <c:w val="0.39760996821949357"/>
          <c:h val="0.76298129036713624"/>
        </c:manualLayout>
      </c:layout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Porcentaje</c:v>
                </c:pt>
              </c:strCache>
            </c:strRef>
          </c:tx>
          <c:spPr>
            <a:ln w="28575">
              <a:noFill/>
            </a:ln>
          </c:spPr>
          <c:dPt>
            <c:idx val="0"/>
            <c:bubble3D val="0"/>
            <c:spPr>
              <a:solidFill>
                <a:srgbClr val="0000CC"/>
              </a:solidFill>
              <a:ln w="28575">
                <a:noFill/>
              </a:ln>
              <a:effectLst/>
            </c:spPr>
          </c:dPt>
          <c:dPt>
            <c:idx val="1"/>
            <c:bubble3D val="0"/>
            <c:spPr>
              <a:solidFill>
                <a:srgbClr val="006600"/>
              </a:solidFill>
              <a:ln w="28575">
                <a:noFill/>
              </a:ln>
              <a:effectLst/>
            </c:spPr>
          </c:dPt>
          <c:dPt>
            <c:idx val="2"/>
            <c:bubble3D val="0"/>
            <c:spPr>
              <a:solidFill>
                <a:srgbClr val="990000"/>
              </a:solidFill>
              <a:ln w="28575">
                <a:noFill/>
              </a:ln>
              <a:effectLst/>
            </c:spPr>
          </c:dPt>
          <c:dPt>
            <c:idx val="3"/>
            <c:bubble3D val="0"/>
            <c:spPr>
              <a:solidFill>
                <a:srgbClr val="FFC000"/>
              </a:solidFill>
              <a:ln w="28575">
                <a:noFill/>
              </a:ln>
              <a:effectLst/>
            </c:spPr>
          </c:dPt>
          <c:dPt>
            <c:idx val="4"/>
            <c:bubble3D val="0"/>
            <c:spPr>
              <a:solidFill>
                <a:srgbClr val="92D050"/>
              </a:solidFill>
              <a:ln w="28575">
                <a:noFill/>
              </a:ln>
              <a:effectLst/>
            </c:spPr>
          </c:dPt>
          <c:dPt>
            <c:idx val="5"/>
            <c:bubble3D val="0"/>
            <c:spPr>
              <a:solidFill>
                <a:schemeClr val="bg1">
                  <a:lumMod val="50000"/>
                </a:schemeClr>
              </a:solidFill>
              <a:ln w="28575">
                <a:noFill/>
              </a:ln>
              <a:effectLst/>
            </c:spPr>
          </c:dPt>
          <c:dPt>
            <c:idx val="6"/>
            <c:bubble3D val="0"/>
            <c:spPr>
              <a:solidFill>
                <a:schemeClr val="tx1"/>
              </a:solidFill>
              <a:ln w="28575">
                <a:noFill/>
              </a:ln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es-MX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Hoja1!$A$2:$A$8</c:f>
              <c:strCache>
                <c:ptCount val="7"/>
                <c:pt idx="0">
                  <c:v>PAN</c:v>
                </c:pt>
                <c:pt idx="1">
                  <c:v>PRI</c:v>
                </c:pt>
                <c:pt idx="2">
                  <c:v>MORENA</c:v>
                </c:pt>
                <c:pt idx="3">
                  <c:v>PRD</c:v>
                </c:pt>
                <c:pt idx="4">
                  <c:v>PVEM</c:v>
                </c:pt>
                <c:pt idx="5">
                  <c:v>Otros </c:v>
                </c:pt>
                <c:pt idx="6">
                  <c:v>Ninguno / no sabe</c:v>
                </c:pt>
              </c:strCache>
            </c:strRef>
          </c:cat>
          <c:val>
            <c:numRef>
              <c:f>Hoja1!$B$2:$B$8</c:f>
              <c:numCache>
                <c:formatCode>General</c:formatCode>
                <c:ptCount val="7"/>
                <c:pt idx="0">
                  <c:v>30</c:v>
                </c:pt>
                <c:pt idx="1">
                  <c:v>15</c:v>
                </c:pt>
                <c:pt idx="2">
                  <c:v>18</c:v>
                </c:pt>
                <c:pt idx="3">
                  <c:v>4</c:v>
                </c:pt>
                <c:pt idx="4">
                  <c:v>4</c:v>
                </c:pt>
                <c:pt idx="5">
                  <c:v>18</c:v>
                </c:pt>
                <c:pt idx="6">
                  <c:v>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l"/>
      <c:layout>
        <c:manualLayout>
          <c:xMode val="edge"/>
          <c:yMode val="edge"/>
          <c:x val="0.47834473790862048"/>
          <c:y val="0.18665793890768895"/>
          <c:w val="0.41239588402540561"/>
          <c:h val="0.70472036040065211"/>
        </c:manualLayout>
      </c:layout>
      <c:overlay val="1"/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latin typeface="Calibri" panose="020F0502020204030204" pitchFamily="34" charset="0"/>
          <a:cs typeface="Calibri" panose="020F0502020204030204" pitchFamily="34" charset="0"/>
        </a:defRPr>
      </a:pPr>
      <a:endParaRPr lang="es-MX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7324819933935353E-2"/>
          <c:y val="0.16199213600891194"/>
          <c:w val="0.39512589368004492"/>
          <c:h val="0.75821455273738347"/>
        </c:manualLayout>
      </c:layout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Porcentaje</c:v>
                </c:pt>
              </c:strCache>
            </c:strRef>
          </c:tx>
          <c:spPr>
            <a:ln w="28575">
              <a:noFill/>
            </a:ln>
          </c:spPr>
          <c:dPt>
            <c:idx val="0"/>
            <c:bubble3D val="0"/>
            <c:spPr>
              <a:solidFill>
                <a:srgbClr val="0000CC"/>
              </a:solidFill>
              <a:ln w="28575">
                <a:noFill/>
              </a:ln>
              <a:effectLst/>
            </c:spPr>
          </c:dPt>
          <c:dPt>
            <c:idx val="1"/>
            <c:bubble3D val="0"/>
            <c:spPr>
              <a:solidFill>
                <a:srgbClr val="006600"/>
              </a:solidFill>
              <a:ln w="28575">
                <a:noFill/>
              </a:ln>
              <a:effectLst/>
            </c:spPr>
          </c:dPt>
          <c:dPt>
            <c:idx val="2"/>
            <c:bubble3D val="0"/>
            <c:spPr>
              <a:solidFill>
                <a:srgbClr val="990000"/>
              </a:solidFill>
              <a:ln w="28575">
                <a:noFill/>
              </a:ln>
              <a:effectLst/>
            </c:spPr>
          </c:dPt>
          <c:dPt>
            <c:idx val="3"/>
            <c:bubble3D val="0"/>
            <c:spPr>
              <a:solidFill>
                <a:srgbClr val="FFC000"/>
              </a:solidFill>
              <a:ln w="28575">
                <a:noFill/>
              </a:ln>
              <a:effectLst/>
            </c:spPr>
          </c:dPt>
          <c:dPt>
            <c:idx val="4"/>
            <c:bubble3D val="0"/>
            <c:spPr>
              <a:solidFill>
                <a:srgbClr val="92D050"/>
              </a:solidFill>
              <a:ln w="28575">
                <a:noFill/>
              </a:ln>
              <a:effectLst/>
            </c:spPr>
          </c:dPt>
          <c:dPt>
            <c:idx val="5"/>
            <c:bubble3D val="0"/>
            <c:spPr>
              <a:solidFill>
                <a:schemeClr val="bg1">
                  <a:lumMod val="50000"/>
                </a:schemeClr>
              </a:solidFill>
              <a:ln w="28575">
                <a:noFill/>
              </a:ln>
              <a:effectLst/>
            </c:spPr>
          </c:dPt>
          <c:dPt>
            <c:idx val="6"/>
            <c:bubble3D val="0"/>
            <c:spPr>
              <a:solidFill>
                <a:schemeClr val="tx1"/>
              </a:solidFill>
              <a:ln w="28575">
                <a:noFill/>
              </a:ln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es-MX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Hoja1!$A$2:$A$8</c:f>
              <c:strCache>
                <c:ptCount val="7"/>
                <c:pt idx="0">
                  <c:v>PAN</c:v>
                </c:pt>
                <c:pt idx="1">
                  <c:v>PRI</c:v>
                </c:pt>
                <c:pt idx="2">
                  <c:v>MORENA</c:v>
                </c:pt>
                <c:pt idx="3">
                  <c:v>PRD</c:v>
                </c:pt>
                <c:pt idx="4">
                  <c:v>PVEM</c:v>
                </c:pt>
                <c:pt idx="5">
                  <c:v>Otros </c:v>
                </c:pt>
                <c:pt idx="6">
                  <c:v>Ninguno / no sabe</c:v>
                </c:pt>
              </c:strCache>
            </c:strRef>
          </c:cat>
          <c:val>
            <c:numRef>
              <c:f>Hoja1!$B$2:$B$8</c:f>
              <c:numCache>
                <c:formatCode>General</c:formatCode>
                <c:ptCount val="7"/>
                <c:pt idx="0">
                  <c:v>25</c:v>
                </c:pt>
                <c:pt idx="1">
                  <c:v>24</c:v>
                </c:pt>
                <c:pt idx="2">
                  <c:v>15</c:v>
                </c:pt>
                <c:pt idx="3">
                  <c:v>5</c:v>
                </c:pt>
                <c:pt idx="4">
                  <c:v>4</c:v>
                </c:pt>
                <c:pt idx="5">
                  <c:v>10</c:v>
                </c:pt>
                <c:pt idx="6">
                  <c:v>17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l"/>
      <c:layout>
        <c:manualLayout>
          <c:xMode val="edge"/>
          <c:yMode val="edge"/>
          <c:x val="0.47834473790862048"/>
          <c:y val="0.18665793890768895"/>
          <c:w val="0.41239588402540561"/>
          <c:h val="0.70472036040065211"/>
        </c:manualLayout>
      </c:layout>
      <c:overlay val="1"/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latin typeface="Calibri" panose="020F0502020204030204" pitchFamily="34" charset="0"/>
          <a:cs typeface="Calibri" panose="020F0502020204030204" pitchFamily="34" charset="0"/>
        </a:defRPr>
      </a:pPr>
      <a:endParaRPr lang="es-MX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2609334053383509"/>
          <c:y val="9.8715348851592527E-2"/>
          <c:w val="0.76595107679768071"/>
          <c:h val="0.75529040479745846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Muy mala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solidFill>
                <a:schemeClr val="bg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Hoja1!$A$2:$A$3</c:f>
              <c:strCache>
                <c:ptCount val="2"/>
                <c:pt idx="0">
                  <c:v> </c:v>
                </c:pt>
                <c:pt idx="1">
                  <c:v>  </c:v>
                </c:pt>
              </c:strCache>
            </c:strRef>
          </c:cat>
          <c:val>
            <c:numRef>
              <c:f>Hoja1!$B$2:$B$3</c:f>
              <c:numCache>
                <c:formatCode>0%</c:formatCode>
                <c:ptCount val="2"/>
                <c:pt idx="0">
                  <c:v>0.17</c:v>
                </c:pt>
                <c:pt idx="1">
                  <c:v>0.19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Mala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Hoja1!$A$2:$A$3</c:f>
              <c:strCache>
                <c:ptCount val="2"/>
                <c:pt idx="0">
                  <c:v> </c:v>
                </c:pt>
                <c:pt idx="1">
                  <c:v>  </c:v>
                </c:pt>
              </c:strCache>
            </c:strRef>
          </c:cat>
          <c:val>
            <c:numRef>
              <c:f>Hoja1!$C$2:$C$3</c:f>
              <c:numCache>
                <c:formatCode>0%</c:formatCode>
                <c:ptCount val="2"/>
                <c:pt idx="0">
                  <c:v>0.09</c:v>
                </c:pt>
                <c:pt idx="1">
                  <c:v>0.43</c:v>
                </c:pt>
              </c:numCache>
            </c:numRef>
          </c:val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Ni buena, ni mala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solidFill>
                <a:schemeClr val="bg1"/>
              </a:solidFill>
            </a:ln>
            <a:effectLst/>
          </c:spPr>
          <c:invertIfNegative val="0"/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es-MX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Hoja1!$A$2:$A$3</c:f>
              <c:strCache>
                <c:ptCount val="2"/>
                <c:pt idx="0">
                  <c:v> </c:v>
                </c:pt>
                <c:pt idx="1">
                  <c:v>  </c:v>
                </c:pt>
              </c:strCache>
            </c:strRef>
          </c:cat>
          <c:val>
            <c:numRef>
              <c:f>Hoja1!$D$2:$D$3</c:f>
              <c:numCache>
                <c:formatCode>0%</c:formatCode>
                <c:ptCount val="2"/>
                <c:pt idx="0">
                  <c:v>0.2</c:v>
                </c:pt>
                <c:pt idx="1">
                  <c:v>0.09</c:v>
                </c:pt>
              </c:numCache>
            </c:numRef>
          </c:val>
        </c:ser>
        <c:ser>
          <c:idx val="3"/>
          <c:order val="3"/>
          <c:tx>
            <c:strRef>
              <c:f>Hoja1!$E$1</c:f>
              <c:strCache>
                <c:ptCount val="1"/>
                <c:pt idx="0">
                  <c:v>Buena</c:v>
                </c:pt>
              </c:strCache>
            </c:strRef>
          </c:tx>
          <c:spPr>
            <a:solidFill>
              <a:srgbClr val="92D050"/>
            </a:solidFill>
            <a:ln>
              <a:solidFill>
                <a:schemeClr val="bg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Hoja1!$A$2:$A$3</c:f>
              <c:strCache>
                <c:ptCount val="2"/>
                <c:pt idx="0">
                  <c:v> </c:v>
                </c:pt>
                <c:pt idx="1">
                  <c:v>  </c:v>
                </c:pt>
              </c:strCache>
            </c:strRef>
          </c:cat>
          <c:val>
            <c:numRef>
              <c:f>Hoja1!$E$2:$E$3</c:f>
              <c:numCache>
                <c:formatCode>0%</c:formatCode>
                <c:ptCount val="2"/>
                <c:pt idx="0">
                  <c:v>0.4</c:v>
                </c:pt>
                <c:pt idx="1">
                  <c:v>0.24</c:v>
                </c:pt>
              </c:numCache>
            </c:numRef>
          </c:val>
        </c:ser>
        <c:ser>
          <c:idx val="4"/>
          <c:order val="4"/>
          <c:tx>
            <c:strRef>
              <c:f>Hoja1!$F$1</c:f>
              <c:strCache>
                <c:ptCount val="1"/>
                <c:pt idx="0">
                  <c:v>Muy buena</c:v>
                </c:pt>
              </c:strCache>
            </c:strRef>
          </c:tx>
          <c:spPr>
            <a:solidFill>
              <a:srgbClr val="06841E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Hoja1!$A$2:$A$3</c:f>
              <c:strCache>
                <c:ptCount val="2"/>
                <c:pt idx="0">
                  <c:v> </c:v>
                </c:pt>
                <c:pt idx="1">
                  <c:v>  </c:v>
                </c:pt>
              </c:strCache>
            </c:strRef>
          </c:cat>
          <c:val>
            <c:numRef>
              <c:f>Hoja1!$F$2:$F$3</c:f>
              <c:numCache>
                <c:formatCode>0%</c:formatCode>
                <c:ptCount val="2"/>
                <c:pt idx="0">
                  <c:v>0.15</c:v>
                </c:pt>
                <c:pt idx="1">
                  <c:v>0.05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7"/>
        <c:overlap val="100"/>
        <c:axId val="339853232"/>
        <c:axId val="339853624"/>
      </c:barChart>
      <c:catAx>
        <c:axId val="33985323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339853624"/>
        <c:crosses val="autoZero"/>
        <c:auto val="1"/>
        <c:lblAlgn val="ctr"/>
        <c:lblOffset val="100"/>
        <c:noMultiLvlLbl val="0"/>
      </c:catAx>
      <c:valAx>
        <c:axId val="339853624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339853232"/>
        <c:crosses val="autoZero"/>
        <c:crossBetween val="between"/>
      </c:valAx>
    </c:plotArea>
    <c:legend>
      <c:legendPos val="l"/>
      <c:layout>
        <c:manualLayout>
          <c:xMode val="edge"/>
          <c:yMode val="edge"/>
          <c:x val="0"/>
          <c:y val="9.8690457269264439E-2"/>
          <c:w val="0.16421777030281517"/>
          <c:h val="0.7565441446825979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>
          <a:latin typeface="Calibri" panose="020F0502020204030204" pitchFamily="34" charset="0"/>
          <a:cs typeface="Calibri" panose="020F0502020204030204" pitchFamily="34" charset="0"/>
        </a:defRPr>
      </a:pPr>
      <a:endParaRPr lang="es-MX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6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8722482045331958E-2"/>
          <c:y val="3.6190677430648355E-2"/>
          <c:w val="0.94466612753486834"/>
          <c:h val="0.92469540146148388"/>
        </c:manualLayout>
      </c:layout>
      <c:pie3D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¿QUÉ TAN INTERESADO ESTA en la situación actual de México?</c:v>
                </c:pt>
              </c:strCache>
            </c:strRef>
          </c:tx>
          <c:spPr>
            <a:solidFill>
              <a:srgbClr val="FF0000"/>
            </a:solidFill>
            <a:effectLst>
              <a:outerShdw blurRad="139700" dist="584200" dir="516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406400" h="406400"/>
              <a:bevelB w="406400" h="406400"/>
            </a:sp3d>
          </c:spPr>
          <c:dPt>
            <c:idx val="0"/>
            <c:bubble3D val="0"/>
            <c:spPr>
              <a:solidFill>
                <a:srgbClr val="06841E"/>
              </a:solidFill>
              <a:effectLst>
                <a:outerShdw blurRad="139700" dist="584200" dir="5160000" algn="t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406400" h="406400"/>
                <a:bevelB w="406400" h="406400"/>
              </a:sp3d>
            </c:spPr>
          </c:dPt>
          <c:dPt>
            <c:idx val="1"/>
            <c:bubble3D val="0"/>
            <c:spPr>
              <a:solidFill>
                <a:srgbClr val="92D050"/>
              </a:solidFill>
              <a:effectLst>
                <a:outerShdw blurRad="139700" dist="584200" dir="5160000" algn="t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406400" h="406400"/>
                <a:bevelB w="406400" h="406400"/>
              </a:sp3d>
            </c:spPr>
          </c:dPt>
          <c:dPt>
            <c:idx val="2"/>
            <c:bubble3D val="0"/>
            <c:spPr>
              <a:solidFill>
                <a:srgbClr val="FFC000"/>
              </a:solidFill>
              <a:effectLst>
                <a:outerShdw blurRad="139700" dist="584200" dir="5160000" algn="t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406400" h="406400"/>
                <a:bevelB w="406400" h="406400"/>
              </a:sp3d>
            </c:spPr>
          </c:dPt>
          <c:dPt>
            <c:idx val="3"/>
            <c:bubble3D val="0"/>
            <c:spPr>
              <a:solidFill>
                <a:srgbClr val="424E5B">
                  <a:lumMod val="60000"/>
                  <a:lumOff val="40000"/>
                </a:srgbClr>
              </a:solidFill>
              <a:effectLst>
                <a:outerShdw blurRad="139700" dist="584200" dir="5160000" algn="t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406400" h="406400"/>
                <a:bevelB w="406400" h="406400"/>
              </a:sp3d>
            </c:spPr>
          </c:dPt>
          <c:dPt>
            <c:idx val="4"/>
            <c:bubble3D val="0"/>
            <c:spPr>
              <a:solidFill>
                <a:srgbClr val="C00000"/>
              </a:solidFill>
              <a:effectLst>
                <a:outerShdw blurRad="139700" dist="584200" dir="5160000" algn="t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406400" h="406400"/>
                <a:bevelB w="406400" h="406400"/>
              </a:sp3d>
            </c:spPr>
          </c:dPt>
          <c:dPt>
            <c:idx val="5"/>
            <c:bubble3D val="0"/>
            <c:spPr>
              <a:solidFill>
                <a:srgbClr val="730E00">
                  <a:lumMod val="20000"/>
                  <a:lumOff val="80000"/>
                </a:srgbClr>
              </a:solidFill>
              <a:effectLst>
                <a:outerShdw blurRad="139700" dist="584200" dir="5160000" algn="t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406400" h="406400"/>
                <a:bevelB w="406400" h="406400"/>
              </a:sp3d>
            </c:spPr>
          </c:dPt>
          <c:dLbls>
            <c:dLbl>
              <c:idx val="0"/>
              <c:layout>
                <c:manualLayout>
                  <c:x val="-0.16501738326037324"/>
                  <c:y val="0.19293408269649204"/>
                </c:manualLayout>
              </c:layout>
              <c:tx>
                <c:rich>
                  <a:bodyPr/>
                  <a:lstStyle/>
                  <a:p>
                    <a:pPr>
                      <a:defRPr sz="1400" b="1">
                        <a:solidFill>
                          <a:schemeClr val="bg1"/>
                        </a:solidFill>
                        <a:latin typeface="Calibri" panose="020F0502020204030204" pitchFamily="34" charset="0"/>
                      </a:defRPr>
                    </a:pPr>
                    <a:r>
                      <a:rPr lang="es-MX" dirty="0">
                        <a:solidFill>
                          <a:schemeClr val="bg1"/>
                        </a:solidFill>
                      </a:rPr>
                      <a:t>El día de la </a:t>
                    </a:r>
                    <a:r>
                      <a:rPr lang="es-MX" dirty="0" smtClean="0">
                        <a:solidFill>
                          <a:schemeClr val="bg1"/>
                        </a:solidFill>
                      </a:rPr>
                      <a:t>elección</a:t>
                    </a:r>
                  </a:p>
                  <a:p>
                    <a:pPr>
                      <a:defRPr sz="1400" b="1">
                        <a:solidFill>
                          <a:schemeClr val="bg1"/>
                        </a:solidFill>
                        <a:latin typeface="Calibri" panose="020F0502020204030204" pitchFamily="34" charset="0"/>
                      </a:defRPr>
                    </a:pPr>
                    <a:r>
                      <a:rPr lang="es-MX" dirty="0" smtClean="0">
                        <a:solidFill>
                          <a:schemeClr val="bg1"/>
                        </a:solidFill>
                      </a:rPr>
                      <a:t>24%</a:t>
                    </a:r>
                    <a:endParaRPr lang="es-MX" dirty="0">
                      <a:solidFill>
                        <a:schemeClr val="bg1"/>
                      </a:solidFill>
                    </a:endParaRPr>
                  </a:p>
                </c:rich>
              </c:tx>
              <c:spPr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0.17619918731283801"/>
                  <c:y val="-0.11834096023721087"/>
                </c:manualLayout>
              </c:layout>
              <c:tx>
                <c:rich>
                  <a:bodyPr/>
                  <a:lstStyle/>
                  <a:p>
                    <a:pPr>
                      <a:defRPr sz="1300" b="1">
                        <a:latin typeface="Calibri" panose="020F0502020204030204" pitchFamily="34" charset="0"/>
                      </a:defRPr>
                    </a:pPr>
                    <a:r>
                      <a:rPr lang="es-MX" sz="1300" dirty="0" smtClean="0"/>
                      <a:t>En </a:t>
                    </a:r>
                    <a:r>
                      <a:rPr lang="es-MX" sz="1300" dirty="0"/>
                      <a:t>la última </a:t>
                    </a:r>
                    <a:endParaRPr lang="es-MX" sz="1300" dirty="0" smtClean="0"/>
                  </a:p>
                  <a:p>
                    <a:pPr>
                      <a:defRPr sz="1300" b="1">
                        <a:latin typeface="Calibri" panose="020F0502020204030204" pitchFamily="34" charset="0"/>
                      </a:defRPr>
                    </a:pPr>
                    <a:r>
                      <a:rPr lang="es-MX" sz="1300" dirty="0" smtClean="0"/>
                      <a:t>Semana</a:t>
                    </a:r>
                  </a:p>
                  <a:p>
                    <a:pPr>
                      <a:defRPr sz="1300" b="1">
                        <a:latin typeface="Calibri" panose="020F0502020204030204" pitchFamily="34" charset="0"/>
                      </a:defRPr>
                    </a:pPr>
                    <a:r>
                      <a:rPr lang="es-MX" sz="1300" dirty="0" smtClean="0"/>
                      <a:t>11%</a:t>
                    </a:r>
                    <a:endParaRPr lang="es-MX" sz="1300" dirty="0"/>
                  </a:p>
                </c:rich>
              </c:tx>
              <c:spPr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0.12945695908056143"/>
                  <c:y val="-0.18708759534205288"/>
                </c:manualLayout>
              </c:layout>
              <c:tx>
                <c:rich>
                  <a:bodyPr/>
                  <a:lstStyle/>
                  <a:p>
                    <a:pPr>
                      <a:defRPr sz="1100" b="1">
                        <a:latin typeface="Calibri" panose="020F0502020204030204" pitchFamily="34" charset="0"/>
                      </a:defRPr>
                    </a:pPr>
                    <a:r>
                      <a:rPr lang="es-MX" sz="1100"/>
                      <a:t>En el </a:t>
                    </a:r>
                    <a:r>
                      <a:rPr lang="es-MX" sz="1100" smtClean="0"/>
                      <a:t>último</a:t>
                    </a:r>
                  </a:p>
                  <a:p>
                    <a:pPr>
                      <a:defRPr sz="1100" b="1">
                        <a:latin typeface="Calibri" panose="020F0502020204030204" pitchFamily="34" charset="0"/>
                      </a:defRPr>
                    </a:pPr>
                    <a:r>
                      <a:rPr lang="es-MX" sz="1100" smtClean="0"/>
                      <a:t> mes</a:t>
                    </a:r>
                  </a:p>
                  <a:p>
                    <a:pPr>
                      <a:defRPr sz="1100" b="1">
                        <a:latin typeface="Calibri" panose="020F0502020204030204" pitchFamily="34" charset="0"/>
                      </a:defRPr>
                    </a:pPr>
                    <a:r>
                      <a:rPr lang="es-MX" sz="1100" smtClean="0"/>
                      <a:t> 7%</a:t>
                    </a:r>
                    <a:endParaRPr lang="es-MX" sz="1100"/>
                  </a:p>
                </c:rich>
              </c:tx>
              <c:spPr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0.23644226205961094"/>
                  <c:y val="-0.25865320409373804"/>
                </c:manualLayout>
              </c:layout>
              <c:tx>
                <c:rich>
                  <a:bodyPr/>
                  <a:lstStyle/>
                  <a:p>
                    <a:pPr>
                      <a:defRPr sz="1400" b="1">
                        <a:latin typeface="Calibri" panose="020F0502020204030204" pitchFamily="34" charset="0"/>
                      </a:defRPr>
                    </a:pPr>
                    <a:r>
                      <a:rPr lang="es-MX" sz="1400" b="1" dirty="0"/>
                      <a:t>A lo largo de la </a:t>
                    </a:r>
                    <a:r>
                      <a:rPr lang="es-MX" sz="1400" b="1" dirty="0" smtClean="0"/>
                      <a:t>campaña</a:t>
                    </a:r>
                  </a:p>
                  <a:p>
                    <a:pPr>
                      <a:defRPr sz="1400" b="1">
                        <a:latin typeface="Calibri" panose="020F0502020204030204" pitchFamily="34" charset="0"/>
                      </a:defRPr>
                    </a:pPr>
                    <a:r>
                      <a:rPr lang="es-MX" sz="1400" b="1" dirty="0" smtClean="0"/>
                      <a:t> 40%</a:t>
                    </a:r>
                    <a:endParaRPr lang="es-MX" sz="1400" dirty="0"/>
                  </a:p>
                </c:rich>
              </c:tx>
              <c:spPr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0.14981935206109864"/>
                  <c:y val="0.14616218386097882"/>
                </c:manualLayout>
              </c:layout>
              <c:tx>
                <c:rich>
                  <a:bodyPr/>
                  <a:lstStyle/>
                  <a:p>
                    <a:pPr>
                      <a:defRPr sz="1300" b="1">
                        <a:solidFill>
                          <a:schemeClr val="bg1"/>
                        </a:solidFill>
                        <a:latin typeface="Calibri" panose="020F0502020204030204" pitchFamily="34" charset="0"/>
                      </a:defRPr>
                    </a:pPr>
                    <a:r>
                      <a:rPr lang="es-MX" sz="1300" b="1" dirty="0" smtClean="0">
                        <a:solidFill>
                          <a:schemeClr val="bg1"/>
                        </a:solidFill>
                      </a:rPr>
                      <a:t>Antes de que</a:t>
                    </a:r>
                    <a:r>
                      <a:rPr lang="es-MX" sz="1300" b="1" baseline="0" dirty="0" smtClean="0">
                        <a:solidFill>
                          <a:schemeClr val="bg1"/>
                        </a:solidFill>
                      </a:rPr>
                      <a:t> inicien las campañas</a:t>
                    </a:r>
                  </a:p>
                  <a:p>
                    <a:pPr>
                      <a:defRPr sz="1300" b="1">
                        <a:solidFill>
                          <a:schemeClr val="bg1"/>
                        </a:solidFill>
                        <a:latin typeface="Calibri" panose="020F0502020204030204" pitchFamily="34" charset="0"/>
                      </a:defRPr>
                    </a:pPr>
                    <a:r>
                      <a:rPr lang="es-MX" sz="1300" b="1" dirty="0" smtClean="0">
                        <a:solidFill>
                          <a:schemeClr val="bg1"/>
                        </a:solidFill>
                      </a:rPr>
                      <a:t> 14%</a:t>
                    </a:r>
                    <a:endParaRPr lang="es-MX" sz="1300" dirty="0">
                      <a:solidFill>
                        <a:schemeClr val="bg1"/>
                      </a:solidFill>
                    </a:endParaRPr>
                  </a:p>
                </c:rich>
              </c:tx>
              <c:spPr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2.7825351218324277E-2"/>
                  <c:y val="6.7234604576050253E-2"/>
                </c:manualLayout>
              </c:layout>
              <c:tx>
                <c:rich>
                  <a:bodyPr/>
                  <a:lstStyle/>
                  <a:p>
                    <a:r>
                      <a:rPr lang="en-US" sz="1000" dirty="0"/>
                      <a:t>No </a:t>
                    </a:r>
                    <a:endParaRPr lang="en-US" sz="1000" dirty="0" smtClean="0"/>
                  </a:p>
                  <a:p>
                    <a:r>
                      <a:rPr lang="en-US" sz="1000" dirty="0" err="1" smtClean="0"/>
                      <a:t>contestó</a:t>
                    </a:r>
                    <a:endParaRPr lang="en-US" sz="1000" dirty="0" smtClean="0"/>
                  </a:p>
                  <a:p>
                    <a:r>
                      <a:rPr lang="en-US" sz="1000" dirty="0" smtClean="0"/>
                      <a:t>4%</a:t>
                    </a:r>
                    <a:endParaRPr lang="en-US" sz="1000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>
                    <a:latin typeface="Calibri" panose="020F0502020204030204" pitchFamily="34" charset="0"/>
                  </a:defRPr>
                </a:pPr>
                <a:endParaRPr lang="es-MX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Hoja1!$A$2:$A$7</c:f>
              <c:strCache>
                <c:ptCount val="6"/>
                <c:pt idx="0">
                  <c:v>El día de la elección </c:v>
                </c:pt>
                <c:pt idx="1">
                  <c:v>En la última semana</c:v>
                </c:pt>
                <c:pt idx="2">
                  <c:v>En el último mes</c:v>
                </c:pt>
                <c:pt idx="3">
                  <c:v>A lo largo de la campaña</c:v>
                </c:pt>
                <c:pt idx="4">
                  <c:v>Antes de que inicien las campañas</c:v>
                </c:pt>
                <c:pt idx="5">
                  <c:v>No contestó</c:v>
                </c:pt>
              </c:strCache>
            </c:strRef>
          </c:cat>
          <c:val>
            <c:numRef>
              <c:f>Hoja1!$B$2:$B$7</c:f>
              <c:numCache>
                <c:formatCode>0.00</c:formatCode>
                <c:ptCount val="6"/>
                <c:pt idx="0" formatCode="General">
                  <c:v>24</c:v>
                </c:pt>
                <c:pt idx="1">
                  <c:v>11</c:v>
                </c:pt>
                <c:pt idx="2">
                  <c:v>7</c:v>
                </c:pt>
                <c:pt idx="3">
                  <c:v>40</c:v>
                </c:pt>
                <c:pt idx="4">
                  <c:v>14</c:v>
                </c:pt>
                <c:pt idx="5">
                  <c:v>4</c:v>
                </c:pt>
              </c:numCache>
            </c:numRef>
          </c:val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0"/>
        </c:dLbls>
      </c:pie3DChart>
      <c:spPr>
        <a:noFill/>
        <a:ln w="25400">
          <a:noFill/>
        </a:ln>
      </c:spPr>
    </c:plotArea>
    <c:plotVisOnly val="1"/>
    <c:dispBlanksAs val="zero"/>
    <c:showDLblsOverMax val="0"/>
  </c:chart>
  <c:txPr>
    <a:bodyPr/>
    <a:lstStyle/>
    <a:p>
      <a:pPr>
        <a:defRPr sz="1800"/>
      </a:pPr>
      <a:endParaRPr lang="es-MX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31"/>
    </mc:Choice>
    <mc:Fallback>
      <c:style val="31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308122694948086"/>
          <c:y val="0.11012615900023477"/>
          <c:w val="0.86403208134228404"/>
          <c:h val="0.73487734907727842"/>
        </c:manualLayout>
      </c:layout>
      <c:lineChart>
        <c:grouping val="standar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SEGURO</c:v>
                </c:pt>
              </c:strCache>
            </c:strRef>
          </c:tx>
          <c:spPr>
            <a:ln>
              <a:solidFill>
                <a:srgbClr val="008000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3.0827318621848045E-2"/>
                  <c:y val="-3.78932673749695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1.1459535525135983E-2"/>
                  <c:y val="-3.373509641473661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4.0515473886067847E-2"/>
                  <c:y val="-6.462690785129650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4.0656165725465078E-2"/>
                  <c:y val="6.838323713456667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5.3165755179454328E-2"/>
                  <c:y val="5.995819765186852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rgbClr val="06841E"/>
                    </a:solidFill>
                    <a:latin typeface="Calibri (cuerpo)"/>
                  </a:defRPr>
                </a:pPr>
                <a:endParaRPr lang="es-MX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Hoja1!$A$2:$A$13</c:f>
              <c:numCache>
                <c:formatCode>General</c:formatCode>
                <c:ptCount val="12"/>
                <c:pt idx="0">
                  <c:v>2003</c:v>
                </c:pt>
                <c:pt idx="1">
                  <c:v>2005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</c:numCache>
            </c:numRef>
          </c:cat>
          <c:val>
            <c:numRef>
              <c:f>Hoja1!$B$2:$B$13</c:f>
              <c:numCache>
                <c:formatCode>General</c:formatCode>
                <c:ptCount val="12"/>
                <c:pt idx="0">
                  <c:v>0.67</c:v>
                </c:pt>
                <c:pt idx="1">
                  <c:v>0.75</c:v>
                </c:pt>
                <c:pt idx="2">
                  <c:v>0.56999999999999995</c:v>
                </c:pt>
                <c:pt idx="3">
                  <c:v>0.4</c:v>
                </c:pt>
                <c:pt idx="4">
                  <c:v>0.49</c:v>
                </c:pt>
                <c:pt idx="5">
                  <c:v>0.37</c:v>
                </c:pt>
                <c:pt idx="6">
                  <c:v>0.24</c:v>
                </c:pt>
                <c:pt idx="7">
                  <c:v>0.31</c:v>
                </c:pt>
                <c:pt idx="8">
                  <c:v>0.28999999999999998</c:v>
                </c:pt>
                <c:pt idx="9">
                  <c:v>0.25</c:v>
                </c:pt>
                <c:pt idx="10">
                  <c:v>0.26</c:v>
                </c:pt>
                <c:pt idx="11">
                  <c:v>0.22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INSEGURO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3.3778682379061245E-2"/>
                  <c:y val="4.340598031857705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2.608627936123922E-2"/>
                  <c:y val="4.777705001554541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2.6086279361239199E-2"/>
                  <c:y val="5.339374300401084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4.0656165725465078E-2"/>
                  <c:y val="-5.714985115763580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4.475388533128527E-2"/>
                  <c:y val="-6.53891799318756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rgbClr val="FF0000"/>
                    </a:solidFill>
                    <a:latin typeface="Calibri (cuerpo)"/>
                  </a:defRPr>
                </a:pPr>
                <a:endParaRPr lang="es-MX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Hoja1!$A$2:$A$13</c:f>
              <c:numCache>
                <c:formatCode>General</c:formatCode>
                <c:ptCount val="12"/>
                <c:pt idx="0">
                  <c:v>2003</c:v>
                </c:pt>
                <c:pt idx="1">
                  <c:v>2005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</c:numCache>
            </c:numRef>
          </c:cat>
          <c:val>
            <c:numRef>
              <c:f>Hoja1!$C$2:$C$13</c:f>
              <c:numCache>
                <c:formatCode>General</c:formatCode>
                <c:ptCount val="12"/>
                <c:pt idx="0">
                  <c:v>0.33</c:v>
                </c:pt>
                <c:pt idx="1">
                  <c:v>0.25</c:v>
                </c:pt>
                <c:pt idx="2">
                  <c:v>0.43</c:v>
                </c:pt>
                <c:pt idx="3">
                  <c:v>0.6</c:v>
                </c:pt>
                <c:pt idx="4">
                  <c:v>0.51</c:v>
                </c:pt>
                <c:pt idx="5">
                  <c:v>0.63</c:v>
                </c:pt>
                <c:pt idx="6">
                  <c:v>0.76</c:v>
                </c:pt>
                <c:pt idx="7">
                  <c:v>0.69</c:v>
                </c:pt>
                <c:pt idx="8">
                  <c:v>0.71</c:v>
                </c:pt>
                <c:pt idx="9">
                  <c:v>0.75</c:v>
                </c:pt>
                <c:pt idx="10">
                  <c:v>0.74</c:v>
                </c:pt>
                <c:pt idx="11">
                  <c:v>0.78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9855192"/>
        <c:axId val="339855584"/>
      </c:lineChart>
      <c:catAx>
        <c:axId val="3398551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Calibri (cuerpo)"/>
              </a:defRPr>
            </a:pPr>
            <a:endParaRPr lang="es-MX"/>
          </a:p>
        </c:txPr>
        <c:crossAx val="339855584"/>
        <c:crosses val="autoZero"/>
        <c:auto val="1"/>
        <c:lblAlgn val="ctr"/>
        <c:lblOffset val="100"/>
        <c:noMultiLvlLbl val="0"/>
      </c:catAx>
      <c:valAx>
        <c:axId val="339855584"/>
        <c:scaling>
          <c:orientation val="minMax"/>
          <c:max val="1"/>
          <c:min val="0"/>
        </c:scaling>
        <c:delete val="0"/>
        <c:axPos val="l"/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1400">
                <a:latin typeface="Calibri (cuerpo)"/>
              </a:defRPr>
            </a:pPr>
            <a:endParaRPr lang="es-MX"/>
          </a:p>
        </c:txPr>
        <c:crossAx val="339855192"/>
        <c:crosses val="autoZero"/>
        <c:crossBetween val="between"/>
        <c:majorUnit val="0.25"/>
      </c:valAx>
    </c:plotArea>
    <c:legend>
      <c:legendPos val="b"/>
      <c:layout>
        <c:manualLayout>
          <c:xMode val="edge"/>
          <c:yMode val="edge"/>
          <c:x val="0.21817059744534306"/>
          <c:y val="1.4957872591289997E-2"/>
          <c:w val="0.63904270397906793"/>
          <c:h val="7.7946209771542124E-2"/>
        </c:manualLayout>
      </c:layout>
      <c:overlay val="0"/>
      <c:txPr>
        <a:bodyPr/>
        <a:lstStyle/>
        <a:p>
          <a:pPr>
            <a:defRPr sz="1400" b="1">
              <a:latin typeface="Calibri (cuerpo)"/>
            </a:defRPr>
          </a:pPr>
          <a:endParaRPr lang="es-MX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s-MX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>
                    <a:latin typeface="Calibri (cuerpo)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Hoja1!$A$2:$A$17</c:f>
              <c:strCache>
                <c:ptCount val="16"/>
                <c:pt idx="0">
                  <c:v>Tab</c:v>
                </c:pt>
                <c:pt idx="1">
                  <c:v>Gro</c:v>
                </c:pt>
                <c:pt idx="2">
                  <c:v>Ver</c:v>
                </c:pt>
                <c:pt idx="3">
                  <c:v>CDMX</c:v>
                </c:pt>
                <c:pt idx="4">
                  <c:v>Edo México</c:v>
                </c:pt>
                <c:pt idx="5">
                  <c:v>Gto</c:v>
                </c:pt>
                <c:pt idx="6">
                  <c:v>Zac</c:v>
                </c:pt>
                <c:pt idx="7">
                  <c:v>B.C</c:v>
                </c:pt>
                <c:pt idx="8">
                  <c:v>Mich</c:v>
                </c:pt>
                <c:pt idx="9">
                  <c:v>Mor</c:v>
                </c:pt>
                <c:pt idx="10">
                  <c:v>Q. Roo</c:v>
                </c:pt>
                <c:pt idx="11">
                  <c:v>Oax</c:v>
                </c:pt>
                <c:pt idx="12">
                  <c:v>Tamps</c:v>
                </c:pt>
                <c:pt idx="13">
                  <c:v>Chis</c:v>
                </c:pt>
                <c:pt idx="14">
                  <c:v>Son</c:v>
                </c:pt>
                <c:pt idx="15">
                  <c:v>Pue</c:v>
                </c:pt>
              </c:strCache>
            </c:strRef>
          </c:cat>
          <c:val>
            <c:numRef>
              <c:f>Hoja1!$B$2:$B$17</c:f>
              <c:numCache>
                <c:formatCode>0</c:formatCode>
                <c:ptCount val="16"/>
                <c:pt idx="0">
                  <c:v>90.690885068247695</c:v>
                </c:pt>
                <c:pt idx="1">
                  <c:v>90</c:v>
                </c:pt>
                <c:pt idx="2">
                  <c:v>89</c:v>
                </c:pt>
                <c:pt idx="3">
                  <c:v>86</c:v>
                </c:pt>
                <c:pt idx="4">
                  <c:v>85.7</c:v>
                </c:pt>
                <c:pt idx="5">
                  <c:v>82.849585465070604</c:v>
                </c:pt>
                <c:pt idx="6">
                  <c:v>80.400000000000006</c:v>
                </c:pt>
                <c:pt idx="7">
                  <c:v>78.606642256563703</c:v>
                </c:pt>
                <c:pt idx="8">
                  <c:v>78.099999999999994</c:v>
                </c:pt>
                <c:pt idx="9">
                  <c:v>77.258018392257796</c:v>
                </c:pt>
                <c:pt idx="10">
                  <c:v>77.088974565886602</c:v>
                </c:pt>
                <c:pt idx="11">
                  <c:v>76.069091501206003</c:v>
                </c:pt>
                <c:pt idx="12">
                  <c:v>74.099999999999994</c:v>
                </c:pt>
                <c:pt idx="13">
                  <c:v>72.599999999999994</c:v>
                </c:pt>
                <c:pt idx="14">
                  <c:v>71.750247384789404</c:v>
                </c:pt>
                <c:pt idx="15">
                  <c:v>71.315448233331296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39856368"/>
        <c:axId val="339856760"/>
      </c:barChart>
      <c:catAx>
        <c:axId val="3398563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800">
                <a:latin typeface="Calibri (cuerpo)"/>
              </a:defRPr>
            </a:pPr>
            <a:endParaRPr lang="es-MX"/>
          </a:p>
        </c:txPr>
        <c:crossAx val="339856760"/>
        <c:crosses val="autoZero"/>
        <c:auto val="1"/>
        <c:lblAlgn val="ctr"/>
        <c:lblOffset val="100"/>
        <c:noMultiLvlLbl val="0"/>
      </c:catAx>
      <c:valAx>
        <c:axId val="339856760"/>
        <c:scaling>
          <c:orientation val="minMax"/>
        </c:scaling>
        <c:delete val="0"/>
        <c:axPos val="l"/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Calibri (cuerpo)"/>
              </a:defRPr>
            </a:pPr>
            <a:endParaRPr lang="es-MX"/>
          </a:p>
        </c:txPr>
        <c:crossAx val="33985636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s-MX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rgbClr val="06841E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</c:spPr>
          </c:dPt>
          <c:dPt>
            <c:idx val="1"/>
            <c:invertIfNegative val="0"/>
            <c:bubble3D val="0"/>
            <c:spPr>
              <a:solidFill>
                <a:srgbClr val="C00000"/>
              </a:solidFill>
            </c:spPr>
          </c:dPt>
          <c:dPt>
            <c:idx val="2"/>
            <c:invertIfNegative val="0"/>
            <c:bubble3D val="0"/>
            <c:spPr>
              <a:solidFill>
                <a:srgbClr val="C00000"/>
              </a:solidFill>
            </c:spPr>
          </c:dPt>
          <c:dPt>
            <c:idx val="3"/>
            <c:invertIfNegative val="0"/>
            <c:bubble3D val="0"/>
            <c:spPr>
              <a:solidFill>
                <a:srgbClr val="C00000"/>
              </a:solidFill>
            </c:spPr>
          </c:dPt>
          <c:dPt>
            <c:idx val="4"/>
            <c:invertIfNegative val="0"/>
            <c:bubble3D val="0"/>
            <c:spPr>
              <a:solidFill>
                <a:srgbClr val="C00000"/>
              </a:solidFill>
            </c:spPr>
          </c:dPt>
          <c:dPt>
            <c:idx val="5"/>
            <c:invertIfNegative val="0"/>
            <c:bubble3D val="0"/>
            <c:spPr>
              <a:solidFill>
                <a:srgbClr val="C00000"/>
              </a:solidFill>
            </c:spPr>
          </c:dPt>
          <c:dPt>
            <c:idx val="6"/>
            <c:invertIfNegative val="0"/>
            <c:bubble3D val="0"/>
            <c:spPr>
              <a:solidFill>
                <a:srgbClr val="C00000"/>
              </a:solidFill>
            </c:spPr>
          </c:dPt>
          <c:dPt>
            <c:idx val="7"/>
            <c:invertIfNegative val="0"/>
            <c:bubble3D val="0"/>
            <c:spPr>
              <a:solidFill>
                <a:srgbClr val="C00000"/>
              </a:solidFill>
            </c:spPr>
          </c:dPt>
          <c:dPt>
            <c:idx val="8"/>
            <c:invertIfNegative val="0"/>
            <c:bubble3D val="0"/>
            <c:spPr>
              <a:solidFill>
                <a:srgbClr val="FFC000"/>
              </a:solidFill>
            </c:spPr>
          </c:dPt>
          <c:dPt>
            <c:idx val="9"/>
            <c:invertIfNegative val="0"/>
            <c:bubble3D val="0"/>
            <c:spPr>
              <a:solidFill>
                <a:srgbClr val="FFC000"/>
              </a:solidFill>
            </c:spPr>
          </c:dPt>
          <c:dPt>
            <c:idx val="10"/>
            <c:invertIfNegative val="0"/>
            <c:bubble3D val="0"/>
            <c:spPr>
              <a:solidFill>
                <a:srgbClr val="FFC000"/>
              </a:solidFill>
            </c:spPr>
          </c:dPt>
          <c:dPt>
            <c:idx val="11"/>
            <c:invertIfNegative val="0"/>
            <c:bubble3D val="0"/>
            <c:spPr>
              <a:solidFill>
                <a:srgbClr val="FFC000"/>
              </a:solidFill>
            </c:spPr>
          </c:dPt>
          <c:dPt>
            <c:idx val="12"/>
            <c:invertIfNegative val="0"/>
            <c:bubble3D val="0"/>
            <c:spPr>
              <a:solidFill>
                <a:srgbClr val="FFC000"/>
              </a:solidFill>
            </c:spPr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 i="0">
                    <a:latin typeface="Calibri (cuerpo)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Hoja1!$A$2:$A$17</c:f>
              <c:strCache>
                <c:ptCount val="16"/>
                <c:pt idx="0">
                  <c:v>Col</c:v>
                </c:pt>
                <c:pt idx="1">
                  <c:v>S.L.P</c:v>
                </c:pt>
                <c:pt idx="2">
                  <c:v>Tlax</c:v>
                </c:pt>
                <c:pt idx="3">
                  <c:v>Chih</c:v>
                </c:pt>
                <c:pt idx="4">
                  <c:v>N.L</c:v>
                </c:pt>
                <c:pt idx="5">
                  <c:v>Sin</c:v>
                </c:pt>
                <c:pt idx="6">
                  <c:v>B.C.S</c:v>
                </c:pt>
                <c:pt idx="7">
                  <c:v>Jal</c:v>
                </c:pt>
                <c:pt idx="8">
                  <c:v>Qro</c:v>
                </c:pt>
                <c:pt idx="9">
                  <c:v>Ags</c:v>
                </c:pt>
                <c:pt idx="10">
                  <c:v>Hgo</c:v>
                </c:pt>
                <c:pt idx="11">
                  <c:v>Coah</c:v>
                </c:pt>
                <c:pt idx="12">
                  <c:v>Dgo</c:v>
                </c:pt>
                <c:pt idx="13">
                  <c:v>Camp</c:v>
                </c:pt>
                <c:pt idx="14">
                  <c:v>Nay</c:v>
                </c:pt>
                <c:pt idx="15">
                  <c:v>Yuc</c:v>
                </c:pt>
              </c:strCache>
            </c:strRef>
          </c:cat>
          <c:val>
            <c:numRef>
              <c:f>Hoja1!$B$2:$B$17</c:f>
              <c:numCache>
                <c:formatCode>0</c:formatCode>
                <c:ptCount val="16"/>
                <c:pt idx="0">
                  <c:v>68.5</c:v>
                </c:pt>
                <c:pt idx="1">
                  <c:v>66.758520950594104</c:v>
                </c:pt>
                <c:pt idx="2">
                  <c:v>63.834546270142503</c:v>
                </c:pt>
                <c:pt idx="3">
                  <c:v>63.7</c:v>
                </c:pt>
                <c:pt idx="4">
                  <c:v>62.847432507783701</c:v>
                </c:pt>
                <c:pt idx="5">
                  <c:v>62.5</c:v>
                </c:pt>
                <c:pt idx="6">
                  <c:v>61</c:v>
                </c:pt>
                <c:pt idx="7">
                  <c:v>56.8</c:v>
                </c:pt>
                <c:pt idx="8">
                  <c:v>52.216183929958603</c:v>
                </c:pt>
                <c:pt idx="9">
                  <c:v>51.319674552810902</c:v>
                </c:pt>
                <c:pt idx="10">
                  <c:v>50.814456793698199</c:v>
                </c:pt>
                <c:pt idx="11">
                  <c:v>47</c:v>
                </c:pt>
                <c:pt idx="12">
                  <c:v>46.8</c:v>
                </c:pt>
                <c:pt idx="13">
                  <c:v>35.742745926580902</c:v>
                </c:pt>
                <c:pt idx="14">
                  <c:v>35.689228052212201</c:v>
                </c:pt>
                <c:pt idx="15">
                  <c:v>33.164759471763297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39857544"/>
        <c:axId val="339857936"/>
      </c:barChart>
      <c:catAx>
        <c:axId val="33985754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Calibri (cuerpo)"/>
              </a:defRPr>
            </a:pPr>
            <a:endParaRPr lang="es-MX"/>
          </a:p>
        </c:txPr>
        <c:crossAx val="339857936"/>
        <c:crosses val="autoZero"/>
        <c:auto val="1"/>
        <c:lblAlgn val="ctr"/>
        <c:lblOffset val="100"/>
        <c:noMultiLvlLbl val="0"/>
      </c:catAx>
      <c:valAx>
        <c:axId val="339857936"/>
        <c:scaling>
          <c:orientation val="minMax"/>
          <c:max val="100"/>
        </c:scaling>
        <c:delete val="0"/>
        <c:axPos val="l"/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Calibri (cuerpo)"/>
              </a:defRPr>
            </a:pPr>
            <a:endParaRPr lang="es-MX"/>
          </a:p>
        </c:txPr>
        <c:crossAx val="33985754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s-MX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28"/>
    </mc:Choice>
    <mc:Fallback>
      <c:style val="28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Más de 5 salarios mínimos</c:v>
                </c:pt>
              </c:strCache>
            </c:strRef>
          </c:tx>
          <c:spPr>
            <a:ln w="38100">
              <a:solidFill>
                <a:srgbClr val="FF0000"/>
              </a:solidFill>
            </a:ln>
          </c:spPr>
          <c:marker>
            <c:symbol val="none"/>
          </c:marker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/>
                </a:pPr>
                <a:endParaRPr lang="es-MX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Hoja1!$A$2:$A$13</c:f>
              <c:numCache>
                <c:formatCode>General</c:formatCode>
                <c:ptCount val="12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</c:numCache>
            </c:numRef>
          </c:cat>
          <c:val>
            <c:numRef>
              <c:f>Hoja1!$B$2:$B$13</c:f>
              <c:numCache>
                <c:formatCode>0.0%</c:formatCode>
                <c:ptCount val="12"/>
                <c:pt idx="0">
                  <c:v>0.47</c:v>
                </c:pt>
                <c:pt idx="1">
                  <c:v>0.47</c:v>
                </c:pt>
                <c:pt idx="2">
                  <c:v>0.49</c:v>
                </c:pt>
                <c:pt idx="3">
                  <c:v>0.48</c:v>
                </c:pt>
                <c:pt idx="4">
                  <c:v>0.57999999999999996</c:v>
                </c:pt>
                <c:pt idx="5">
                  <c:v>0.56000000000000005</c:v>
                </c:pt>
                <c:pt idx="6">
                  <c:v>0.56999999999999995</c:v>
                </c:pt>
                <c:pt idx="7">
                  <c:v>0.57999999999999996</c:v>
                </c:pt>
                <c:pt idx="8">
                  <c:v>0.56999999999999995</c:v>
                </c:pt>
                <c:pt idx="9">
                  <c:v>0.61</c:v>
                </c:pt>
                <c:pt idx="10">
                  <c:v>0.6</c:v>
                </c:pt>
                <c:pt idx="11">
                  <c:v>0.62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9858720"/>
        <c:axId val="339859112"/>
      </c:lineChart>
      <c:catAx>
        <c:axId val="3398587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s-MX"/>
          </a:p>
        </c:txPr>
        <c:crossAx val="339859112"/>
        <c:crosses val="autoZero"/>
        <c:auto val="1"/>
        <c:lblAlgn val="ctr"/>
        <c:lblOffset val="100"/>
        <c:noMultiLvlLbl val="0"/>
      </c:catAx>
      <c:valAx>
        <c:axId val="339859112"/>
        <c:scaling>
          <c:orientation val="minMax"/>
          <c:max val="0.8"/>
          <c:min val="0"/>
        </c:scaling>
        <c:delete val="0"/>
        <c:axPos val="l"/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s-MX"/>
          </a:p>
        </c:txPr>
        <c:crossAx val="339858720"/>
        <c:crosses val="autoZero"/>
        <c:crossBetween val="between"/>
        <c:majorUnit val="0.1"/>
      </c:valAx>
    </c:plotArea>
    <c:plotVisOnly val="1"/>
    <c:dispBlanksAs val="gap"/>
    <c:showDLblsOverMax val="0"/>
  </c:chart>
  <c:txPr>
    <a:bodyPr/>
    <a:lstStyle/>
    <a:p>
      <a:pPr>
        <a:defRPr sz="1800">
          <a:latin typeface="Calibri" panose="020F0502020204030204" pitchFamily="34" charset="0"/>
          <a:cs typeface="Calibri" panose="020F0502020204030204" pitchFamily="34" charset="0"/>
        </a:defRPr>
      </a:pPr>
      <a:endParaRPr lang="es-MX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8713408023129816E-2"/>
          <c:y val="3.1402442082134656E-2"/>
          <c:w val="0.90538489338633887"/>
          <c:h val="0.59265875347671093"/>
        </c:manualLayout>
      </c:layout>
      <c:lineChart>
        <c:grouping val="standard"/>
        <c:varyColors val="0"/>
        <c:ser>
          <c:idx val="0"/>
          <c:order val="0"/>
          <c:tx>
            <c:strRef>
              <c:f>Hoja1!$A$2</c:f>
              <c:strCache>
                <c:ptCount val="1"/>
                <c:pt idx="0">
                  <c:v>PRI </c:v>
                </c:pt>
              </c:strCache>
            </c:strRef>
          </c:tx>
          <c:spPr>
            <a:ln>
              <a:solidFill>
                <a:srgbClr val="008000"/>
              </a:solidFill>
            </a:ln>
          </c:spPr>
          <c:marker>
            <c:symbol val="none"/>
          </c:marker>
          <c:dLbls>
            <c:dLbl>
              <c:idx val="6"/>
              <c:layout>
                <c:manualLayout>
                  <c:x val="-1.9045954998306823E-2"/>
                  <c:y val="-5.007351692978680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50">
                    <a:solidFill>
                      <a:srgbClr val="06841E"/>
                    </a:solidFill>
                  </a:defRPr>
                </a:pPr>
                <a:endParaRPr lang="es-MX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Hoja1!$B$1:$AS$1</c:f>
              <c:strCache>
                <c:ptCount val="44"/>
                <c:pt idx="0">
                  <c:v>Mzo'</c:v>
                </c:pt>
                <c:pt idx="1">
                  <c:v>24</c:v>
                </c:pt>
                <c:pt idx="2">
                  <c:v>25</c:v>
                </c:pt>
                <c:pt idx="3">
                  <c:v>26</c:v>
                </c:pt>
                <c:pt idx="4">
                  <c:v>27</c:v>
                </c:pt>
                <c:pt idx="5">
                  <c:v>28</c:v>
                </c:pt>
                <c:pt idx="6">
                  <c:v>29</c:v>
                </c:pt>
                <c:pt idx="7">
                  <c:v>30</c:v>
                </c:pt>
                <c:pt idx="8">
                  <c:v>1</c:v>
                </c:pt>
                <c:pt idx="9">
                  <c:v>2</c:v>
                </c:pt>
                <c:pt idx="10">
                  <c:v>3</c:v>
                </c:pt>
                <c:pt idx="11">
                  <c:v>4</c:v>
                </c:pt>
                <c:pt idx="12">
                  <c:v>5</c:v>
                </c:pt>
                <c:pt idx="13">
                  <c:v>6</c:v>
                </c:pt>
                <c:pt idx="14">
                  <c:v>7</c:v>
                </c:pt>
                <c:pt idx="15">
                  <c:v>8</c:v>
                </c:pt>
                <c:pt idx="16">
                  <c:v>9</c:v>
                </c:pt>
                <c:pt idx="17">
                  <c:v>10</c:v>
                </c:pt>
                <c:pt idx="18">
                  <c:v>11</c:v>
                </c:pt>
                <c:pt idx="19">
                  <c:v>12</c:v>
                </c:pt>
                <c:pt idx="20">
                  <c:v>13</c:v>
                </c:pt>
                <c:pt idx="21">
                  <c:v>14</c:v>
                </c:pt>
                <c:pt idx="22">
                  <c:v>15</c:v>
                </c:pt>
                <c:pt idx="23">
                  <c:v>16</c:v>
                </c:pt>
                <c:pt idx="24">
                  <c:v>17</c:v>
                </c:pt>
                <c:pt idx="25">
                  <c:v>18</c:v>
                </c:pt>
                <c:pt idx="26">
                  <c:v>19</c:v>
                </c:pt>
                <c:pt idx="27">
                  <c:v>20</c:v>
                </c:pt>
                <c:pt idx="28">
                  <c:v>21</c:v>
                </c:pt>
                <c:pt idx="29">
                  <c:v>22</c:v>
                </c:pt>
                <c:pt idx="30">
                  <c:v>23</c:v>
                </c:pt>
                <c:pt idx="31">
                  <c:v>24'</c:v>
                </c:pt>
                <c:pt idx="32">
                  <c:v>25'</c:v>
                </c:pt>
                <c:pt idx="33">
                  <c:v>26'</c:v>
                </c:pt>
                <c:pt idx="34">
                  <c:v>27'</c:v>
                </c:pt>
                <c:pt idx="35">
                  <c:v>28'</c:v>
                </c:pt>
                <c:pt idx="36">
                  <c:v>29'</c:v>
                </c:pt>
                <c:pt idx="37">
                  <c:v>30'</c:v>
                </c:pt>
                <c:pt idx="38">
                  <c:v>31'</c:v>
                </c:pt>
                <c:pt idx="39">
                  <c:v>1'</c:v>
                </c:pt>
                <c:pt idx="40">
                  <c:v>2'</c:v>
                </c:pt>
                <c:pt idx="41">
                  <c:v>3'</c:v>
                </c:pt>
                <c:pt idx="42">
                  <c:v>4'</c:v>
                </c:pt>
                <c:pt idx="43">
                  <c:v>5'</c:v>
                </c:pt>
              </c:strCache>
            </c:strRef>
          </c:cat>
          <c:val>
            <c:numRef>
              <c:f>Hoja1!$B$2:$AS$2</c:f>
              <c:numCache>
                <c:formatCode>General</c:formatCode>
                <c:ptCount val="44"/>
                <c:pt idx="0">
                  <c:v>51</c:v>
                </c:pt>
                <c:pt idx="1">
                  <c:v>55</c:v>
                </c:pt>
                <c:pt idx="2">
                  <c:v>55</c:v>
                </c:pt>
                <c:pt idx="3">
                  <c:v>52</c:v>
                </c:pt>
                <c:pt idx="4">
                  <c:v>53</c:v>
                </c:pt>
                <c:pt idx="5">
                  <c:v>51</c:v>
                </c:pt>
                <c:pt idx="6">
                  <c:v>49</c:v>
                </c:pt>
                <c:pt idx="7">
                  <c:v>46</c:v>
                </c:pt>
                <c:pt idx="8">
                  <c:v>44</c:v>
                </c:pt>
                <c:pt idx="9">
                  <c:v>43</c:v>
                </c:pt>
                <c:pt idx="10">
                  <c:v>43</c:v>
                </c:pt>
                <c:pt idx="11">
                  <c:v>42</c:v>
                </c:pt>
                <c:pt idx="12">
                  <c:v>43</c:v>
                </c:pt>
                <c:pt idx="13">
                  <c:v>43</c:v>
                </c:pt>
                <c:pt idx="14">
                  <c:v>44</c:v>
                </c:pt>
                <c:pt idx="15">
                  <c:v>44</c:v>
                </c:pt>
                <c:pt idx="16">
                  <c:v>44</c:v>
                </c:pt>
                <c:pt idx="17">
                  <c:v>45</c:v>
                </c:pt>
                <c:pt idx="18">
                  <c:v>46</c:v>
                </c:pt>
                <c:pt idx="19">
                  <c:v>47</c:v>
                </c:pt>
                <c:pt idx="20">
                  <c:v>47</c:v>
                </c:pt>
                <c:pt idx="21">
                  <c:v>48</c:v>
                </c:pt>
                <c:pt idx="22">
                  <c:v>47</c:v>
                </c:pt>
                <c:pt idx="23">
                  <c:v>48</c:v>
                </c:pt>
                <c:pt idx="24">
                  <c:v>45</c:v>
                </c:pt>
                <c:pt idx="25">
                  <c:v>45</c:v>
                </c:pt>
                <c:pt idx="26">
                  <c:v>45</c:v>
                </c:pt>
                <c:pt idx="27">
                  <c:v>44</c:v>
                </c:pt>
                <c:pt idx="28">
                  <c:v>44</c:v>
                </c:pt>
                <c:pt idx="29">
                  <c:v>44</c:v>
                </c:pt>
                <c:pt idx="30">
                  <c:v>44</c:v>
                </c:pt>
                <c:pt idx="31">
                  <c:v>45</c:v>
                </c:pt>
                <c:pt idx="32">
                  <c:v>44</c:v>
                </c:pt>
                <c:pt idx="33">
                  <c:v>43</c:v>
                </c:pt>
                <c:pt idx="34">
                  <c:v>44</c:v>
                </c:pt>
                <c:pt idx="35">
                  <c:v>43</c:v>
                </c:pt>
                <c:pt idx="36">
                  <c:v>43</c:v>
                </c:pt>
                <c:pt idx="37">
                  <c:v>43</c:v>
                </c:pt>
                <c:pt idx="38">
                  <c:v>43</c:v>
                </c:pt>
                <c:pt idx="39">
                  <c:v>43</c:v>
                </c:pt>
                <c:pt idx="40">
                  <c:v>42</c:v>
                </c:pt>
                <c:pt idx="41">
                  <c:v>39</c:v>
                </c:pt>
                <c:pt idx="42">
                  <c:v>39</c:v>
                </c:pt>
                <c:pt idx="43">
                  <c:v>37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Hoja1!$A$3</c:f>
              <c:strCache>
                <c:ptCount val="1"/>
                <c:pt idx="0">
                  <c:v>PAN </c:v>
                </c:pt>
              </c:strCache>
            </c:strRef>
          </c:tx>
          <c:spPr>
            <a:ln>
              <a:solidFill>
                <a:srgbClr val="0070C0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4.7444886158294175E-2"/>
                  <c:y val="1.054726368159203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2.1423924828333957E-2"/>
                  <c:y val="-3.314799779499438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1.9978315865558382E-2"/>
                  <c:y val="-3.314799779499438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4.0730203267417664E-2"/>
                  <c:y val="-2.743552578315773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1.8532706902782799E-2"/>
                  <c:y val="-5.578772802653404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5.5222262378026741E-3"/>
                  <c:y val="3.9137645107794362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2.1423924828333881E-2"/>
                  <c:y val="-2.262023217247091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1.9978315865558368E-2"/>
                  <c:y val="-4.25207296849087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1.8532706902782796E-2"/>
                  <c:y val="-5.578772802653399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-2.4315142753885074E-2"/>
                  <c:y val="-3.588723051409618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-2.7206360679436211E-2"/>
                  <c:y val="-2.925373134328358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-2.5760751716660642E-2"/>
                  <c:y val="-4.915422885572139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2"/>
              <c:layout>
                <c:manualLayout>
                  <c:x val="-1.9978315865558368E-2"/>
                  <c:y val="-6.2421227197346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3"/>
              <c:layout>
                <c:manualLayout>
                  <c:x val="-2.5760751716660642E-2"/>
                  <c:y val="-3.588723051409618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4"/>
              <c:layout>
                <c:manualLayout>
                  <c:x val="-2.4315142753885074E-2"/>
                  <c:y val="-3.588723051409618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5"/>
              <c:layout>
                <c:manualLayout>
                  <c:x val="-1.5641488977231659E-2"/>
                  <c:y val="-5.578772802653399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6"/>
              <c:layout>
                <c:manualLayout>
                  <c:x val="-1.9978315865558368E-2"/>
                  <c:y val="-5.578772802653399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7"/>
              <c:layout>
                <c:manualLayout>
                  <c:x val="-1.8532706902782796E-2"/>
                  <c:y val="-2.925373134328358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8"/>
              <c:layout>
                <c:manualLayout>
                  <c:x val="-2.7206360679436107E-2"/>
                  <c:y val="-3.588723051409618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9"/>
              <c:layout>
                <c:manualLayout>
                  <c:x val="-2.2869533791109505E-2"/>
                  <c:y val="-2.262023217247097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0"/>
              <c:layout>
                <c:manualLayout>
                  <c:x val="-2.4315142753885074E-2"/>
                  <c:y val="-4.25207296849087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1"/>
              <c:layout>
                <c:manualLayout>
                  <c:x val="-2.1423924828333937E-2"/>
                  <c:y val="-4.25207296849087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2"/>
              <c:layout>
                <c:manualLayout>
                  <c:x val="-1.5641488977231659E-2"/>
                  <c:y val="-5.578772802653399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3"/>
              <c:layout>
                <c:manualLayout>
                  <c:x val="-1.8879653053848935E-2"/>
                  <c:y val="-4.306812394719317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4"/>
              <c:layout>
                <c:manualLayout>
                  <c:x val="-1.8879653053848935E-2"/>
                  <c:y val="-3.643462477638056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5"/>
              <c:layout>
                <c:manualLayout>
                  <c:x val="-1.0205999277195519E-2"/>
                  <c:y val="-5.633512228881837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6"/>
              <c:layout>
                <c:manualLayout>
                  <c:x val="-1.7434044091073363E-2"/>
                  <c:y val="-5.633512228881837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0"/>
              <c:layout>
                <c:manualLayout>
                  <c:x val="-2.1770870979400073E-2"/>
                  <c:y val="-5.633512228881837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rgbClr val="0070C0"/>
                    </a:solidFill>
                  </a:defRPr>
                </a:pPr>
                <a:endParaRPr lang="es-MX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Hoja1!$B$1:$AS$1</c:f>
              <c:strCache>
                <c:ptCount val="44"/>
                <c:pt idx="0">
                  <c:v>Mzo'</c:v>
                </c:pt>
                <c:pt idx="1">
                  <c:v>24</c:v>
                </c:pt>
                <c:pt idx="2">
                  <c:v>25</c:v>
                </c:pt>
                <c:pt idx="3">
                  <c:v>26</c:v>
                </c:pt>
                <c:pt idx="4">
                  <c:v>27</c:v>
                </c:pt>
                <c:pt idx="5">
                  <c:v>28</c:v>
                </c:pt>
                <c:pt idx="6">
                  <c:v>29</c:v>
                </c:pt>
                <c:pt idx="7">
                  <c:v>30</c:v>
                </c:pt>
                <c:pt idx="8">
                  <c:v>1</c:v>
                </c:pt>
                <c:pt idx="9">
                  <c:v>2</c:v>
                </c:pt>
                <c:pt idx="10">
                  <c:v>3</c:v>
                </c:pt>
                <c:pt idx="11">
                  <c:v>4</c:v>
                </c:pt>
                <c:pt idx="12">
                  <c:v>5</c:v>
                </c:pt>
                <c:pt idx="13">
                  <c:v>6</c:v>
                </c:pt>
                <c:pt idx="14">
                  <c:v>7</c:v>
                </c:pt>
                <c:pt idx="15">
                  <c:v>8</c:v>
                </c:pt>
                <c:pt idx="16">
                  <c:v>9</c:v>
                </c:pt>
                <c:pt idx="17">
                  <c:v>10</c:v>
                </c:pt>
                <c:pt idx="18">
                  <c:v>11</c:v>
                </c:pt>
                <c:pt idx="19">
                  <c:v>12</c:v>
                </c:pt>
                <c:pt idx="20">
                  <c:v>13</c:v>
                </c:pt>
                <c:pt idx="21">
                  <c:v>14</c:v>
                </c:pt>
                <c:pt idx="22">
                  <c:v>15</c:v>
                </c:pt>
                <c:pt idx="23">
                  <c:v>16</c:v>
                </c:pt>
                <c:pt idx="24">
                  <c:v>17</c:v>
                </c:pt>
                <c:pt idx="25">
                  <c:v>18</c:v>
                </c:pt>
                <c:pt idx="26">
                  <c:v>19</c:v>
                </c:pt>
                <c:pt idx="27">
                  <c:v>20</c:v>
                </c:pt>
                <c:pt idx="28">
                  <c:v>21</c:v>
                </c:pt>
                <c:pt idx="29">
                  <c:v>22</c:v>
                </c:pt>
                <c:pt idx="30">
                  <c:v>23</c:v>
                </c:pt>
                <c:pt idx="31">
                  <c:v>24'</c:v>
                </c:pt>
                <c:pt idx="32">
                  <c:v>25'</c:v>
                </c:pt>
                <c:pt idx="33">
                  <c:v>26'</c:v>
                </c:pt>
                <c:pt idx="34">
                  <c:v>27'</c:v>
                </c:pt>
                <c:pt idx="35">
                  <c:v>28'</c:v>
                </c:pt>
                <c:pt idx="36">
                  <c:v>29'</c:v>
                </c:pt>
                <c:pt idx="37">
                  <c:v>30'</c:v>
                </c:pt>
                <c:pt idx="38">
                  <c:v>31'</c:v>
                </c:pt>
                <c:pt idx="39">
                  <c:v>1'</c:v>
                </c:pt>
                <c:pt idx="40">
                  <c:v>2'</c:v>
                </c:pt>
                <c:pt idx="41">
                  <c:v>3'</c:v>
                </c:pt>
                <c:pt idx="42">
                  <c:v>4'</c:v>
                </c:pt>
                <c:pt idx="43">
                  <c:v>5'</c:v>
                </c:pt>
              </c:strCache>
            </c:strRef>
          </c:cat>
          <c:val>
            <c:numRef>
              <c:f>Hoja1!$B$3:$AS$3</c:f>
              <c:numCache>
                <c:formatCode>General</c:formatCode>
                <c:ptCount val="44"/>
                <c:pt idx="0">
                  <c:v>21</c:v>
                </c:pt>
                <c:pt idx="1">
                  <c:v>21</c:v>
                </c:pt>
                <c:pt idx="2">
                  <c:v>20</c:v>
                </c:pt>
                <c:pt idx="3">
                  <c:v>20</c:v>
                </c:pt>
                <c:pt idx="4">
                  <c:v>19</c:v>
                </c:pt>
                <c:pt idx="5">
                  <c:v>18</c:v>
                </c:pt>
                <c:pt idx="6">
                  <c:v>17</c:v>
                </c:pt>
                <c:pt idx="7">
                  <c:v>16</c:v>
                </c:pt>
                <c:pt idx="8">
                  <c:v>16</c:v>
                </c:pt>
                <c:pt idx="9">
                  <c:v>15</c:v>
                </c:pt>
                <c:pt idx="10">
                  <c:v>15</c:v>
                </c:pt>
                <c:pt idx="11">
                  <c:v>16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  <c:pt idx="15">
                  <c:v>17</c:v>
                </c:pt>
                <c:pt idx="16">
                  <c:v>18</c:v>
                </c:pt>
                <c:pt idx="17">
                  <c:v>18</c:v>
                </c:pt>
                <c:pt idx="18">
                  <c:v>18</c:v>
                </c:pt>
                <c:pt idx="19">
                  <c:v>18</c:v>
                </c:pt>
                <c:pt idx="20">
                  <c:v>18</c:v>
                </c:pt>
                <c:pt idx="21">
                  <c:v>17</c:v>
                </c:pt>
                <c:pt idx="22">
                  <c:v>17</c:v>
                </c:pt>
                <c:pt idx="23">
                  <c:v>16</c:v>
                </c:pt>
                <c:pt idx="24">
                  <c:v>15</c:v>
                </c:pt>
                <c:pt idx="25">
                  <c:v>15</c:v>
                </c:pt>
                <c:pt idx="26">
                  <c:v>16</c:v>
                </c:pt>
                <c:pt idx="27">
                  <c:v>16</c:v>
                </c:pt>
                <c:pt idx="28">
                  <c:v>16</c:v>
                </c:pt>
                <c:pt idx="29">
                  <c:v>16</c:v>
                </c:pt>
                <c:pt idx="30">
                  <c:v>17</c:v>
                </c:pt>
                <c:pt idx="31">
                  <c:v>17</c:v>
                </c:pt>
                <c:pt idx="32">
                  <c:v>17</c:v>
                </c:pt>
                <c:pt idx="33">
                  <c:v>17</c:v>
                </c:pt>
                <c:pt idx="34">
                  <c:v>16</c:v>
                </c:pt>
                <c:pt idx="35">
                  <c:v>16</c:v>
                </c:pt>
                <c:pt idx="36">
                  <c:v>16</c:v>
                </c:pt>
                <c:pt idx="37">
                  <c:v>16</c:v>
                </c:pt>
                <c:pt idx="38">
                  <c:v>16</c:v>
                </c:pt>
                <c:pt idx="39">
                  <c:v>16</c:v>
                </c:pt>
                <c:pt idx="40">
                  <c:v>16</c:v>
                </c:pt>
                <c:pt idx="41">
                  <c:v>17</c:v>
                </c:pt>
                <c:pt idx="42">
                  <c:v>18</c:v>
                </c:pt>
                <c:pt idx="43">
                  <c:v>18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Hoja1!$A$4</c:f>
              <c:strCache>
                <c:ptCount val="1"/>
                <c:pt idx="0">
                  <c:v>PRD</c:v>
                </c:pt>
              </c:strCache>
            </c:strRef>
          </c:tx>
          <c:spPr>
            <a:ln>
              <a:solidFill>
                <a:schemeClr val="tx2">
                  <a:lumMod val="75000"/>
                </a:schemeClr>
              </a:solidFill>
            </a:ln>
          </c:spPr>
          <c:marker>
            <c:symbol val="none"/>
          </c:marker>
          <c:cat>
            <c:strRef>
              <c:f>Hoja1!$B$1:$AS$1</c:f>
              <c:strCache>
                <c:ptCount val="44"/>
                <c:pt idx="0">
                  <c:v>Mzo'</c:v>
                </c:pt>
                <c:pt idx="1">
                  <c:v>24</c:v>
                </c:pt>
                <c:pt idx="2">
                  <c:v>25</c:v>
                </c:pt>
                <c:pt idx="3">
                  <c:v>26</c:v>
                </c:pt>
                <c:pt idx="4">
                  <c:v>27</c:v>
                </c:pt>
                <c:pt idx="5">
                  <c:v>28</c:v>
                </c:pt>
                <c:pt idx="6">
                  <c:v>29</c:v>
                </c:pt>
                <c:pt idx="7">
                  <c:v>30</c:v>
                </c:pt>
                <c:pt idx="8">
                  <c:v>1</c:v>
                </c:pt>
                <c:pt idx="9">
                  <c:v>2</c:v>
                </c:pt>
                <c:pt idx="10">
                  <c:v>3</c:v>
                </c:pt>
                <c:pt idx="11">
                  <c:v>4</c:v>
                </c:pt>
                <c:pt idx="12">
                  <c:v>5</c:v>
                </c:pt>
                <c:pt idx="13">
                  <c:v>6</c:v>
                </c:pt>
                <c:pt idx="14">
                  <c:v>7</c:v>
                </c:pt>
                <c:pt idx="15">
                  <c:v>8</c:v>
                </c:pt>
                <c:pt idx="16">
                  <c:v>9</c:v>
                </c:pt>
                <c:pt idx="17">
                  <c:v>10</c:v>
                </c:pt>
                <c:pt idx="18">
                  <c:v>11</c:v>
                </c:pt>
                <c:pt idx="19">
                  <c:v>12</c:v>
                </c:pt>
                <c:pt idx="20">
                  <c:v>13</c:v>
                </c:pt>
                <c:pt idx="21">
                  <c:v>14</c:v>
                </c:pt>
                <c:pt idx="22">
                  <c:v>15</c:v>
                </c:pt>
                <c:pt idx="23">
                  <c:v>16</c:v>
                </c:pt>
                <c:pt idx="24">
                  <c:v>17</c:v>
                </c:pt>
                <c:pt idx="25">
                  <c:v>18</c:v>
                </c:pt>
                <c:pt idx="26">
                  <c:v>19</c:v>
                </c:pt>
                <c:pt idx="27">
                  <c:v>20</c:v>
                </c:pt>
                <c:pt idx="28">
                  <c:v>21</c:v>
                </c:pt>
                <c:pt idx="29">
                  <c:v>22</c:v>
                </c:pt>
                <c:pt idx="30">
                  <c:v>23</c:v>
                </c:pt>
                <c:pt idx="31">
                  <c:v>24'</c:v>
                </c:pt>
                <c:pt idx="32">
                  <c:v>25'</c:v>
                </c:pt>
                <c:pt idx="33">
                  <c:v>26'</c:v>
                </c:pt>
                <c:pt idx="34">
                  <c:v>27'</c:v>
                </c:pt>
                <c:pt idx="35">
                  <c:v>28'</c:v>
                </c:pt>
                <c:pt idx="36">
                  <c:v>29'</c:v>
                </c:pt>
                <c:pt idx="37">
                  <c:v>30'</c:v>
                </c:pt>
                <c:pt idx="38">
                  <c:v>31'</c:v>
                </c:pt>
                <c:pt idx="39">
                  <c:v>1'</c:v>
                </c:pt>
                <c:pt idx="40">
                  <c:v>2'</c:v>
                </c:pt>
                <c:pt idx="41">
                  <c:v>3'</c:v>
                </c:pt>
                <c:pt idx="42">
                  <c:v>4'</c:v>
                </c:pt>
                <c:pt idx="43">
                  <c:v>5'</c:v>
                </c:pt>
              </c:strCache>
            </c:strRef>
          </c:cat>
          <c:val>
            <c:numRef>
              <c:f>Hoja1!$B$4:$AS$4</c:f>
              <c:numCache>
                <c:formatCode>General</c:formatCode>
                <c:ptCount val="44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1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Hoja1!$A$5</c:f>
              <c:strCache>
                <c:ptCount val="1"/>
                <c:pt idx="0">
                  <c:v>OTROS </c:v>
                </c:pt>
              </c:strCache>
            </c:strRef>
          </c:tx>
          <c:spPr>
            <a:ln w="19050">
              <a:solidFill>
                <a:schemeClr val="tx1"/>
              </a:solidFill>
            </a:ln>
          </c:spPr>
          <c:marker>
            <c:symbol val="none"/>
          </c:marker>
          <c:cat>
            <c:strRef>
              <c:f>Hoja1!$B$1:$AS$1</c:f>
              <c:strCache>
                <c:ptCount val="44"/>
                <c:pt idx="0">
                  <c:v>Mzo'</c:v>
                </c:pt>
                <c:pt idx="1">
                  <c:v>24</c:v>
                </c:pt>
                <c:pt idx="2">
                  <c:v>25</c:v>
                </c:pt>
                <c:pt idx="3">
                  <c:v>26</c:v>
                </c:pt>
                <c:pt idx="4">
                  <c:v>27</c:v>
                </c:pt>
                <c:pt idx="5">
                  <c:v>28</c:v>
                </c:pt>
                <c:pt idx="6">
                  <c:v>29</c:v>
                </c:pt>
                <c:pt idx="7">
                  <c:v>30</c:v>
                </c:pt>
                <c:pt idx="8">
                  <c:v>1</c:v>
                </c:pt>
                <c:pt idx="9">
                  <c:v>2</c:v>
                </c:pt>
                <c:pt idx="10">
                  <c:v>3</c:v>
                </c:pt>
                <c:pt idx="11">
                  <c:v>4</c:v>
                </c:pt>
                <c:pt idx="12">
                  <c:v>5</c:v>
                </c:pt>
                <c:pt idx="13">
                  <c:v>6</c:v>
                </c:pt>
                <c:pt idx="14">
                  <c:v>7</c:v>
                </c:pt>
                <c:pt idx="15">
                  <c:v>8</c:v>
                </c:pt>
                <c:pt idx="16">
                  <c:v>9</c:v>
                </c:pt>
                <c:pt idx="17">
                  <c:v>10</c:v>
                </c:pt>
                <c:pt idx="18">
                  <c:v>11</c:v>
                </c:pt>
                <c:pt idx="19">
                  <c:v>12</c:v>
                </c:pt>
                <c:pt idx="20">
                  <c:v>13</c:v>
                </c:pt>
                <c:pt idx="21">
                  <c:v>14</c:v>
                </c:pt>
                <c:pt idx="22">
                  <c:v>15</c:v>
                </c:pt>
                <c:pt idx="23">
                  <c:v>16</c:v>
                </c:pt>
                <c:pt idx="24">
                  <c:v>17</c:v>
                </c:pt>
                <c:pt idx="25">
                  <c:v>18</c:v>
                </c:pt>
                <c:pt idx="26">
                  <c:v>19</c:v>
                </c:pt>
                <c:pt idx="27">
                  <c:v>20</c:v>
                </c:pt>
                <c:pt idx="28">
                  <c:v>21</c:v>
                </c:pt>
                <c:pt idx="29">
                  <c:v>22</c:v>
                </c:pt>
                <c:pt idx="30">
                  <c:v>23</c:v>
                </c:pt>
                <c:pt idx="31">
                  <c:v>24'</c:v>
                </c:pt>
                <c:pt idx="32">
                  <c:v>25'</c:v>
                </c:pt>
                <c:pt idx="33">
                  <c:v>26'</c:v>
                </c:pt>
                <c:pt idx="34">
                  <c:v>27'</c:v>
                </c:pt>
                <c:pt idx="35">
                  <c:v>28'</c:v>
                </c:pt>
                <c:pt idx="36">
                  <c:v>29'</c:v>
                </c:pt>
                <c:pt idx="37">
                  <c:v>30'</c:v>
                </c:pt>
                <c:pt idx="38">
                  <c:v>31'</c:v>
                </c:pt>
                <c:pt idx="39">
                  <c:v>1'</c:v>
                </c:pt>
                <c:pt idx="40">
                  <c:v>2'</c:v>
                </c:pt>
                <c:pt idx="41">
                  <c:v>3'</c:v>
                </c:pt>
                <c:pt idx="42">
                  <c:v>4'</c:v>
                </c:pt>
                <c:pt idx="43">
                  <c:v>5'</c:v>
                </c:pt>
              </c:strCache>
            </c:strRef>
          </c:cat>
          <c:val>
            <c:numRef>
              <c:f>Hoja1!$B$5:$AS$5</c:f>
              <c:numCache>
                <c:formatCode>General</c:formatCode>
                <c:ptCount val="44"/>
                <c:pt idx="0">
                  <c:v>4</c:v>
                </c:pt>
                <c:pt idx="1">
                  <c:v>6</c:v>
                </c:pt>
                <c:pt idx="2">
                  <c:v>6</c:v>
                </c:pt>
                <c:pt idx="3" formatCode="0">
                  <c:v>7</c:v>
                </c:pt>
                <c:pt idx="4">
                  <c:v>8</c:v>
                </c:pt>
                <c:pt idx="5">
                  <c:v>7</c:v>
                </c:pt>
                <c:pt idx="6">
                  <c:v>7</c:v>
                </c:pt>
                <c:pt idx="7">
                  <c:v>8</c:v>
                </c:pt>
                <c:pt idx="8">
                  <c:v>6</c:v>
                </c:pt>
                <c:pt idx="9">
                  <c:v>8</c:v>
                </c:pt>
                <c:pt idx="10">
                  <c:v>10</c:v>
                </c:pt>
                <c:pt idx="11">
                  <c:v>8</c:v>
                </c:pt>
                <c:pt idx="12">
                  <c:v>8</c:v>
                </c:pt>
                <c:pt idx="13">
                  <c:v>8</c:v>
                </c:pt>
                <c:pt idx="14">
                  <c:v>7</c:v>
                </c:pt>
                <c:pt idx="15">
                  <c:v>8</c:v>
                </c:pt>
                <c:pt idx="16">
                  <c:v>7</c:v>
                </c:pt>
                <c:pt idx="17">
                  <c:v>8</c:v>
                </c:pt>
                <c:pt idx="18">
                  <c:v>7</c:v>
                </c:pt>
                <c:pt idx="19">
                  <c:v>7</c:v>
                </c:pt>
                <c:pt idx="20">
                  <c:v>6</c:v>
                </c:pt>
                <c:pt idx="21">
                  <c:v>6</c:v>
                </c:pt>
                <c:pt idx="22">
                  <c:v>6</c:v>
                </c:pt>
                <c:pt idx="23">
                  <c:v>6</c:v>
                </c:pt>
                <c:pt idx="24">
                  <c:v>8</c:v>
                </c:pt>
                <c:pt idx="25">
                  <c:v>7</c:v>
                </c:pt>
                <c:pt idx="26">
                  <c:v>6</c:v>
                </c:pt>
                <c:pt idx="27">
                  <c:v>7</c:v>
                </c:pt>
                <c:pt idx="28">
                  <c:v>9</c:v>
                </c:pt>
                <c:pt idx="29">
                  <c:v>9</c:v>
                </c:pt>
                <c:pt idx="30">
                  <c:v>9</c:v>
                </c:pt>
                <c:pt idx="31">
                  <c:v>9</c:v>
                </c:pt>
                <c:pt idx="32">
                  <c:v>10</c:v>
                </c:pt>
                <c:pt idx="33">
                  <c:v>11</c:v>
                </c:pt>
                <c:pt idx="34">
                  <c:v>8</c:v>
                </c:pt>
                <c:pt idx="35">
                  <c:v>7</c:v>
                </c:pt>
                <c:pt idx="36">
                  <c:v>7</c:v>
                </c:pt>
                <c:pt idx="37">
                  <c:v>6</c:v>
                </c:pt>
                <c:pt idx="38">
                  <c:v>7</c:v>
                </c:pt>
                <c:pt idx="39">
                  <c:v>6</c:v>
                </c:pt>
                <c:pt idx="40">
                  <c:v>7</c:v>
                </c:pt>
                <c:pt idx="41">
                  <c:v>8</c:v>
                </c:pt>
                <c:pt idx="42">
                  <c:v>7</c:v>
                </c:pt>
                <c:pt idx="43">
                  <c:v>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9860288"/>
        <c:axId val="339859896"/>
      </c:lineChart>
      <c:valAx>
        <c:axId val="33985989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339860288"/>
        <c:crosses val="autoZero"/>
        <c:crossBetween val="between"/>
      </c:valAx>
      <c:catAx>
        <c:axId val="33986028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900"/>
            </a:pPr>
            <a:endParaRPr lang="es-MX"/>
          </a:p>
        </c:txPr>
        <c:crossAx val="339859896"/>
        <c:crosses val="autoZero"/>
        <c:auto val="1"/>
        <c:lblAlgn val="ctr"/>
        <c:lblOffset val="100"/>
        <c:noMultiLvlLbl val="0"/>
      </c:catAx>
      <c:spPr>
        <a:ln>
          <a:noFill/>
        </a:ln>
      </c:spPr>
    </c:plotArea>
    <c:plotVisOnly val="1"/>
    <c:dispBlanksAs val="zero"/>
    <c:showDLblsOverMax val="0"/>
  </c:chart>
  <c:txPr>
    <a:bodyPr/>
    <a:lstStyle/>
    <a:p>
      <a:pPr>
        <a:defRPr sz="1200">
          <a:latin typeface="Calibri" panose="020F0502020204030204" pitchFamily="34" charset="0"/>
          <a:cs typeface="Calibri" panose="020F0502020204030204" pitchFamily="34" charset="0"/>
        </a:defRPr>
      </a:pPr>
      <a:endParaRPr lang="es-MX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8713408023129816E-2"/>
          <c:y val="3.1402442082134656E-2"/>
          <c:w val="0.90538489338633887"/>
          <c:h val="0.49320431960930255"/>
        </c:manualLayout>
      </c:layout>
      <c:lineChart>
        <c:grouping val="standard"/>
        <c:varyColors val="0"/>
        <c:ser>
          <c:idx val="0"/>
          <c:order val="0"/>
          <c:tx>
            <c:strRef>
              <c:f>Hoja1!$A$2</c:f>
              <c:strCache>
                <c:ptCount val="1"/>
                <c:pt idx="0">
                  <c:v>PRI </c:v>
                </c:pt>
              </c:strCache>
            </c:strRef>
          </c:tx>
          <c:spPr>
            <a:ln>
              <a:solidFill>
                <a:srgbClr val="008000"/>
              </a:solidFill>
            </a:ln>
          </c:spPr>
          <c:marker>
            <c:symbol val="none"/>
          </c:marker>
          <c:dLbls>
            <c:dLbl>
              <c:idx val="6"/>
              <c:layout>
                <c:manualLayout>
                  <c:x val="-2.0491563961082385E-2"/>
                  <c:y val="-6.334051527141194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1.9978315865558274E-2"/>
                  <c:y val="-5.578772802653404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2.7206360679436211E-2"/>
                  <c:y val="-4.915422885572139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-2.2869533791109505E-2"/>
                  <c:y val="-6.905472636815920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2"/>
              <c:layout>
                <c:manualLayout>
                  <c:x val="-2.4315142753885074E-2"/>
                  <c:y val="-6.2421227197346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3"/>
              <c:layout>
                <c:manualLayout>
                  <c:x val="-2.5760751716660642E-2"/>
                  <c:y val="-6.2421227197346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4"/>
              <c:layout>
                <c:manualLayout>
                  <c:x val="-2.1423924828333937E-2"/>
                  <c:y val="-4.25207296849087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5"/>
              <c:layout>
                <c:manualLayout>
                  <c:x val="-2.1423924828333937E-2"/>
                  <c:y val="-4.25207296849087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6"/>
              <c:layout>
                <c:manualLayout>
                  <c:x val="-2.1423924828333937E-2"/>
                  <c:y val="-5.578772802653399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7"/>
              <c:layout>
                <c:manualLayout>
                  <c:x val="-2.4315142753885074E-2"/>
                  <c:y val="-3.588723051409616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8"/>
              <c:layout>
                <c:manualLayout>
                  <c:x val="-2.5760751716660538E-2"/>
                  <c:y val="-7.568822553897180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9"/>
              <c:layout>
                <c:manualLayout>
                  <c:x val="-3.154318756776292E-2"/>
                  <c:y val="-6.2421227197346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0"/>
              <c:layout>
                <c:manualLayout>
                  <c:x val="-1.61636181012123E-2"/>
                  <c:y val="4.688152323513696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1"/>
              <c:layout>
                <c:manualLayout>
                  <c:x val="-1.7434044091073259E-2"/>
                  <c:y val="2.326686776093283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2"/>
              <c:layout>
                <c:manualLayout>
                  <c:x val="-1.3097217202746658E-2"/>
                  <c:y val="4.316736527337065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3"/>
              <c:layout>
                <c:manualLayout>
                  <c:x val="-1.1944144856847718E-2"/>
                  <c:y val="1.663336859012026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>
                    <a:solidFill>
                      <a:srgbClr val="008000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pPr>
                <a:endParaRPr lang="es-MX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Hoja1!$B$1:$AS$1</c:f>
              <c:strCache>
                <c:ptCount val="44"/>
                <c:pt idx="0">
                  <c:v>Mzo'</c:v>
                </c:pt>
                <c:pt idx="1">
                  <c:v>24</c:v>
                </c:pt>
                <c:pt idx="2">
                  <c:v>25</c:v>
                </c:pt>
                <c:pt idx="3">
                  <c:v>26</c:v>
                </c:pt>
                <c:pt idx="4">
                  <c:v>27</c:v>
                </c:pt>
                <c:pt idx="5">
                  <c:v>28</c:v>
                </c:pt>
                <c:pt idx="6">
                  <c:v>29</c:v>
                </c:pt>
                <c:pt idx="7">
                  <c:v>30</c:v>
                </c:pt>
                <c:pt idx="8">
                  <c:v>1</c:v>
                </c:pt>
                <c:pt idx="9">
                  <c:v>2</c:v>
                </c:pt>
                <c:pt idx="10">
                  <c:v>3</c:v>
                </c:pt>
                <c:pt idx="11">
                  <c:v>4</c:v>
                </c:pt>
                <c:pt idx="12">
                  <c:v>5</c:v>
                </c:pt>
                <c:pt idx="13">
                  <c:v>6</c:v>
                </c:pt>
                <c:pt idx="14">
                  <c:v>7</c:v>
                </c:pt>
                <c:pt idx="15">
                  <c:v>8</c:v>
                </c:pt>
                <c:pt idx="16">
                  <c:v>9</c:v>
                </c:pt>
                <c:pt idx="17">
                  <c:v>10</c:v>
                </c:pt>
                <c:pt idx="18">
                  <c:v>11</c:v>
                </c:pt>
                <c:pt idx="19">
                  <c:v>12</c:v>
                </c:pt>
                <c:pt idx="20">
                  <c:v>13</c:v>
                </c:pt>
                <c:pt idx="21">
                  <c:v>14</c:v>
                </c:pt>
                <c:pt idx="22">
                  <c:v>15</c:v>
                </c:pt>
                <c:pt idx="23">
                  <c:v>16</c:v>
                </c:pt>
                <c:pt idx="24">
                  <c:v>17</c:v>
                </c:pt>
                <c:pt idx="25">
                  <c:v>18</c:v>
                </c:pt>
                <c:pt idx="26">
                  <c:v>19</c:v>
                </c:pt>
                <c:pt idx="27">
                  <c:v>20</c:v>
                </c:pt>
                <c:pt idx="28">
                  <c:v>21</c:v>
                </c:pt>
                <c:pt idx="29">
                  <c:v>22</c:v>
                </c:pt>
                <c:pt idx="30">
                  <c:v>23</c:v>
                </c:pt>
                <c:pt idx="31">
                  <c:v>24'</c:v>
                </c:pt>
                <c:pt idx="32">
                  <c:v>25'</c:v>
                </c:pt>
                <c:pt idx="33">
                  <c:v>26'</c:v>
                </c:pt>
                <c:pt idx="34">
                  <c:v>27'</c:v>
                </c:pt>
                <c:pt idx="35">
                  <c:v>28'</c:v>
                </c:pt>
                <c:pt idx="36">
                  <c:v>29'</c:v>
                </c:pt>
                <c:pt idx="37">
                  <c:v>30'</c:v>
                </c:pt>
                <c:pt idx="38">
                  <c:v>31'</c:v>
                </c:pt>
                <c:pt idx="39">
                  <c:v>1'</c:v>
                </c:pt>
                <c:pt idx="40">
                  <c:v>2'</c:v>
                </c:pt>
                <c:pt idx="41">
                  <c:v>3'</c:v>
                </c:pt>
                <c:pt idx="42">
                  <c:v>4'</c:v>
                </c:pt>
                <c:pt idx="43">
                  <c:v>5'</c:v>
                </c:pt>
              </c:strCache>
            </c:strRef>
          </c:cat>
          <c:val>
            <c:numRef>
              <c:f>Hoja1!$B$2:$AS$2</c:f>
              <c:numCache>
                <c:formatCode>General</c:formatCode>
                <c:ptCount val="44"/>
                <c:pt idx="0">
                  <c:v>48</c:v>
                </c:pt>
                <c:pt idx="1">
                  <c:v>52</c:v>
                </c:pt>
                <c:pt idx="2">
                  <c:v>52</c:v>
                </c:pt>
                <c:pt idx="3">
                  <c:v>50</c:v>
                </c:pt>
                <c:pt idx="4">
                  <c:v>51</c:v>
                </c:pt>
                <c:pt idx="5">
                  <c:v>49</c:v>
                </c:pt>
                <c:pt idx="6">
                  <c:v>47</c:v>
                </c:pt>
                <c:pt idx="7">
                  <c:v>44</c:v>
                </c:pt>
                <c:pt idx="8">
                  <c:v>42</c:v>
                </c:pt>
                <c:pt idx="9">
                  <c:v>42</c:v>
                </c:pt>
                <c:pt idx="10">
                  <c:v>41</c:v>
                </c:pt>
                <c:pt idx="11">
                  <c:v>40</c:v>
                </c:pt>
                <c:pt idx="12">
                  <c:v>41</c:v>
                </c:pt>
                <c:pt idx="13">
                  <c:v>41</c:v>
                </c:pt>
                <c:pt idx="14">
                  <c:v>42</c:v>
                </c:pt>
                <c:pt idx="15">
                  <c:v>43</c:v>
                </c:pt>
                <c:pt idx="16">
                  <c:v>42</c:v>
                </c:pt>
                <c:pt idx="17">
                  <c:v>44</c:v>
                </c:pt>
                <c:pt idx="18">
                  <c:v>45</c:v>
                </c:pt>
                <c:pt idx="19">
                  <c:v>46</c:v>
                </c:pt>
                <c:pt idx="20">
                  <c:v>46</c:v>
                </c:pt>
                <c:pt idx="21">
                  <c:v>46</c:v>
                </c:pt>
                <c:pt idx="22">
                  <c:v>46</c:v>
                </c:pt>
                <c:pt idx="23">
                  <c:v>46</c:v>
                </c:pt>
                <c:pt idx="24">
                  <c:v>44</c:v>
                </c:pt>
                <c:pt idx="25">
                  <c:v>44</c:v>
                </c:pt>
                <c:pt idx="26">
                  <c:v>43</c:v>
                </c:pt>
                <c:pt idx="27">
                  <c:v>43</c:v>
                </c:pt>
                <c:pt idx="28">
                  <c:v>42</c:v>
                </c:pt>
                <c:pt idx="29">
                  <c:v>43</c:v>
                </c:pt>
                <c:pt idx="30">
                  <c:v>42</c:v>
                </c:pt>
                <c:pt idx="31">
                  <c:v>43</c:v>
                </c:pt>
                <c:pt idx="32">
                  <c:v>42</c:v>
                </c:pt>
                <c:pt idx="33">
                  <c:v>41</c:v>
                </c:pt>
                <c:pt idx="34">
                  <c:v>42</c:v>
                </c:pt>
                <c:pt idx="35">
                  <c:v>41</c:v>
                </c:pt>
                <c:pt idx="36">
                  <c:v>41</c:v>
                </c:pt>
                <c:pt idx="37">
                  <c:v>41</c:v>
                </c:pt>
                <c:pt idx="38">
                  <c:v>42</c:v>
                </c:pt>
                <c:pt idx="39">
                  <c:v>41</c:v>
                </c:pt>
                <c:pt idx="40">
                  <c:v>41</c:v>
                </c:pt>
                <c:pt idx="41">
                  <c:v>38</c:v>
                </c:pt>
                <c:pt idx="42">
                  <c:v>38</c:v>
                </c:pt>
                <c:pt idx="43">
                  <c:v>41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Hoja1!$A$3</c:f>
              <c:strCache>
                <c:ptCount val="1"/>
                <c:pt idx="0">
                  <c:v>PAN </c:v>
                </c:pt>
              </c:strCache>
            </c:strRef>
          </c:tx>
          <c:spPr>
            <a:ln>
              <a:solidFill>
                <a:srgbClr val="0070C0"/>
              </a:solidFill>
            </a:ln>
          </c:spPr>
          <c:marker>
            <c:symbol val="none"/>
          </c:marker>
          <c:dLbls>
            <c:dLbl>
              <c:idx val="40"/>
              <c:layout>
                <c:manualLayout>
                  <c:x val="-1.61636181012123E-2"/>
                  <c:y val="-6.385680506117277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1"/>
              <c:layout>
                <c:manualLayout>
                  <c:x val="-2.0325262016624396E-2"/>
                  <c:y val="-7.633486112743369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2"/>
              <c:layout>
                <c:manualLayout>
                  <c:x val="-1.8879653053848935E-2"/>
                  <c:y val="-8.296836029824630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3"/>
              <c:layout>
                <c:manualLayout>
                  <c:x val="-1.1944144856847718E-2"/>
                  <c:y val="-7.633486112743369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>
                    <a:solidFill>
                      <a:srgbClr val="0070C0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pPr>
                <a:endParaRPr lang="es-MX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Hoja1!$B$1:$AS$1</c:f>
              <c:strCache>
                <c:ptCount val="44"/>
                <c:pt idx="0">
                  <c:v>Mzo'</c:v>
                </c:pt>
                <c:pt idx="1">
                  <c:v>24</c:v>
                </c:pt>
                <c:pt idx="2">
                  <c:v>25</c:v>
                </c:pt>
                <c:pt idx="3">
                  <c:v>26</c:v>
                </c:pt>
                <c:pt idx="4">
                  <c:v>27</c:v>
                </c:pt>
                <c:pt idx="5">
                  <c:v>28</c:v>
                </c:pt>
                <c:pt idx="6">
                  <c:v>29</c:v>
                </c:pt>
                <c:pt idx="7">
                  <c:v>30</c:v>
                </c:pt>
                <c:pt idx="8">
                  <c:v>1</c:v>
                </c:pt>
                <c:pt idx="9">
                  <c:v>2</c:v>
                </c:pt>
                <c:pt idx="10">
                  <c:v>3</c:v>
                </c:pt>
                <c:pt idx="11">
                  <c:v>4</c:v>
                </c:pt>
                <c:pt idx="12">
                  <c:v>5</c:v>
                </c:pt>
                <c:pt idx="13">
                  <c:v>6</c:v>
                </c:pt>
                <c:pt idx="14">
                  <c:v>7</c:v>
                </c:pt>
                <c:pt idx="15">
                  <c:v>8</c:v>
                </c:pt>
                <c:pt idx="16">
                  <c:v>9</c:v>
                </c:pt>
                <c:pt idx="17">
                  <c:v>10</c:v>
                </c:pt>
                <c:pt idx="18">
                  <c:v>11</c:v>
                </c:pt>
                <c:pt idx="19">
                  <c:v>12</c:v>
                </c:pt>
                <c:pt idx="20">
                  <c:v>13</c:v>
                </c:pt>
                <c:pt idx="21">
                  <c:v>14</c:v>
                </c:pt>
                <c:pt idx="22">
                  <c:v>15</c:v>
                </c:pt>
                <c:pt idx="23">
                  <c:v>16</c:v>
                </c:pt>
                <c:pt idx="24">
                  <c:v>17</c:v>
                </c:pt>
                <c:pt idx="25">
                  <c:v>18</c:v>
                </c:pt>
                <c:pt idx="26">
                  <c:v>19</c:v>
                </c:pt>
                <c:pt idx="27">
                  <c:v>20</c:v>
                </c:pt>
                <c:pt idx="28">
                  <c:v>21</c:v>
                </c:pt>
                <c:pt idx="29">
                  <c:v>22</c:v>
                </c:pt>
                <c:pt idx="30">
                  <c:v>23</c:v>
                </c:pt>
                <c:pt idx="31">
                  <c:v>24'</c:v>
                </c:pt>
                <c:pt idx="32">
                  <c:v>25'</c:v>
                </c:pt>
                <c:pt idx="33">
                  <c:v>26'</c:v>
                </c:pt>
                <c:pt idx="34">
                  <c:v>27'</c:v>
                </c:pt>
                <c:pt idx="35">
                  <c:v>28'</c:v>
                </c:pt>
                <c:pt idx="36">
                  <c:v>29'</c:v>
                </c:pt>
                <c:pt idx="37">
                  <c:v>30'</c:v>
                </c:pt>
                <c:pt idx="38">
                  <c:v>31'</c:v>
                </c:pt>
                <c:pt idx="39">
                  <c:v>1'</c:v>
                </c:pt>
                <c:pt idx="40">
                  <c:v>2'</c:v>
                </c:pt>
                <c:pt idx="41">
                  <c:v>3'</c:v>
                </c:pt>
                <c:pt idx="42">
                  <c:v>4'</c:v>
                </c:pt>
                <c:pt idx="43">
                  <c:v>5'</c:v>
                </c:pt>
              </c:strCache>
            </c:strRef>
          </c:cat>
          <c:val>
            <c:numRef>
              <c:f>Hoja1!$B$3:$AS$3</c:f>
              <c:numCache>
                <c:formatCode>General</c:formatCode>
                <c:ptCount val="44"/>
                <c:pt idx="0">
                  <c:v>38</c:v>
                </c:pt>
                <c:pt idx="1">
                  <c:v>35</c:v>
                </c:pt>
                <c:pt idx="2">
                  <c:v>36</c:v>
                </c:pt>
                <c:pt idx="3">
                  <c:v>38</c:v>
                </c:pt>
                <c:pt idx="4">
                  <c:v>38</c:v>
                </c:pt>
                <c:pt idx="5">
                  <c:v>39</c:v>
                </c:pt>
                <c:pt idx="6">
                  <c:v>39</c:v>
                </c:pt>
                <c:pt idx="7">
                  <c:v>41</c:v>
                </c:pt>
                <c:pt idx="8">
                  <c:v>41</c:v>
                </c:pt>
                <c:pt idx="9">
                  <c:v>40</c:v>
                </c:pt>
                <c:pt idx="10">
                  <c:v>40</c:v>
                </c:pt>
                <c:pt idx="11">
                  <c:v>39</c:v>
                </c:pt>
                <c:pt idx="12">
                  <c:v>38</c:v>
                </c:pt>
                <c:pt idx="13">
                  <c:v>38</c:v>
                </c:pt>
                <c:pt idx="14">
                  <c:v>37</c:v>
                </c:pt>
                <c:pt idx="15">
                  <c:v>38</c:v>
                </c:pt>
                <c:pt idx="16">
                  <c:v>38</c:v>
                </c:pt>
                <c:pt idx="17">
                  <c:v>38</c:v>
                </c:pt>
                <c:pt idx="18">
                  <c:v>38</c:v>
                </c:pt>
                <c:pt idx="19">
                  <c:v>38</c:v>
                </c:pt>
                <c:pt idx="20">
                  <c:v>38</c:v>
                </c:pt>
                <c:pt idx="21">
                  <c:v>39</c:v>
                </c:pt>
                <c:pt idx="22">
                  <c:v>40</c:v>
                </c:pt>
                <c:pt idx="23">
                  <c:v>40</c:v>
                </c:pt>
                <c:pt idx="24">
                  <c:v>41</c:v>
                </c:pt>
                <c:pt idx="25">
                  <c:v>41</c:v>
                </c:pt>
                <c:pt idx="26">
                  <c:v>42</c:v>
                </c:pt>
                <c:pt idx="27">
                  <c:v>42</c:v>
                </c:pt>
                <c:pt idx="28">
                  <c:v>42</c:v>
                </c:pt>
                <c:pt idx="29">
                  <c:v>41</c:v>
                </c:pt>
                <c:pt idx="30">
                  <c:v>42</c:v>
                </c:pt>
                <c:pt idx="31">
                  <c:v>41</c:v>
                </c:pt>
                <c:pt idx="32">
                  <c:v>41</c:v>
                </c:pt>
                <c:pt idx="33">
                  <c:v>42</c:v>
                </c:pt>
                <c:pt idx="34">
                  <c:v>41</c:v>
                </c:pt>
                <c:pt idx="35">
                  <c:v>41</c:v>
                </c:pt>
                <c:pt idx="36">
                  <c:v>41</c:v>
                </c:pt>
                <c:pt idx="37">
                  <c:v>41</c:v>
                </c:pt>
                <c:pt idx="38">
                  <c:v>40</c:v>
                </c:pt>
                <c:pt idx="39">
                  <c:v>41</c:v>
                </c:pt>
                <c:pt idx="40">
                  <c:v>42</c:v>
                </c:pt>
                <c:pt idx="41">
                  <c:v>44</c:v>
                </c:pt>
                <c:pt idx="42">
                  <c:v>43</c:v>
                </c:pt>
                <c:pt idx="43">
                  <c:v>46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Hoja1!$A$4</c:f>
              <c:strCache>
                <c:ptCount val="1"/>
                <c:pt idx="0">
                  <c:v>PRD</c:v>
                </c:pt>
              </c:strCache>
            </c:strRef>
          </c:tx>
          <c:spPr>
            <a:ln>
              <a:solidFill>
                <a:schemeClr val="tx2">
                  <a:lumMod val="75000"/>
                </a:schemeClr>
              </a:solidFill>
            </a:ln>
          </c:spPr>
          <c:marker>
            <c:symbol val="none"/>
          </c:marker>
          <c:cat>
            <c:strRef>
              <c:f>Hoja1!$B$1:$AS$1</c:f>
              <c:strCache>
                <c:ptCount val="44"/>
                <c:pt idx="0">
                  <c:v>Mzo'</c:v>
                </c:pt>
                <c:pt idx="1">
                  <c:v>24</c:v>
                </c:pt>
                <c:pt idx="2">
                  <c:v>25</c:v>
                </c:pt>
                <c:pt idx="3">
                  <c:v>26</c:v>
                </c:pt>
                <c:pt idx="4">
                  <c:v>27</c:v>
                </c:pt>
                <c:pt idx="5">
                  <c:v>28</c:v>
                </c:pt>
                <c:pt idx="6">
                  <c:v>29</c:v>
                </c:pt>
                <c:pt idx="7">
                  <c:v>30</c:v>
                </c:pt>
                <c:pt idx="8">
                  <c:v>1</c:v>
                </c:pt>
                <c:pt idx="9">
                  <c:v>2</c:v>
                </c:pt>
                <c:pt idx="10">
                  <c:v>3</c:v>
                </c:pt>
                <c:pt idx="11">
                  <c:v>4</c:v>
                </c:pt>
                <c:pt idx="12">
                  <c:v>5</c:v>
                </c:pt>
                <c:pt idx="13">
                  <c:v>6</c:v>
                </c:pt>
                <c:pt idx="14">
                  <c:v>7</c:v>
                </c:pt>
                <c:pt idx="15">
                  <c:v>8</c:v>
                </c:pt>
                <c:pt idx="16">
                  <c:v>9</c:v>
                </c:pt>
                <c:pt idx="17">
                  <c:v>10</c:v>
                </c:pt>
                <c:pt idx="18">
                  <c:v>11</c:v>
                </c:pt>
                <c:pt idx="19">
                  <c:v>12</c:v>
                </c:pt>
                <c:pt idx="20">
                  <c:v>13</c:v>
                </c:pt>
                <c:pt idx="21">
                  <c:v>14</c:v>
                </c:pt>
                <c:pt idx="22">
                  <c:v>15</c:v>
                </c:pt>
                <c:pt idx="23">
                  <c:v>16</c:v>
                </c:pt>
                <c:pt idx="24">
                  <c:v>17</c:v>
                </c:pt>
                <c:pt idx="25">
                  <c:v>18</c:v>
                </c:pt>
                <c:pt idx="26">
                  <c:v>19</c:v>
                </c:pt>
                <c:pt idx="27">
                  <c:v>20</c:v>
                </c:pt>
                <c:pt idx="28">
                  <c:v>21</c:v>
                </c:pt>
                <c:pt idx="29">
                  <c:v>22</c:v>
                </c:pt>
                <c:pt idx="30">
                  <c:v>23</c:v>
                </c:pt>
                <c:pt idx="31">
                  <c:v>24'</c:v>
                </c:pt>
                <c:pt idx="32">
                  <c:v>25'</c:v>
                </c:pt>
                <c:pt idx="33">
                  <c:v>26'</c:v>
                </c:pt>
                <c:pt idx="34">
                  <c:v>27'</c:v>
                </c:pt>
                <c:pt idx="35">
                  <c:v>28'</c:v>
                </c:pt>
                <c:pt idx="36">
                  <c:v>29'</c:v>
                </c:pt>
                <c:pt idx="37">
                  <c:v>30'</c:v>
                </c:pt>
                <c:pt idx="38">
                  <c:v>31'</c:v>
                </c:pt>
                <c:pt idx="39">
                  <c:v>1'</c:v>
                </c:pt>
                <c:pt idx="40">
                  <c:v>2'</c:v>
                </c:pt>
                <c:pt idx="41">
                  <c:v>3'</c:v>
                </c:pt>
                <c:pt idx="42">
                  <c:v>4'</c:v>
                </c:pt>
                <c:pt idx="43">
                  <c:v>5'</c:v>
                </c:pt>
              </c:strCache>
            </c:strRef>
          </c:cat>
          <c:val>
            <c:numRef>
              <c:f>Hoja1!$B$4:$AS$4</c:f>
              <c:numCache>
                <c:formatCode>General</c:formatCode>
                <c:ptCount val="4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9">
                  <c:v>1</c:v>
                </c:pt>
                <c:pt idx="20">
                  <c:v>1</c:v>
                </c:pt>
                <c:pt idx="40">
                  <c:v>1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Hoja1!$A$5</c:f>
              <c:strCache>
                <c:ptCount val="1"/>
                <c:pt idx="0">
                  <c:v>OTROS 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none"/>
          </c:marker>
          <c:cat>
            <c:strRef>
              <c:f>Hoja1!$B$1:$AS$1</c:f>
              <c:strCache>
                <c:ptCount val="44"/>
                <c:pt idx="0">
                  <c:v>Mzo'</c:v>
                </c:pt>
                <c:pt idx="1">
                  <c:v>24</c:v>
                </c:pt>
                <c:pt idx="2">
                  <c:v>25</c:v>
                </c:pt>
                <c:pt idx="3">
                  <c:v>26</c:v>
                </c:pt>
                <c:pt idx="4">
                  <c:v>27</c:v>
                </c:pt>
                <c:pt idx="5">
                  <c:v>28</c:v>
                </c:pt>
                <c:pt idx="6">
                  <c:v>29</c:v>
                </c:pt>
                <c:pt idx="7">
                  <c:v>30</c:v>
                </c:pt>
                <c:pt idx="8">
                  <c:v>1</c:v>
                </c:pt>
                <c:pt idx="9">
                  <c:v>2</c:v>
                </c:pt>
                <c:pt idx="10">
                  <c:v>3</c:v>
                </c:pt>
                <c:pt idx="11">
                  <c:v>4</c:v>
                </c:pt>
                <c:pt idx="12">
                  <c:v>5</c:v>
                </c:pt>
                <c:pt idx="13">
                  <c:v>6</c:v>
                </c:pt>
                <c:pt idx="14">
                  <c:v>7</c:v>
                </c:pt>
                <c:pt idx="15">
                  <c:v>8</c:v>
                </c:pt>
                <c:pt idx="16">
                  <c:v>9</c:v>
                </c:pt>
                <c:pt idx="17">
                  <c:v>10</c:v>
                </c:pt>
                <c:pt idx="18">
                  <c:v>11</c:v>
                </c:pt>
                <c:pt idx="19">
                  <c:v>12</c:v>
                </c:pt>
                <c:pt idx="20">
                  <c:v>13</c:v>
                </c:pt>
                <c:pt idx="21">
                  <c:v>14</c:v>
                </c:pt>
                <c:pt idx="22">
                  <c:v>15</c:v>
                </c:pt>
                <c:pt idx="23">
                  <c:v>16</c:v>
                </c:pt>
                <c:pt idx="24">
                  <c:v>17</c:v>
                </c:pt>
                <c:pt idx="25">
                  <c:v>18</c:v>
                </c:pt>
                <c:pt idx="26">
                  <c:v>19</c:v>
                </c:pt>
                <c:pt idx="27">
                  <c:v>20</c:v>
                </c:pt>
                <c:pt idx="28">
                  <c:v>21</c:v>
                </c:pt>
                <c:pt idx="29">
                  <c:v>22</c:v>
                </c:pt>
                <c:pt idx="30">
                  <c:v>23</c:v>
                </c:pt>
                <c:pt idx="31">
                  <c:v>24'</c:v>
                </c:pt>
                <c:pt idx="32">
                  <c:v>25'</c:v>
                </c:pt>
                <c:pt idx="33">
                  <c:v>26'</c:v>
                </c:pt>
                <c:pt idx="34">
                  <c:v>27'</c:v>
                </c:pt>
                <c:pt idx="35">
                  <c:v>28'</c:v>
                </c:pt>
                <c:pt idx="36">
                  <c:v>29'</c:v>
                </c:pt>
                <c:pt idx="37">
                  <c:v>30'</c:v>
                </c:pt>
                <c:pt idx="38">
                  <c:v>31'</c:v>
                </c:pt>
                <c:pt idx="39">
                  <c:v>1'</c:v>
                </c:pt>
                <c:pt idx="40">
                  <c:v>2'</c:v>
                </c:pt>
                <c:pt idx="41">
                  <c:v>3'</c:v>
                </c:pt>
                <c:pt idx="42">
                  <c:v>4'</c:v>
                </c:pt>
                <c:pt idx="43">
                  <c:v>5'</c:v>
                </c:pt>
              </c:strCache>
            </c:strRef>
          </c:cat>
          <c:val>
            <c:numRef>
              <c:f>Hoja1!$B$5:$AS$5</c:f>
              <c:numCache>
                <c:formatCode>General</c:formatCode>
                <c:ptCount val="44"/>
                <c:pt idx="0">
                  <c:v>1</c:v>
                </c:pt>
                <c:pt idx="1">
                  <c:v>3</c:v>
                </c:pt>
                <c:pt idx="2">
                  <c:v>2</c:v>
                </c:pt>
                <c:pt idx="3" formatCode="0">
                  <c:v>2</c:v>
                </c:pt>
                <c:pt idx="4">
                  <c:v>1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3</c:v>
                </c:pt>
                <c:pt idx="11">
                  <c:v>4</c:v>
                </c:pt>
                <c:pt idx="12">
                  <c:v>4</c:v>
                </c:pt>
                <c:pt idx="13">
                  <c:v>3</c:v>
                </c:pt>
                <c:pt idx="14">
                  <c:v>3</c:v>
                </c:pt>
                <c:pt idx="15">
                  <c:v>3</c:v>
                </c:pt>
                <c:pt idx="16">
                  <c:v>4</c:v>
                </c:pt>
                <c:pt idx="17">
                  <c:v>2</c:v>
                </c:pt>
                <c:pt idx="18">
                  <c:v>3</c:v>
                </c:pt>
                <c:pt idx="19">
                  <c:v>3</c:v>
                </c:pt>
                <c:pt idx="20">
                  <c:v>4</c:v>
                </c:pt>
                <c:pt idx="21">
                  <c:v>4</c:v>
                </c:pt>
                <c:pt idx="22">
                  <c:v>3</c:v>
                </c:pt>
                <c:pt idx="23">
                  <c:v>3</c:v>
                </c:pt>
                <c:pt idx="24">
                  <c:v>4</c:v>
                </c:pt>
                <c:pt idx="25">
                  <c:v>4</c:v>
                </c:pt>
                <c:pt idx="26">
                  <c:v>3</c:v>
                </c:pt>
                <c:pt idx="27">
                  <c:v>2</c:v>
                </c:pt>
                <c:pt idx="28">
                  <c:v>3</c:v>
                </c:pt>
                <c:pt idx="29">
                  <c:v>3</c:v>
                </c:pt>
                <c:pt idx="30">
                  <c:v>3</c:v>
                </c:pt>
                <c:pt idx="31">
                  <c:v>3</c:v>
                </c:pt>
                <c:pt idx="32">
                  <c:v>4</c:v>
                </c:pt>
                <c:pt idx="33">
                  <c:v>4</c:v>
                </c:pt>
                <c:pt idx="34">
                  <c:v>3</c:v>
                </c:pt>
                <c:pt idx="35">
                  <c:v>4</c:v>
                </c:pt>
                <c:pt idx="36">
                  <c:v>3</c:v>
                </c:pt>
                <c:pt idx="37">
                  <c:v>3</c:v>
                </c:pt>
                <c:pt idx="38">
                  <c:v>3</c:v>
                </c:pt>
                <c:pt idx="39">
                  <c:v>3</c:v>
                </c:pt>
                <c:pt idx="40">
                  <c:v>1</c:v>
                </c:pt>
                <c:pt idx="41">
                  <c:v>3</c:v>
                </c:pt>
                <c:pt idx="42">
                  <c:v>4</c:v>
                </c:pt>
                <c:pt idx="43">
                  <c:v>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9861464"/>
        <c:axId val="339861072"/>
      </c:lineChart>
      <c:valAx>
        <c:axId val="33986107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339861464"/>
        <c:crosses val="autoZero"/>
        <c:crossBetween val="between"/>
      </c:valAx>
      <c:catAx>
        <c:axId val="33986146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700"/>
            </a:pPr>
            <a:endParaRPr lang="es-MX"/>
          </a:p>
        </c:txPr>
        <c:crossAx val="339861072"/>
        <c:crosses val="autoZero"/>
        <c:auto val="1"/>
        <c:lblAlgn val="ctr"/>
        <c:lblOffset val="100"/>
        <c:noMultiLvlLbl val="0"/>
      </c:catAx>
      <c:spPr>
        <a:ln>
          <a:noFill/>
        </a:ln>
      </c:spPr>
    </c:plotArea>
    <c:legend>
      <c:legendPos val="b"/>
      <c:layout>
        <c:manualLayout>
          <c:xMode val="edge"/>
          <c:yMode val="edge"/>
          <c:x val="1.1569881902223824E-2"/>
          <c:y val="0.79196446592623981"/>
          <c:w val="0.98843011988879059"/>
          <c:h val="0.13252426425420227"/>
        </c:manualLayout>
      </c:layout>
      <c:overlay val="0"/>
      <c:txPr>
        <a:bodyPr/>
        <a:lstStyle/>
        <a:p>
          <a:pPr>
            <a:defRPr sz="1100">
              <a:latin typeface="Calibri" panose="020F0502020204030204" pitchFamily="34" charset="0"/>
              <a:cs typeface="Calibri" panose="020F0502020204030204" pitchFamily="34" charset="0"/>
            </a:defRPr>
          </a:pPr>
          <a:endParaRPr lang="es-MX"/>
        </a:p>
      </c:txPr>
    </c:legend>
    <c:plotVisOnly val="1"/>
    <c:dispBlanksAs val="zero"/>
    <c:showDLblsOverMax val="0"/>
  </c:chart>
  <c:txPr>
    <a:bodyPr/>
    <a:lstStyle/>
    <a:p>
      <a:pPr>
        <a:defRPr sz="1200"/>
      </a:pPr>
      <a:endParaRPr lang="es-MX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4014788" y="0"/>
            <a:ext cx="3070225" cy="468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D5CCCA-221F-400D-B7C5-ACF9F3D200FB}" type="datetimeFigureOut">
              <a:rPr lang="es-MX" smtClean="0"/>
              <a:t>04/12/2016</a:t>
            </a:fld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902700"/>
            <a:ext cx="3070225" cy="468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4014788" y="8902700"/>
            <a:ext cx="3070225" cy="468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FB474C-681B-4D8C-B02B-34F1E52A84B7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703650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0225" cy="468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4014788" y="0"/>
            <a:ext cx="3070225" cy="468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5EAF71-48A8-401C-B942-473E28DBF4DE}" type="datetimeFigureOut">
              <a:rPr lang="es-MX" smtClean="0"/>
              <a:t>04/12/2016</a:t>
            </a:fld>
            <a:endParaRPr lang="es-MX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8025" y="4451350"/>
            <a:ext cx="5670550" cy="42179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902700"/>
            <a:ext cx="3070225" cy="468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4014788" y="8902700"/>
            <a:ext cx="3070225" cy="468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01ECFB-B006-492A-9E6B-7D24C355B2A7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9196215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2413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2413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15BBC40-471F-48A0-B2AC-0618D405D909}" type="datetimeFigureOut">
              <a:rPr lang="es-MX" smtClean="0"/>
              <a:t>04/12/2016</a:t>
            </a:fld>
            <a:endParaRPr lang="es-MX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3213" cy="365125"/>
          </a:xfrm>
          <a:prstGeom prst="rect">
            <a:avLst/>
          </a:prstGeom>
        </p:spPr>
        <p:txBody>
          <a:bodyPr/>
          <a:lstStyle/>
          <a:p>
            <a:endParaRPr lang="es-MX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609013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2D4D333-2EE1-4C7E-A746-F6B6D4A5CF28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6105800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4013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4013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15BBC40-471F-48A0-B2AC-0618D405D909}" type="datetimeFigureOut">
              <a:rPr lang="es-MX" smtClean="0"/>
              <a:t>04/12/2016</a:t>
            </a:fld>
            <a:endParaRPr lang="es-MX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3213" cy="365125"/>
          </a:xfrm>
          <a:prstGeom prst="rect">
            <a:avLst/>
          </a:prstGeom>
        </p:spPr>
        <p:txBody>
          <a:bodyPr/>
          <a:lstStyle/>
          <a:p>
            <a:endParaRPr lang="es-MX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609013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2D4D333-2EE1-4C7E-A746-F6B6D4A5CF28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0281357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4013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4013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15BBC40-471F-48A0-B2AC-0618D405D909}" type="datetimeFigureOut">
              <a:rPr lang="es-MX" smtClean="0"/>
              <a:t>04/12/2016</a:t>
            </a:fld>
            <a:endParaRPr lang="es-MX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3213" cy="365125"/>
          </a:xfrm>
          <a:prstGeom prst="rect">
            <a:avLst/>
          </a:prstGeom>
        </p:spPr>
        <p:txBody>
          <a:bodyPr/>
          <a:lstStyle/>
          <a:p>
            <a:endParaRPr lang="es-MX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609013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2D4D333-2EE1-4C7E-A746-F6B6D4A5CF28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79698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4013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0013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0613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15BBC40-471F-48A0-B2AC-0618D405D909}" type="datetimeFigureOut">
              <a:rPr lang="es-MX" smtClean="0"/>
              <a:t>04/12/2016</a:t>
            </a:fld>
            <a:endParaRPr lang="es-MX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3213" cy="365125"/>
          </a:xfrm>
          <a:prstGeom prst="rect">
            <a:avLst/>
          </a:prstGeom>
        </p:spPr>
        <p:txBody>
          <a:bodyPr/>
          <a:lstStyle/>
          <a:p>
            <a:endParaRPr lang="es-MX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8609013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2D4D333-2EE1-4C7E-A746-F6B6D4A5CF28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528982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4012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0613" y="1681163"/>
            <a:ext cx="51831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0613" y="2505075"/>
            <a:ext cx="51831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15BBC40-471F-48A0-B2AC-0618D405D909}" type="datetimeFigureOut">
              <a:rPr lang="es-MX" smtClean="0"/>
              <a:t>04/12/2016</a:t>
            </a:fld>
            <a:endParaRPr lang="es-MX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3213" cy="365125"/>
          </a:xfrm>
          <a:prstGeom prst="rect">
            <a:avLst/>
          </a:prstGeom>
        </p:spPr>
        <p:txBody>
          <a:bodyPr/>
          <a:lstStyle/>
          <a:p>
            <a:endParaRPr lang="es-MX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>
          <a:xfrm>
            <a:off x="8609013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2D4D333-2EE1-4C7E-A746-F6B6D4A5CF28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689897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4013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15BBC40-471F-48A0-B2AC-0618D405D909}" type="datetimeFigureOut">
              <a:rPr lang="es-MX" smtClean="0"/>
              <a:t>04/12/2016</a:t>
            </a:fld>
            <a:endParaRPr lang="es-MX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3213" cy="365125"/>
          </a:xfrm>
          <a:prstGeom prst="rect">
            <a:avLst/>
          </a:prstGeom>
        </p:spPr>
        <p:txBody>
          <a:bodyPr/>
          <a:lstStyle/>
          <a:p>
            <a:endParaRPr lang="es-MX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8609013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2D4D333-2EE1-4C7E-A746-F6B6D4A5CF28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0557281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15BBC40-471F-48A0-B2AC-0618D405D909}" type="datetimeFigureOut">
              <a:rPr lang="es-MX" smtClean="0"/>
              <a:t>04/12/2016</a:t>
            </a:fld>
            <a:endParaRPr lang="es-MX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3213" cy="365125"/>
          </a:xfrm>
          <a:prstGeom prst="rect">
            <a:avLst/>
          </a:prstGeom>
        </p:spPr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>
          <a:xfrm>
            <a:off x="8609013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2D4D333-2EE1-4C7E-A746-F6B6D4A5CF28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1918928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0612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15BBC40-471F-48A0-B2AC-0618D405D909}" type="datetimeFigureOut">
              <a:rPr lang="es-MX" smtClean="0"/>
              <a:t>04/12/2016</a:t>
            </a:fld>
            <a:endParaRPr lang="es-MX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3213" cy="365125"/>
          </a:xfrm>
          <a:prstGeom prst="rect">
            <a:avLst/>
          </a:prstGeom>
        </p:spPr>
        <p:txBody>
          <a:bodyPr/>
          <a:lstStyle/>
          <a:p>
            <a:endParaRPr lang="es-MX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8609013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2D4D333-2EE1-4C7E-A746-F6B6D4A5CF28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0064151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0612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15BBC40-471F-48A0-B2AC-0618D405D909}" type="datetimeFigureOut">
              <a:rPr lang="es-MX" smtClean="0"/>
              <a:t>04/12/2016</a:t>
            </a:fld>
            <a:endParaRPr lang="es-MX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3213" cy="365125"/>
          </a:xfrm>
          <a:prstGeom prst="rect">
            <a:avLst/>
          </a:prstGeom>
        </p:spPr>
        <p:txBody>
          <a:bodyPr/>
          <a:lstStyle/>
          <a:p>
            <a:endParaRPr lang="es-MX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8609013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2D4D333-2EE1-4C7E-A746-F6B6D4A5CF28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4534990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4013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4013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15BBC40-471F-48A0-B2AC-0618D405D909}" type="datetimeFigureOut">
              <a:rPr lang="es-MX" smtClean="0"/>
              <a:t>04/12/2016</a:t>
            </a:fld>
            <a:endParaRPr lang="es-MX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3213" cy="365125"/>
          </a:xfrm>
          <a:prstGeom prst="rect">
            <a:avLst/>
          </a:prstGeom>
        </p:spPr>
        <p:txBody>
          <a:bodyPr/>
          <a:lstStyle/>
          <a:p>
            <a:endParaRPr lang="es-MX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609013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2D4D333-2EE1-4C7E-A746-F6B6D4A5CF28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740559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7313" cy="5811838"/>
          </a:xfrm>
          <a:prstGeom prst="rect">
            <a:avLst/>
          </a:prstGeo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15BBC40-471F-48A0-B2AC-0618D405D909}" type="datetimeFigureOut">
              <a:rPr lang="es-MX" smtClean="0"/>
              <a:t>04/12/2016</a:t>
            </a:fld>
            <a:endParaRPr lang="es-MX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3213" cy="365125"/>
          </a:xfrm>
          <a:prstGeom prst="rect">
            <a:avLst/>
          </a:prstGeom>
        </p:spPr>
        <p:txBody>
          <a:bodyPr/>
          <a:lstStyle/>
          <a:p>
            <a:endParaRPr lang="es-MX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609013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2D4D333-2EE1-4C7E-A746-F6B6D4A5CF28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7855635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2413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2413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2D88B-F4BC-419A-805F-AACBAFEC9497}" type="datetimeFigureOut">
              <a:rPr lang="es-MX" smtClean="0"/>
              <a:t>04/12/2016</a:t>
            </a:fld>
            <a:endParaRPr lang="es-MX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0FC39-EB24-4F77-BB69-919BBDD23031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1682538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2D88B-F4BC-419A-805F-AACBAFEC9497}" type="datetimeFigureOut">
              <a:rPr lang="es-MX" smtClean="0"/>
              <a:t>04/12/2016</a:t>
            </a:fld>
            <a:endParaRPr lang="es-MX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0FC39-EB24-4F77-BB69-919BBDD23031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0024554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4013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4013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2D88B-F4BC-419A-805F-AACBAFEC9497}" type="datetimeFigureOut">
              <a:rPr lang="es-MX" smtClean="0"/>
              <a:t>04/12/2016</a:t>
            </a:fld>
            <a:endParaRPr lang="es-MX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0FC39-EB24-4F77-BB69-919BBDD23031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86073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0013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0613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2D88B-F4BC-419A-805F-AACBAFEC9497}" type="datetimeFigureOut">
              <a:rPr lang="es-MX" smtClean="0"/>
              <a:t>04/12/2016</a:t>
            </a:fld>
            <a:endParaRPr lang="es-MX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0FC39-EB24-4F77-BB69-919BBDD23031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3557188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4012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0613" y="1681163"/>
            <a:ext cx="51831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0613" y="2505075"/>
            <a:ext cx="51831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2D88B-F4BC-419A-805F-AACBAFEC9497}" type="datetimeFigureOut">
              <a:rPr lang="es-MX" smtClean="0"/>
              <a:t>04/12/2016</a:t>
            </a:fld>
            <a:endParaRPr lang="es-MX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0FC39-EB24-4F77-BB69-919BBDD23031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9550282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2D88B-F4BC-419A-805F-AACBAFEC9497}" type="datetimeFigureOut">
              <a:rPr lang="es-MX" smtClean="0"/>
              <a:t>04/12/2016</a:t>
            </a:fld>
            <a:endParaRPr lang="es-MX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0FC39-EB24-4F77-BB69-919BBDD23031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0444167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2D88B-F4BC-419A-805F-AACBAFEC9497}" type="datetimeFigureOut">
              <a:rPr lang="es-MX" smtClean="0"/>
              <a:t>04/12/2016</a:t>
            </a:fld>
            <a:endParaRPr lang="es-MX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0FC39-EB24-4F77-BB69-919BBDD23031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4690113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06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2D88B-F4BC-419A-805F-AACBAFEC9497}" type="datetimeFigureOut">
              <a:rPr lang="es-MX" smtClean="0"/>
              <a:t>04/12/2016</a:t>
            </a:fld>
            <a:endParaRPr lang="es-MX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0FC39-EB24-4F77-BB69-919BBDD23031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567157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06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2D88B-F4BC-419A-805F-AACBAFEC9497}" type="datetimeFigureOut">
              <a:rPr lang="es-MX" smtClean="0"/>
              <a:t>04/12/2016</a:t>
            </a:fld>
            <a:endParaRPr lang="es-MX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0FC39-EB24-4F77-BB69-919BBDD23031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7160759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2D88B-F4BC-419A-805F-AACBAFEC9497}" type="datetimeFigureOut">
              <a:rPr lang="es-MX" smtClean="0"/>
              <a:t>04/12/2016</a:t>
            </a:fld>
            <a:endParaRPr lang="es-MX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0FC39-EB24-4F77-BB69-919BBDD23031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5551869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7313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2D88B-F4BC-419A-805F-AACBAFEC9497}" type="datetimeFigureOut">
              <a:rPr lang="es-MX" smtClean="0"/>
              <a:t>04/12/2016</a:t>
            </a:fld>
            <a:endParaRPr lang="es-MX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0FC39-EB24-4F77-BB69-919BBDD23031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2831167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1613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2813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21658-E901-4A2E-B1A3-58652F616717}" type="datetimeFigureOut">
              <a:rPr lang="es-MX" smtClean="0"/>
              <a:t>04/12/2016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F1250-D3B5-4B57-B420-09627C901BE1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78565093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21658-E901-4A2E-B1A3-58652F616717}" type="datetimeFigureOut">
              <a:rPr lang="es-MX" smtClean="0"/>
              <a:t>04/12/2016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F1250-D3B5-4B57-B420-09627C901BE1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84364734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1612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1612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21658-E901-4A2E-B1A3-58652F616717}" type="datetimeFigureOut">
              <a:rPr lang="es-MX" smtClean="0"/>
              <a:t>04/12/2016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F1250-D3B5-4B57-B420-09627C901BE1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49909930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21658-E901-4A2E-B1A3-58652F616717}" type="datetimeFigureOut">
              <a:rPr lang="es-MX" smtClean="0"/>
              <a:t>04/12/2016</a:t>
            </a:fld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F1250-D3B5-4B57-B420-09627C901BE1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78985037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21658-E901-4A2E-B1A3-58652F616717}" type="datetimeFigureOut">
              <a:rPr lang="es-MX" smtClean="0"/>
              <a:t>04/12/2016</a:t>
            </a:fld>
            <a:endParaRPr lang="es-MX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F1250-D3B5-4B57-B420-09627C901BE1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71301287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1613" cy="1470025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2813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96FCC697-63F4-47AC-9138-00761DCBEF82}" type="datetimeFigureOut">
              <a:rPr lang="es-MX" smtClean="0"/>
              <a:t>04/12/2016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59213" cy="365125"/>
          </a:xfrm>
          <a:prstGeom prst="rect">
            <a:avLst/>
          </a:prstGeom>
        </p:spPr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736013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A777F08C-E1BD-4186-9CBF-333236008CA6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65177181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1213" cy="1143000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09600" y="1600200"/>
            <a:ext cx="10971213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96FCC697-63F4-47AC-9138-00761DCBEF82}" type="datetimeFigureOut">
              <a:rPr lang="es-MX" smtClean="0"/>
              <a:t>04/12/2016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59213" cy="365125"/>
          </a:xfrm>
          <a:prstGeom prst="rect">
            <a:avLst/>
          </a:prstGeom>
        </p:spPr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736013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A777F08C-E1BD-4186-9CBF-333236008CA6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1491262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1612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1612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96FCC697-63F4-47AC-9138-00761DCBEF82}" type="datetimeFigureOut">
              <a:rPr lang="es-MX" smtClean="0"/>
              <a:t>04/12/2016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59213" cy="365125"/>
          </a:xfrm>
          <a:prstGeom prst="rect">
            <a:avLst/>
          </a:prstGeom>
        </p:spPr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736013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A777F08C-E1BD-4186-9CBF-333236008CA6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78268127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1213" cy="1143000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08613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70613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96FCC697-63F4-47AC-9138-00761DCBEF82}" type="datetimeFigureOut">
              <a:rPr lang="es-MX" smtClean="0"/>
              <a:t>04/12/2016</a:t>
            </a:fld>
            <a:endParaRPr lang="es-MX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59213" cy="365125"/>
          </a:xfrm>
          <a:prstGeom prst="rect">
            <a:avLst/>
          </a:prstGeom>
        </p:spPr>
        <p:txBody>
          <a:bodyPr/>
          <a:lstStyle/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736013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A777F08C-E1BD-4186-9CBF-333236008CA6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98666164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1213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79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79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96FCC697-63F4-47AC-9138-00761DCBEF82}" type="datetimeFigureOut">
              <a:rPr lang="es-MX" smtClean="0"/>
              <a:t>04/12/2016</a:t>
            </a:fld>
            <a:endParaRPr lang="es-MX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59213" cy="365125"/>
          </a:xfrm>
          <a:prstGeom prst="rect">
            <a:avLst/>
          </a:prstGeom>
        </p:spPr>
        <p:txBody>
          <a:bodyPr/>
          <a:lstStyle/>
          <a:p>
            <a:endParaRPr lang="es-MX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736013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A777F08C-E1BD-4186-9CBF-333236008CA6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1429119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1213" cy="1143000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96FCC697-63F4-47AC-9138-00761DCBEF82}" type="datetimeFigureOut">
              <a:rPr lang="es-MX" smtClean="0"/>
              <a:t>04/12/2016</a:t>
            </a:fld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59213" cy="365125"/>
          </a:xfrm>
          <a:prstGeom prst="rect">
            <a:avLst/>
          </a:prstGeom>
        </p:spPr>
        <p:txBody>
          <a:bodyPr/>
          <a:lstStyle/>
          <a:p>
            <a:endParaRPr lang="es-MX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736013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A777F08C-E1BD-4186-9CBF-333236008CA6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06163146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96FCC697-63F4-47AC-9138-00761DCBEF82}" type="datetimeFigureOut">
              <a:rPr lang="es-MX" smtClean="0"/>
              <a:t>04/12/2016</a:t>
            </a:fld>
            <a:endParaRPr lang="es-MX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59213" cy="365125"/>
          </a:xfrm>
          <a:prstGeom prst="rect">
            <a:avLst/>
          </a:prstGeom>
        </p:spPr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736013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A777F08C-E1BD-4186-9CBF-333236008CA6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30022664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>
          <a:xfrm>
            <a:off x="609521" y="6356351"/>
            <a:ext cx="2844430" cy="365125"/>
          </a:xfrm>
          <a:prstGeom prst="rect">
            <a:avLst/>
          </a:prstGeom>
        </p:spPr>
        <p:txBody>
          <a:bodyPr/>
          <a:lstStyle/>
          <a:p>
            <a:fld id="{5BD62957-7D1F-4AFE-A531-3403764E63F2}" type="datetimeFigureOut">
              <a:rPr lang="es-MX" smtClean="0"/>
              <a:t>04/12/2016</a:t>
            </a:fld>
            <a:endParaRPr lang="es-MX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165058" y="6356351"/>
            <a:ext cx="3860297" cy="365125"/>
          </a:xfrm>
          <a:prstGeom prst="rect">
            <a:avLst/>
          </a:prstGeom>
        </p:spPr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736463" y="6356351"/>
            <a:ext cx="2844430" cy="365125"/>
          </a:xfrm>
          <a:prstGeom prst="rect">
            <a:avLst/>
          </a:prstGeom>
        </p:spPr>
        <p:txBody>
          <a:bodyPr/>
          <a:lstStyle/>
          <a:p>
            <a:fld id="{EA43B26C-4DC7-489D-9EE4-481215A4AA3B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09774947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162075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terior - 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898623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036185" y="0"/>
            <a:ext cx="10057091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15868" y="3200400"/>
            <a:ext cx="10057091" cy="1524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15868" y="4724400"/>
            <a:ext cx="9142810" cy="990600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30115" y="6208777"/>
            <a:ext cx="2844430" cy="365125"/>
          </a:xfrm>
          <a:prstGeom prst="rect">
            <a:avLst/>
          </a:prstGeom>
        </p:spPr>
        <p:txBody>
          <a:bodyPr/>
          <a:lstStyle/>
          <a:p>
            <a:fld id="{5BD62957-7D1F-4AFE-A531-3403764E63F2}" type="datetimeFigureOut">
              <a:rPr lang="es-MX" smtClean="0"/>
              <a:t>04/12/2016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15867" y="6208777"/>
            <a:ext cx="6497646" cy="365125"/>
          </a:xfrm>
          <a:prstGeom prst="rect">
            <a:avLst/>
          </a:prstGeom>
        </p:spPr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158677" y="5687569"/>
            <a:ext cx="1015868" cy="365125"/>
          </a:xfrm>
          <a:prstGeom prst="rect">
            <a:avLst/>
          </a:prstGeom>
        </p:spPr>
        <p:txBody>
          <a:bodyPr/>
          <a:lstStyle/>
          <a:p>
            <a:fld id="{EA43B26C-4DC7-489D-9EE4-481215A4AA3B}" type="slidenum">
              <a:rPr lang="es-MX" smtClean="0"/>
              <a:t>‹Nº›</a:t>
            </a:fld>
            <a:endParaRPr lang="es-MX" dirty="0"/>
          </a:p>
        </p:txBody>
      </p:sp>
      <p:sp>
        <p:nvSpPr>
          <p:cNvPr id="7" name="Rectangle 6"/>
          <p:cNvSpPr/>
          <p:nvPr/>
        </p:nvSpPr>
        <p:spPr>
          <a:xfrm>
            <a:off x="1036185" y="6172200"/>
            <a:ext cx="10057091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5868" y="4572000"/>
            <a:ext cx="9041223" cy="16002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5868" y="685800"/>
            <a:ext cx="10057091" cy="3886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30115" y="6208777"/>
            <a:ext cx="2844430" cy="365125"/>
          </a:xfrm>
          <a:prstGeom prst="rect">
            <a:avLst/>
          </a:prstGeom>
        </p:spPr>
        <p:txBody>
          <a:bodyPr/>
          <a:lstStyle/>
          <a:p>
            <a:fld id="{5BD62957-7D1F-4AFE-A531-3403764E63F2}" type="datetimeFigureOut">
              <a:rPr lang="es-MX" smtClean="0"/>
              <a:t>04/12/2016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15867" y="6208777"/>
            <a:ext cx="6497646" cy="365125"/>
          </a:xfrm>
          <a:prstGeom prst="rect">
            <a:avLst/>
          </a:prstGeom>
        </p:spPr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158677" y="5687569"/>
            <a:ext cx="1015868" cy="365125"/>
          </a:xfrm>
          <a:prstGeom prst="rect">
            <a:avLst/>
          </a:prstGeom>
        </p:spPr>
        <p:txBody>
          <a:bodyPr/>
          <a:lstStyle/>
          <a:p>
            <a:fld id="{EA43B26C-4DC7-489D-9EE4-481215A4AA3B}" type="slidenum">
              <a:rPr lang="es-MX" smtClean="0"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36185" y="0"/>
            <a:ext cx="10057091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5868" y="3276600"/>
            <a:ext cx="10057091" cy="1676400"/>
          </a:xfrm>
          <a:prstGeom prst="rect">
            <a:avLst/>
          </a:prstGeo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5868" y="4953000"/>
            <a:ext cx="9142810" cy="914400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30115" y="6208777"/>
            <a:ext cx="2844430" cy="365125"/>
          </a:xfrm>
          <a:prstGeom prst="rect">
            <a:avLst/>
          </a:prstGeom>
        </p:spPr>
        <p:txBody>
          <a:bodyPr/>
          <a:lstStyle/>
          <a:p>
            <a:fld id="{5BD62957-7D1F-4AFE-A531-3403764E63F2}" type="datetimeFigureOut">
              <a:rPr lang="es-MX" smtClean="0"/>
              <a:t>04/12/2016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15867" y="6208777"/>
            <a:ext cx="6497646" cy="365125"/>
          </a:xfrm>
          <a:prstGeom prst="rect">
            <a:avLst/>
          </a:prstGeom>
        </p:spPr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158677" y="5687569"/>
            <a:ext cx="1015868" cy="365125"/>
          </a:xfrm>
          <a:prstGeom prst="rect">
            <a:avLst/>
          </a:prstGeom>
        </p:spPr>
        <p:txBody>
          <a:bodyPr/>
          <a:lstStyle/>
          <a:p>
            <a:fld id="{EA43B26C-4DC7-489D-9EE4-481215A4AA3B}" type="slidenum">
              <a:rPr lang="es-MX" smtClean="0"/>
              <a:t>‹Nº›</a:t>
            </a:fld>
            <a:endParaRPr lang="es-MX" dirty="0"/>
          </a:p>
        </p:txBody>
      </p:sp>
      <p:sp>
        <p:nvSpPr>
          <p:cNvPr id="8" name="Rectangle 7"/>
          <p:cNvSpPr/>
          <p:nvPr/>
        </p:nvSpPr>
        <p:spPr>
          <a:xfrm>
            <a:off x="1036185" y="6172200"/>
            <a:ext cx="10057091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5868" y="4572000"/>
            <a:ext cx="9041223" cy="16002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5868" y="609601"/>
            <a:ext cx="4876165" cy="376732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6793" y="609601"/>
            <a:ext cx="4876165" cy="376732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30115" y="6208777"/>
            <a:ext cx="2844430" cy="365125"/>
          </a:xfrm>
          <a:prstGeom prst="rect">
            <a:avLst/>
          </a:prstGeom>
        </p:spPr>
        <p:txBody>
          <a:bodyPr/>
          <a:lstStyle/>
          <a:p>
            <a:fld id="{305FF66B-9476-4BB3-85E9-E01854F07F90}" type="datetime1">
              <a:rPr lang="en-US" smtClean="0"/>
              <a:pPr/>
              <a:t>12/4/2016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15867" y="6208777"/>
            <a:ext cx="6497646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158677" y="5687569"/>
            <a:ext cx="1015868" cy="365125"/>
          </a:xfrm>
          <a:prstGeom prst="rect">
            <a:avLst/>
          </a:prstGeom>
        </p:spPr>
        <p:txBody>
          <a:bodyPr/>
          <a:lstStyle/>
          <a:p>
            <a:fld id="{AAFB474C-681B-4D8C-B02B-34F1E52A84B7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5868" y="4572000"/>
            <a:ext cx="9041223" cy="1600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1804" y="609600"/>
            <a:ext cx="4876165" cy="63976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11804" y="1329264"/>
            <a:ext cx="4876165" cy="3048000"/>
          </a:xfrm>
          <a:prstGeom prst="rect">
            <a:avLst/>
          </a:prstGeo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2730" y="609600"/>
            <a:ext cx="4876165" cy="63976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2730" y="1329264"/>
            <a:ext cx="4876165" cy="3048000"/>
          </a:xfrm>
          <a:prstGeom prst="rect">
            <a:avLst/>
          </a:prstGeo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30115" y="6208777"/>
            <a:ext cx="2844430" cy="365125"/>
          </a:xfrm>
          <a:prstGeom prst="rect">
            <a:avLst/>
          </a:prstGeom>
        </p:spPr>
        <p:txBody>
          <a:bodyPr/>
          <a:lstStyle/>
          <a:p>
            <a:fld id="{56B23FBD-8F7D-4F85-8085-67BFDB05CB71}" type="datetime1">
              <a:rPr lang="en-US" smtClean="0"/>
              <a:pPr/>
              <a:t>12/4/2016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015867" y="6208777"/>
            <a:ext cx="6497646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158677" y="5687569"/>
            <a:ext cx="1015868" cy="365125"/>
          </a:xfrm>
          <a:prstGeom prst="rect">
            <a:avLst/>
          </a:prstGeom>
        </p:spPr>
        <p:txBody>
          <a:bodyPr/>
          <a:lstStyle/>
          <a:p>
            <a:fld id="{AAFB474C-681B-4D8C-B02B-34F1E52A84B7}" type="slidenum">
              <a:rPr lang="es-MX" smtClean="0"/>
              <a:pPr/>
              <a:t>‹Nº›</a:t>
            </a:fld>
            <a:endParaRPr lang="es-MX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1011804" y="1249362"/>
            <a:ext cx="487616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6192730" y="1249362"/>
            <a:ext cx="487616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5868" y="4572000"/>
            <a:ext cx="9041223" cy="16002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30115" y="6208777"/>
            <a:ext cx="2844430" cy="365125"/>
          </a:xfrm>
          <a:prstGeom prst="rect">
            <a:avLst/>
          </a:prstGeom>
        </p:spPr>
        <p:txBody>
          <a:bodyPr/>
          <a:lstStyle/>
          <a:p>
            <a:fld id="{5BD62957-7D1F-4AFE-A531-3403764E63F2}" type="datetimeFigureOut">
              <a:rPr lang="es-MX" smtClean="0"/>
              <a:t>04/12/2016</a:t>
            </a:fld>
            <a:endParaRPr lang="es-MX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015867" y="6208777"/>
            <a:ext cx="6497646" cy="365125"/>
          </a:xfrm>
          <a:prstGeom prst="rect">
            <a:avLst/>
          </a:prstGeom>
        </p:spPr>
        <p:txBody>
          <a:bodyPr/>
          <a:lstStyle/>
          <a:p>
            <a:endParaRPr lang="es-MX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158677" y="5687569"/>
            <a:ext cx="1015868" cy="365125"/>
          </a:xfrm>
          <a:prstGeom prst="rect">
            <a:avLst/>
          </a:prstGeom>
        </p:spPr>
        <p:txBody>
          <a:bodyPr/>
          <a:lstStyle/>
          <a:p>
            <a:fld id="{EA43B26C-4DC7-489D-9EE4-481215A4AA3B}" type="slidenum">
              <a:rPr lang="es-MX" smtClean="0"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30115" y="6208777"/>
            <a:ext cx="2844430" cy="365125"/>
          </a:xfrm>
          <a:prstGeom prst="rect">
            <a:avLst/>
          </a:prstGeom>
        </p:spPr>
        <p:txBody>
          <a:bodyPr/>
          <a:lstStyle/>
          <a:p>
            <a:fld id="{5BD62957-7D1F-4AFE-A531-3403764E63F2}" type="datetimeFigureOut">
              <a:rPr lang="es-MX" smtClean="0"/>
              <a:t>04/12/2016</a:t>
            </a:fld>
            <a:endParaRPr lang="es-MX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015867" y="6208777"/>
            <a:ext cx="6497646" cy="365125"/>
          </a:xfrm>
          <a:prstGeom prst="rect">
            <a:avLst/>
          </a:prstGeom>
        </p:spPr>
        <p:txBody>
          <a:bodyPr/>
          <a:lstStyle/>
          <a:p>
            <a:endParaRPr lang="es-MX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158677" y="5687569"/>
            <a:ext cx="1015868" cy="365125"/>
          </a:xfrm>
          <a:prstGeom prst="rect">
            <a:avLst/>
          </a:prstGeom>
        </p:spPr>
        <p:txBody>
          <a:bodyPr/>
          <a:lstStyle/>
          <a:p>
            <a:fld id="{EA43B26C-4DC7-489D-9EE4-481215A4AA3B}" type="slidenum">
              <a:rPr lang="es-MX" smtClean="0"/>
              <a:t>‹Nº›</a:t>
            </a:fld>
            <a:endParaRPr lang="es-MX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5868" y="4572000"/>
            <a:ext cx="9045286" cy="16002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47177" y="457200"/>
            <a:ext cx="6125781" cy="4114799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15870" y="457200"/>
            <a:ext cx="3564412" cy="4114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30115" y="6208777"/>
            <a:ext cx="2844430" cy="365125"/>
          </a:xfrm>
          <a:prstGeom prst="rect">
            <a:avLst/>
          </a:prstGeom>
        </p:spPr>
        <p:txBody>
          <a:bodyPr/>
          <a:lstStyle/>
          <a:p>
            <a:fld id="{493F2040-9975-4642-A906-1DF87F8BE202}" type="datetime1">
              <a:rPr lang="en-US" smtClean="0"/>
              <a:pPr/>
              <a:t>12/4/2016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15867" y="6208777"/>
            <a:ext cx="6497646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158677" y="5687569"/>
            <a:ext cx="1015868" cy="365125"/>
          </a:xfrm>
          <a:prstGeom prst="rect">
            <a:avLst/>
          </a:prstGeom>
        </p:spPr>
        <p:txBody>
          <a:bodyPr/>
          <a:lstStyle/>
          <a:p>
            <a:fld id="{AAFB474C-681B-4D8C-B02B-34F1E52A84B7}" type="slidenum">
              <a:rPr lang="es-MX" smtClean="0"/>
              <a:pPr/>
              <a:t>‹Nº›</a:t>
            </a:fld>
            <a:endParaRPr lang="es-MX" dirty="0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2870637" y="2514336"/>
            <a:ext cx="3810000" cy="2117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1805" y="4572000"/>
            <a:ext cx="9045286" cy="16002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36185" y="457200"/>
            <a:ext cx="10057091" cy="2895600"/>
          </a:xfrm>
          <a:prstGeom prst="rect">
            <a:avLst/>
          </a:prstGeo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dirty="0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33708" y="3505200"/>
            <a:ext cx="9853917" cy="804862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30115" y="6208777"/>
            <a:ext cx="2844430" cy="365125"/>
          </a:xfrm>
          <a:prstGeom prst="rect">
            <a:avLst/>
          </a:prstGeom>
        </p:spPr>
        <p:txBody>
          <a:bodyPr/>
          <a:lstStyle/>
          <a:p>
            <a:fld id="{51E52B4A-BA08-4841-AB08-A0D822ABC34D}" type="datetime1">
              <a:rPr lang="en-US" smtClean="0"/>
              <a:pPr/>
              <a:t>12/4/2016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15867" y="6208777"/>
            <a:ext cx="6497646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158677" y="5687569"/>
            <a:ext cx="1015868" cy="365125"/>
          </a:xfrm>
          <a:prstGeom prst="rect">
            <a:avLst/>
          </a:prstGeom>
        </p:spPr>
        <p:txBody>
          <a:bodyPr/>
          <a:lstStyle/>
          <a:p>
            <a:fld id="{AAFB474C-681B-4D8C-B02B-34F1E52A84B7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5868" y="4572000"/>
            <a:ext cx="9041223" cy="16002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9041" y="685800"/>
            <a:ext cx="9650744" cy="3886200"/>
          </a:xfrm>
          <a:prstGeom prst="rect">
            <a:avLst/>
          </a:prstGeom>
        </p:spPr>
        <p:txBody>
          <a:bodyPr vert="eaVert" anchor="t" anchorCtr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30115" y="6208777"/>
            <a:ext cx="2844430" cy="365125"/>
          </a:xfrm>
          <a:prstGeom prst="rect">
            <a:avLst/>
          </a:prstGeom>
        </p:spPr>
        <p:txBody>
          <a:bodyPr/>
          <a:lstStyle/>
          <a:p>
            <a:fld id="{42635EB0-D091-417E-ACD5-D65E1C7D8524}" type="datetime1">
              <a:rPr lang="en-US" smtClean="0"/>
              <a:pPr/>
              <a:t>12/4/2016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15867" y="6208777"/>
            <a:ext cx="6497646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158677" y="5687569"/>
            <a:ext cx="1015868" cy="365125"/>
          </a:xfrm>
          <a:prstGeom prst="rect">
            <a:avLst/>
          </a:prstGeom>
        </p:spPr>
        <p:txBody>
          <a:bodyPr/>
          <a:lstStyle/>
          <a:p>
            <a:fld id="{AAFB474C-681B-4D8C-B02B-34F1E52A84B7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5868" y="685802"/>
            <a:ext cx="2438083" cy="5410199"/>
          </a:xfrm>
          <a:prstGeom prst="rect">
            <a:avLst/>
          </a:prstGeo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53950" y="685801"/>
            <a:ext cx="7619008" cy="4876800"/>
          </a:xfrm>
          <a:prstGeom prst="rect">
            <a:avLst/>
          </a:prstGeom>
        </p:spPr>
        <p:txBody>
          <a:bodyPr vert="eaVert" anchor="t" anchorCtr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30115" y="6208777"/>
            <a:ext cx="2844430" cy="365125"/>
          </a:xfrm>
          <a:prstGeom prst="rect">
            <a:avLst/>
          </a:prstGeom>
        </p:spPr>
        <p:txBody>
          <a:bodyPr/>
          <a:lstStyle/>
          <a:p>
            <a:fld id="{7FCA09F9-C7D6-4C52-A7E8-5101239A0BA2}" type="datetime1">
              <a:rPr lang="en-US" smtClean="0"/>
              <a:pPr/>
              <a:t>12/4/2016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15867" y="6208777"/>
            <a:ext cx="6497646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158677" y="5687569"/>
            <a:ext cx="1015868" cy="365125"/>
          </a:xfrm>
          <a:prstGeom prst="rect">
            <a:avLst/>
          </a:prstGeom>
        </p:spPr>
        <p:txBody>
          <a:bodyPr/>
          <a:lstStyle/>
          <a:p>
            <a:fld id="{AAFB474C-681B-4D8C-B02B-34F1E52A84B7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de tí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72719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25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microsoft.com/office/2007/relationships/hdphoto" Target="../media/hdphoto1.wdp"/><Relationship Id="rId5" Type="http://schemas.openxmlformats.org/officeDocument/2006/relationships/slideLayout" Target="../slideLayouts/slideLayout32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31.xml"/><Relationship Id="rId9" Type="http://schemas.openxmlformats.org/officeDocument/2006/relationships/image" Target="../media/image3.emf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6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image" Target="../media/image3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34102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401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401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82D88B-F4BC-419A-805F-AACBAFEC9497}" type="datetimeFigureOut">
              <a:rPr lang="es-MX" smtClean="0"/>
              <a:t>04/12/2016</a:t>
            </a:fld>
            <a:endParaRPr lang="es-MX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32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09013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50FC39-EB24-4F77-BB69-919BBDD23031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00349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1213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1213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521658-E901-4A2E-B1A3-58652F616717}" type="datetimeFigureOut">
              <a:rPr lang="es-MX" smtClean="0"/>
              <a:t>04/12/2016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592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6013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8F1250-D3B5-4B57-B420-09627C901BE1}" type="slidenum">
              <a:rPr lang="es-MX" smtClean="0"/>
              <a:t>‹Nº›</a:t>
            </a:fld>
            <a:endParaRPr lang="es-MX" dirty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 rotWithShape="1">
          <a:blip r:embed="rId7" cstate="email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12190413" cy="6858000"/>
          </a:xfrm>
          <a:prstGeom prst="rect">
            <a:avLst/>
          </a:prstGeom>
          <a:noFill/>
          <a:ln>
            <a:noFill/>
          </a:ln>
          <a:effectLst/>
          <a:extLst/>
        </p:spPr>
      </p:pic>
      <p:pic>
        <p:nvPicPr>
          <p:cNvPr id="8" name="7 Imagen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3914" y="188914"/>
            <a:ext cx="1630812" cy="5032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0173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2" r:id="rId4"/>
    <p:sldLayoutId id="2147483663" r:id="rId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27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79419" y="117679"/>
            <a:ext cx="2708015" cy="936104"/>
          </a:xfrm>
          <a:prstGeom prst="rect">
            <a:avLst/>
          </a:prstGeom>
        </p:spPr>
      </p:pic>
      <p:pic>
        <p:nvPicPr>
          <p:cNvPr id="9" name="Imagen 40" descr="CUA.png"/>
          <p:cNvPicPr>
            <a:picLocks noChangeAspect="1"/>
          </p:cNvPicPr>
          <p:nvPr/>
        </p:nvPicPr>
        <p:blipFill rotWithShape="1">
          <a:blip r:embed="rId10" cstate="email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702" y="792422"/>
            <a:ext cx="3786336" cy="4470564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361"/>
          <a:stretch/>
        </p:blipFill>
        <p:spPr bwMode="auto">
          <a:xfrm>
            <a:off x="3407172" y="5272794"/>
            <a:ext cx="8772127" cy="360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1" name="Conector recto 41"/>
          <p:cNvCxnSpPr/>
          <p:nvPr/>
        </p:nvCxnSpPr>
        <p:spPr>
          <a:xfrm>
            <a:off x="1115616" y="0"/>
            <a:ext cx="3024336" cy="6858000"/>
          </a:xfrm>
          <a:prstGeom prst="line">
            <a:avLst/>
          </a:prstGeom>
          <a:ln w="57150" cmpd="sng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3602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ector recto 2"/>
          <p:cNvCxnSpPr/>
          <p:nvPr/>
        </p:nvCxnSpPr>
        <p:spPr>
          <a:xfrm>
            <a:off x="25400" y="116632"/>
            <a:ext cx="0" cy="6692113"/>
          </a:xfrm>
          <a:prstGeom prst="line">
            <a:avLst/>
          </a:prstGeom>
          <a:ln w="57150" cmpd="sng">
            <a:solidFill>
              <a:srgbClr val="A5002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Imagen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20400" y="6342131"/>
            <a:ext cx="1314450" cy="454378"/>
          </a:xfrm>
          <a:prstGeom prst="rect">
            <a:avLst/>
          </a:prstGeom>
        </p:spPr>
      </p:pic>
      <p:pic>
        <p:nvPicPr>
          <p:cNvPr id="9" name="Imagen 11" descr="rojo.png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50800"/>
            <a:ext cx="2494806" cy="857250"/>
          </a:xfrm>
          <a:prstGeom prst="rect">
            <a:avLst/>
          </a:prstGeom>
        </p:spPr>
      </p:pic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52228" y="188913"/>
            <a:ext cx="9159602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dirty="0"/>
              <a:t>Haga clic para cambiar el estilo de título	</a:t>
            </a:r>
          </a:p>
        </p:txBody>
      </p:sp>
      <p:sp>
        <p:nvSpPr>
          <p:cNvPr id="11" name="Rectangle 3"/>
          <p:cNvSpPr>
            <a:spLocks/>
          </p:cNvSpPr>
          <p:nvPr/>
        </p:nvSpPr>
        <p:spPr bwMode="auto">
          <a:xfrm>
            <a:off x="5970966" y="6521408"/>
            <a:ext cx="250068" cy="16927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xtLst/>
        </p:spPr>
        <p:txBody>
          <a:bodyPr wrap="none" lIns="0" tIns="0" rIns="0" bIns="0">
            <a:spAutoFit/>
          </a:bodyPr>
          <a:lstStyle>
            <a:lvl1pPr eaLnBrk="0" hangingPunct="0">
              <a:defRPr sz="2800">
                <a:solidFill>
                  <a:srgbClr val="000000"/>
                </a:solidFill>
                <a:latin typeface="Arial" panose="020B0604020202020204" pitchFamily="34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2800">
                <a:solidFill>
                  <a:srgbClr val="000000"/>
                </a:solidFill>
                <a:latin typeface="Arial" panose="020B0604020202020204" pitchFamily="34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2800">
                <a:solidFill>
                  <a:srgbClr val="000000"/>
                </a:solidFill>
                <a:latin typeface="Arial" panose="020B0604020202020204" pitchFamily="34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2800">
                <a:solidFill>
                  <a:srgbClr val="000000"/>
                </a:solidFill>
                <a:latin typeface="Arial" panose="020B0604020202020204" pitchFamily="34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2800">
                <a:solidFill>
                  <a:srgbClr val="000000"/>
                </a:solidFill>
                <a:latin typeface="Arial" panose="020B0604020202020204" pitchFamily="34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Arial" panose="020B0604020202020204" pitchFamily="34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Arial" panose="020B0604020202020204" pitchFamily="34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Arial" panose="020B0604020202020204" pitchFamily="34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Arial" panose="020B0604020202020204" pitchFamily="34" charset="0"/>
                <a:ea typeface="ヒラギノ角ゴ ProN W3" charset="-128"/>
                <a:sym typeface="Gill Sans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fld id="{33D7FCC9-577A-4682-A4E7-7F4C8E8B0C9E}" type="slidenum">
              <a:rPr lang="es-ES_tradnl" altLang="es-ES" sz="1100" b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Arial" panose="020B0604020202020204" pitchFamily="34" charset="0"/>
              </a:rPr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_tradnl" altLang="es-ES" sz="11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MS PGothic" panose="020B0600070205080204" pitchFamily="34" charset="-128"/>
              <a:cs typeface="Calibri" panose="020F0502020204030204" pitchFamily="34" charset="0"/>
              <a:sym typeface="Arial" panose="020B0604020202020204" pitchFamily="34" charset="0"/>
            </a:endParaRPr>
          </a:p>
        </p:txBody>
      </p:sp>
      <p:grpSp>
        <p:nvGrpSpPr>
          <p:cNvPr id="12" name="59 Grupo"/>
          <p:cNvGrpSpPr>
            <a:grpSpLocks/>
          </p:cNvGrpSpPr>
          <p:nvPr/>
        </p:nvGrpSpPr>
        <p:grpSpPr bwMode="auto">
          <a:xfrm>
            <a:off x="5808134" y="6592844"/>
            <a:ext cx="575733" cy="215900"/>
            <a:chOff x="971600" y="4149080"/>
            <a:chExt cx="1440160" cy="720080"/>
          </a:xfrm>
        </p:grpSpPr>
        <p:sp>
          <p:nvSpPr>
            <p:cNvPr id="13" name="24 Triángulo isósceles"/>
            <p:cNvSpPr/>
            <p:nvPr userDrawn="1"/>
          </p:nvSpPr>
          <p:spPr>
            <a:xfrm rot="10800000" flipV="1">
              <a:off x="971600" y="4149080"/>
              <a:ext cx="720080" cy="720080"/>
            </a:xfrm>
            <a:custGeom>
              <a:avLst/>
              <a:gdLst>
                <a:gd name="connsiteX0" fmla="*/ 0 w 540059"/>
                <a:gd name="connsiteY0" fmla="*/ 288032 h 288032"/>
                <a:gd name="connsiteX1" fmla="*/ 270030 w 540059"/>
                <a:gd name="connsiteY1" fmla="*/ 0 h 288032"/>
                <a:gd name="connsiteX2" fmla="*/ 540059 w 540059"/>
                <a:gd name="connsiteY2" fmla="*/ 288032 h 288032"/>
                <a:gd name="connsiteX3" fmla="*/ 0 w 540059"/>
                <a:gd name="connsiteY3" fmla="*/ 288032 h 288032"/>
                <a:gd name="connsiteX0" fmla="*/ 0 w 270030"/>
                <a:gd name="connsiteY0" fmla="*/ 288032 h 288032"/>
                <a:gd name="connsiteX1" fmla="*/ 270030 w 270030"/>
                <a:gd name="connsiteY1" fmla="*/ 0 h 288032"/>
                <a:gd name="connsiteX2" fmla="*/ 0 w 270030"/>
                <a:gd name="connsiteY2" fmla="*/ 288032 h 288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0030" h="288032">
                  <a:moveTo>
                    <a:pt x="0" y="288032"/>
                  </a:moveTo>
                  <a:lnTo>
                    <a:pt x="270030" y="0"/>
                  </a:lnTo>
                  <a:lnTo>
                    <a:pt x="0" y="288032"/>
                  </a:lnTo>
                  <a:close/>
                </a:path>
              </a:pathLst>
            </a:custGeom>
            <a:ln w="57150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2800" dirty="0">
                <a:solidFill>
                  <a:srgbClr val="000000"/>
                </a:solidFill>
                <a:sym typeface="Gill Sans" charset="0"/>
              </a:endParaRPr>
            </a:p>
          </p:txBody>
        </p:sp>
        <p:sp>
          <p:nvSpPr>
            <p:cNvPr id="14" name="24 Triángulo isósceles"/>
            <p:cNvSpPr/>
            <p:nvPr/>
          </p:nvSpPr>
          <p:spPr>
            <a:xfrm rot="10800000">
              <a:off x="1691680" y="4149080"/>
              <a:ext cx="720080" cy="720080"/>
            </a:xfrm>
            <a:custGeom>
              <a:avLst/>
              <a:gdLst>
                <a:gd name="connsiteX0" fmla="*/ 0 w 540059"/>
                <a:gd name="connsiteY0" fmla="*/ 288032 h 288032"/>
                <a:gd name="connsiteX1" fmla="*/ 270030 w 540059"/>
                <a:gd name="connsiteY1" fmla="*/ 0 h 288032"/>
                <a:gd name="connsiteX2" fmla="*/ 540059 w 540059"/>
                <a:gd name="connsiteY2" fmla="*/ 288032 h 288032"/>
                <a:gd name="connsiteX3" fmla="*/ 0 w 540059"/>
                <a:gd name="connsiteY3" fmla="*/ 288032 h 288032"/>
                <a:gd name="connsiteX0" fmla="*/ 0 w 270030"/>
                <a:gd name="connsiteY0" fmla="*/ 288032 h 288032"/>
                <a:gd name="connsiteX1" fmla="*/ 270030 w 270030"/>
                <a:gd name="connsiteY1" fmla="*/ 0 h 288032"/>
                <a:gd name="connsiteX2" fmla="*/ 0 w 270030"/>
                <a:gd name="connsiteY2" fmla="*/ 288032 h 288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0030" h="288032">
                  <a:moveTo>
                    <a:pt x="0" y="288032"/>
                  </a:moveTo>
                  <a:lnTo>
                    <a:pt x="270030" y="0"/>
                  </a:lnTo>
                  <a:lnTo>
                    <a:pt x="0" y="288032"/>
                  </a:lnTo>
                  <a:close/>
                </a:path>
              </a:pathLst>
            </a:custGeom>
            <a:ln w="57150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2800" dirty="0">
                <a:solidFill>
                  <a:srgbClr val="000000"/>
                </a:solidFill>
                <a:sym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6638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47514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1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036185" y="6213144"/>
            <a:ext cx="10057091" cy="73424"/>
          </a:xfrm>
          <a:prstGeom prst="rect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C00000"/>
              </a:solidFill>
            </a:endParaRPr>
          </a:p>
        </p:txBody>
      </p:sp>
      <p:pic>
        <p:nvPicPr>
          <p:cNvPr id="14" name="Imagen 4"/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4" y="6332697"/>
            <a:ext cx="1503140" cy="525303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microsoft.com/office/2007/relationships/hdphoto" Target="../media/hdphoto7.wdp"/><Relationship Id="rId3" Type="http://schemas.microsoft.com/office/2007/relationships/hdphoto" Target="../media/hdphoto2.wdp"/><Relationship Id="rId7" Type="http://schemas.microsoft.com/office/2007/relationships/hdphoto" Target="../media/hdphoto4.wdp"/><Relationship Id="rId12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9.xml"/><Relationship Id="rId6" Type="http://schemas.openxmlformats.org/officeDocument/2006/relationships/image" Target="../media/image13.jpeg"/><Relationship Id="rId11" Type="http://schemas.microsoft.com/office/2007/relationships/hdphoto" Target="../media/hdphoto6.wdp"/><Relationship Id="rId5" Type="http://schemas.microsoft.com/office/2007/relationships/hdphoto" Target="../media/hdphoto3.wdp"/><Relationship Id="rId10" Type="http://schemas.openxmlformats.org/officeDocument/2006/relationships/image" Target="../media/image15.jpeg"/><Relationship Id="rId4" Type="http://schemas.openxmlformats.org/officeDocument/2006/relationships/image" Target="../media/image12.png"/><Relationship Id="rId9" Type="http://schemas.microsoft.com/office/2007/relationships/hdphoto" Target="../media/hdphoto5.wdp"/><Relationship Id="rId14" Type="http://schemas.openxmlformats.org/officeDocument/2006/relationships/image" Target="../media/image1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9.xml"/><Relationship Id="rId4" Type="http://schemas.openxmlformats.org/officeDocument/2006/relationships/image" Target="../media/image20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9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4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9.xml"/><Relationship Id="rId4" Type="http://schemas.openxmlformats.org/officeDocument/2006/relationships/chart" Target="../charts/char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49.xml"/><Relationship Id="rId4" Type="http://schemas.openxmlformats.org/officeDocument/2006/relationships/chart" Target="../charts/char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4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4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9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5243" y="1280457"/>
            <a:ext cx="10995869" cy="4276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989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2 Subtítulo"/>
          <p:cNvSpPr txBox="1">
            <a:spLocks/>
          </p:cNvSpPr>
          <p:nvPr/>
        </p:nvSpPr>
        <p:spPr>
          <a:xfrm>
            <a:off x="8471470" y="6309320"/>
            <a:ext cx="3717120" cy="5486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anose="020B0604020202020204" pitchFamily="34" charset="0"/>
              <a:buNone/>
            </a:pPr>
            <a:r>
              <a:rPr lang="es-MX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Diciembre, 2016</a:t>
            </a:r>
            <a:endParaRPr lang="es-MX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6167214" y="323939"/>
            <a:ext cx="6023199" cy="409342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ts val="6000"/>
              </a:lnSpc>
              <a:spcBef>
                <a:spcPts val="600"/>
              </a:spcBef>
              <a:spcAft>
                <a:spcPts val="600"/>
              </a:spcAft>
            </a:pPr>
            <a:r>
              <a:rPr lang="es-MX" sz="5500" b="1" dirty="0" smtClean="0">
                <a:latin typeface="+mj-lt"/>
                <a:cs typeface="Calibri" panose="020F0502020204030204" pitchFamily="34" charset="0"/>
              </a:rPr>
              <a:t>“Retos clave en el levantamiento de encuestas</a:t>
            </a:r>
          </a:p>
          <a:p>
            <a:pPr>
              <a:lnSpc>
                <a:spcPts val="6000"/>
              </a:lnSpc>
              <a:spcBef>
                <a:spcPts val="600"/>
              </a:spcBef>
              <a:spcAft>
                <a:spcPts val="600"/>
              </a:spcAft>
            </a:pPr>
            <a:r>
              <a:rPr lang="es-MX" sz="5500" b="1" dirty="0" smtClean="0">
                <a:solidFill>
                  <a:srgbClr val="C00000"/>
                </a:solidFill>
                <a:latin typeface="+mj-lt"/>
                <a:cs typeface="Calibri" panose="020F0502020204030204" pitchFamily="34" charset="0"/>
              </a:rPr>
              <a:t>De cara al futuro de la investigación” </a:t>
            </a:r>
            <a:endParaRPr lang="es-MX" sz="5500" b="1" dirty="0">
              <a:solidFill>
                <a:srgbClr val="C00000"/>
              </a:solidFill>
              <a:latin typeface="+mj-lt"/>
              <a:cs typeface="Calibri" panose="020F0502020204030204" pitchFamily="34" charset="0"/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474" y="6048672"/>
            <a:ext cx="2563226" cy="764704"/>
          </a:xfrm>
          <a:prstGeom prst="rect">
            <a:avLst/>
          </a:prstGeom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 descr="Resultado de imagen para desafios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110" y="248326"/>
            <a:ext cx="5873080" cy="4404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2206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80952" y="940693"/>
            <a:ext cx="2945712" cy="4743864"/>
          </a:xfrm>
          <a:prstGeom prst="rect">
            <a:avLst/>
          </a:prstGeom>
          <a:noFill/>
          <a:ln>
            <a:solidFill>
              <a:srgbClr val="C00000"/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s-MX" sz="700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s-MX" sz="20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Casos </a:t>
            </a:r>
            <a:r>
              <a:rPr lang="es-MX" sz="2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mediáticos </a:t>
            </a:r>
            <a:r>
              <a:rPr lang="es-MX" sz="20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han </a:t>
            </a:r>
            <a:r>
              <a:rPr lang="es-MX" sz="2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opacado </a:t>
            </a:r>
            <a:r>
              <a:rPr lang="es-MX" sz="20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credibilidad </a:t>
            </a:r>
            <a:r>
              <a:rPr lang="es-MX" sz="20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las encuestas.</a:t>
            </a:r>
            <a:endParaRPr lang="es-MX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19 Rectángulo"/>
          <p:cNvSpPr/>
          <p:nvPr/>
        </p:nvSpPr>
        <p:spPr>
          <a:xfrm>
            <a:off x="3197863" y="940693"/>
            <a:ext cx="2754881" cy="4734720"/>
          </a:xfrm>
          <a:prstGeom prst="rect">
            <a:avLst/>
          </a:prstGeom>
          <a:noFill/>
          <a:ln>
            <a:solidFill>
              <a:srgbClr val="C00000"/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s-MX" sz="600" b="1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s-MX" sz="20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tecnología permite hacer encuestas a cualquier persona, y puede ser publicada en cualquier medio. </a:t>
            </a:r>
            <a:endParaRPr lang="es-MX" sz="2000" b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6" name="5 Grupo"/>
          <p:cNvGrpSpPr/>
          <p:nvPr/>
        </p:nvGrpSpPr>
        <p:grpSpPr>
          <a:xfrm>
            <a:off x="5798228" y="6562352"/>
            <a:ext cx="575733" cy="277227"/>
            <a:chOff x="5798228" y="6480464"/>
            <a:chExt cx="575733" cy="277227"/>
          </a:xfrm>
        </p:grpSpPr>
        <p:sp>
          <p:nvSpPr>
            <p:cNvPr id="7" name="Rectangle 3"/>
            <p:cNvSpPr>
              <a:spLocks/>
            </p:cNvSpPr>
            <p:nvPr/>
          </p:nvSpPr>
          <p:spPr bwMode="auto">
            <a:xfrm>
              <a:off x="6059932" y="6480464"/>
              <a:ext cx="72136" cy="16927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xtLst/>
          </p:spPr>
          <p:txBody>
            <a:bodyPr wrap="none" lIns="0" tIns="0" rIns="0" bIns="0">
              <a:spAutoFit/>
            </a:bodyPr>
            <a:lstStyle>
              <a:lvl1pPr eaLnBrk="0" hangingPunct="0"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1pPr>
              <a:lvl2pPr marL="742950" indent="-285750" eaLnBrk="0" hangingPunct="0"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2pPr>
              <a:lvl3pPr marL="1143000" indent="-228600" eaLnBrk="0" hangingPunct="0"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3pPr>
              <a:lvl4pPr marL="1600200" indent="-228600" eaLnBrk="0" hangingPunct="0"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4pPr>
              <a:lvl5pPr marL="2057400" indent="-228600" eaLnBrk="0" hangingPunct="0"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fld id="{33D7FCC9-577A-4682-A4E7-7F4C8E8B0C9E}" type="slidenum">
                <a:rPr lang="es-ES_tradnl" altLang="es-ES" sz="1100" b="1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ea typeface="MS PGothic" panose="020B0600070205080204" pitchFamily="34" charset="-128"/>
                  <a:cs typeface="Calibri" panose="020F0502020204030204" pitchFamily="34" charset="0"/>
                  <a:sym typeface="Arial" panose="020B0604020202020204" pitchFamily="34" charset="0"/>
                </a:rPr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t>3</a:t>
              </a:fld>
              <a:endParaRPr lang="es-ES_tradnl" altLang="es-ES" sz="11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Arial" panose="020B0604020202020204" pitchFamily="34" charset="0"/>
              </a:endParaRPr>
            </a:p>
          </p:txBody>
        </p:sp>
        <p:grpSp>
          <p:nvGrpSpPr>
            <p:cNvPr id="8" name="7 Grupo"/>
            <p:cNvGrpSpPr/>
            <p:nvPr/>
          </p:nvGrpSpPr>
          <p:grpSpPr>
            <a:xfrm>
              <a:off x="5798228" y="6541791"/>
              <a:ext cx="575733" cy="215900"/>
              <a:chOff x="5798228" y="6593886"/>
              <a:chExt cx="575733" cy="215900"/>
            </a:xfrm>
            <a:solidFill>
              <a:schemeClr val="bg1"/>
            </a:solidFill>
          </p:grpSpPr>
          <p:sp>
            <p:nvSpPr>
              <p:cNvPr id="9" name="24 Triángulo isósceles"/>
              <p:cNvSpPr/>
              <p:nvPr userDrawn="1"/>
            </p:nvSpPr>
            <p:spPr bwMode="auto">
              <a:xfrm rot="10800000" flipV="1">
                <a:off x="5798228" y="6593886"/>
                <a:ext cx="287867" cy="215900"/>
              </a:xfrm>
              <a:custGeom>
                <a:avLst/>
                <a:gdLst>
                  <a:gd name="connsiteX0" fmla="*/ 0 w 540059"/>
                  <a:gd name="connsiteY0" fmla="*/ 288032 h 288032"/>
                  <a:gd name="connsiteX1" fmla="*/ 270030 w 540059"/>
                  <a:gd name="connsiteY1" fmla="*/ 0 h 288032"/>
                  <a:gd name="connsiteX2" fmla="*/ 540059 w 540059"/>
                  <a:gd name="connsiteY2" fmla="*/ 288032 h 288032"/>
                  <a:gd name="connsiteX3" fmla="*/ 0 w 540059"/>
                  <a:gd name="connsiteY3" fmla="*/ 288032 h 288032"/>
                  <a:gd name="connsiteX0" fmla="*/ 0 w 270030"/>
                  <a:gd name="connsiteY0" fmla="*/ 288032 h 288032"/>
                  <a:gd name="connsiteX1" fmla="*/ 270030 w 270030"/>
                  <a:gd name="connsiteY1" fmla="*/ 0 h 288032"/>
                  <a:gd name="connsiteX2" fmla="*/ 0 w 270030"/>
                  <a:gd name="connsiteY2" fmla="*/ 288032 h 288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70030" h="288032">
                    <a:moveTo>
                      <a:pt x="0" y="288032"/>
                    </a:moveTo>
                    <a:lnTo>
                      <a:pt x="270030" y="0"/>
                    </a:lnTo>
                    <a:lnTo>
                      <a:pt x="0" y="288032"/>
                    </a:lnTo>
                    <a:close/>
                  </a:path>
                </a:pathLst>
              </a:custGeom>
              <a:solidFill>
                <a:srgbClr val="C00000"/>
              </a:solidFill>
              <a:ln w="57150"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s-ES" sz="3200" dirty="0">
                  <a:solidFill>
                    <a:srgbClr val="C00000"/>
                  </a:solidFill>
                  <a:sym typeface="Gill Sans" charset="0"/>
                </a:endParaRPr>
              </a:p>
            </p:txBody>
          </p:sp>
          <p:sp>
            <p:nvSpPr>
              <p:cNvPr id="10" name="24 Triángulo isósceles"/>
              <p:cNvSpPr/>
              <p:nvPr/>
            </p:nvSpPr>
            <p:spPr bwMode="auto">
              <a:xfrm rot="10800000">
                <a:off x="6086094" y="6593886"/>
                <a:ext cx="287867" cy="215900"/>
              </a:xfrm>
              <a:custGeom>
                <a:avLst/>
                <a:gdLst>
                  <a:gd name="connsiteX0" fmla="*/ 0 w 540059"/>
                  <a:gd name="connsiteY0" fmla="*/ 288032 h 288032"/>
                  <a:gd name="connsiteX1" fmla="*/ 270030 w 540059"/>
                  <a:gd name="connsiteY1" fmla="*/ 0 h 288032"/>
                  <a:gd name="connsiteX2" fmla="*/ 540059 w 540059"/>
                  <a:gd name="connsiteY2" fmla="*/ 288032 h 288032"/>
                  <a:gd name="connsiteX3" fmla="*/ 0 w 540059"/>
                  <a:gd name="connsiteY3" fmla="*/ 288032 h 288032"/>
                  <a:gd name="connsiteX0" fmla="*/ 0 w 270030"/>
                  <a:gd name="connsiteY0" fmla="*/ 288032 h 288032"/>
                  <a:gd name="connsiteX1" fmla="*/ 270030 w 270030"/>
                  <a:gd name="connsiteY1" fmla="*/ 0 h 288032"/>
                  <a:gd name="connsiteX2" fmla="*/ 0 w 270030"/>
                  <a:gd name="connsiteY2" fmla="*/ 288032 h 288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70030" h="288032">
                    <a:moveTo>
                      <a:pt x="0" y="288032"/>
                    </a:moveTo>
                    <a:lnTo>
                      <a:pt x="270030" y="0"/>
                    </a:lnTo>
                    <a:lnTo>
                      <a:pt x="0" y="288032"/>
                    </a:lnTo>
                    <a:close/>
                  </a:path>
                </a:pathLst>
              </a:custGeom>
              <a:solidFill>
                <a:srgbClr val="C00000"/>
              </a:solidFill>
              <a:ln w="57150"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s-ES" sz="2800" dirty="0">
                  <a:solidFill>
                    <a:srgbClr val="C00000"/>
                  </a:solidFill>
                  <a:sym typeface="Gill Sans" charset="0"/>
                </a:endParaRPr>
              </a:p>
            </p:txBody>
          </p:sp>
        </p:grpSp>
      </p:grpSp>
      <p:sp>
        <p:nvSpPr>
          <p:cNvPr id="11" name="13 CuadroTexto"/>
          <p:cNvSpPr txBox="1"/>
          <p:nvPr/>
        </p:nvSpPr>
        <p:spPr>
          <a:xfrm>
            <a:off x="-4112" y="2226"/>
            <a:ext cx="121945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600" b="1" dirty="0" smtClean="0">
                <a:solidFill>
                  <a:srgbClr val="C00000"/>
                </a:solidFill>
                <a:latin typeface="Calibri (Titulos)"/>
              </a:rPr>
              <a:t>Realidades</a:t>
            </a:r>
            <a:endParaRPr lang="es-MX" sz="3600" b="1" dirty="0">
              <a:solidFill>
                <a:srgbClr val="C00000"/>
              </a:solidFill>
              <a:latin typeface="Calibri (Titulos)"/>
            </a:endParaRPr>
          </a:p>
        </p:txBody>
      </p:sp>
      <p:pic>
        <p:nvPicPr>
          <p:cNvPr id="45" name="Picture 2" descr="http://reportesierranorte.com/wp-content/uploads/2016/06/16.05.24-brexit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72888" y="2149380"/>
            <a:ext cx="2559095" cy="806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4" descr="https://2.bp.blogspot.com/-_ht9k1cov44/WCCk3kjmJiI/AAAAAAAABm8/NOpFkm57PjIYfEbw2q-7pOX0xkn1aCbAgCLcB/s1600/debate_portada_ok.png_594723958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5651" y="3034509"/>
            <a:ext cx="2664296" cy="1458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8347" y="2699977"/>
            <a:ext cx="2572611" cy="15702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25696" y="4282960"/>
            <a:ext cx="1400866" cy="13547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4" descr="http://virallatino.net/wp-content/uploads/2016/09/ways-to-recognize-liars-1.jpg"/>
          <p:cNvPicPr>
            <a:picLocks noChangeAspect="1" noChangeArrowheads="1"/>
          </p:cNvPicPr>
          <p:nvPr/>
        </p:nvPicPr>
        <p:blipFill rotWithShape="1">
          <a:blip r:embed="rId10" cstate="email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260951" y="3069665"/>
            <a:ext cx="2734002" cy="1818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http://www.rantlifestyle.com/wp-content/uploads/2014/06/8.-Dont-Hold-Door.jpg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43780" y="3035808"/>
            <a:ext cx="2571620" cy="1710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18 Rectángulo"/>
          <p:cNvSpPr/>
          <p:nvPr/>
        </p:nvSpPr>
        <p:spPr>
          <a:xfrm>
            <a:off x="6201985" y="940693"/>
            <a:ext cx="2795711" cy="4765163"/>
          </a:xfrm>
          <a:prstGeom prst="rect">
            <a:avLst/>
          </a:prstGeom>
          <a:noFill/>
          <a:ln>
            <a:solidFill>
              <a:srgbClr val="C00000"/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s-MX" sz="2000" b="1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s-MX" sz="20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ciudadano cada día participa menos, por desinterés, inseguridad, etc. </a:t>
            </a:r>
            <a:endParaRPr lang="es-MX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21 Rectángulo"/>
          <p:cNvSpPr/>
          <p:nvPr/>
        </p:nvSpPr>
        <p:spPr>
          <a:xfrm>
            <a:off x="9149788" y="940693"/>
            <a:ext cx="2938580" cy="4774308"/>
          </a:xfrm>
          <a:prstGeom prst="rect">
            <a:avLst/>
          </a:prstGeom>
          <a:noFill/>
          <a:ln>
            <a:solidFill>
              <a:srgbClr val="C00000"/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s-MX" sz="2000" b="1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s-MX" sz="20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Además no colabora eficazmente.</a:t>
            </a:r>
            <a:endParaRPr lang="es-MX" sz="2000" b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26" name="Picture 2" descr="Resultado de imagen para encuesta sobre el tratado de paz en colombia"/>
          <p:cNvPicPr>
            <a:picLocks noChangeAspect="1" noChangeArrowheads="1"/>
          </p:cNvPicPr>
          <p:nvPr/>
        </p:nvPicPr>
        <p:blipFill rotWithShape="1">
          <a:blip r:embed="rId1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91" t="24674" r="9119" b="7179"/>
          <a:stretch/>
        </p:blipFill>
        <p:spPr bwMode="auto">
          <a:xfrm>
            <a:off x="685800" y="4581145"/>
            <a:ext cx="1819656" cy="1006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662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7" name="Picture 9" descr="http://www.peris.es/media/consultoria-sobre-seguros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43527" y="2951359"/>
            <a:ext cx="2465445" cy="2465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20 Rectángulo"/>
          <p:cNvSpPr/>
          <p:nvPr/>
        </p:nvSpPr>
        <p:spPr>
          <a:xfrm>
            <a:off x="385015" y="1016856"/>
            <a:ext cx="3600400" cy="4392488"/>
          </a:xfrm>
          <a:prstGeom prst="rect">
            <a:avLst/>
          </a:prstGeom>
          <a:noFill/>
          <a:ln>
            <a:solidFill>
              <a:srgbClr val="C00000"/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s-MX" sz="2000" b="1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s-MX" sz="20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Sin embargo, </a:t>
            </a:r>
          </a:p>
          <a:p>
            <a:pPr algn="ctr"/>
            <a:r>
              <a:rPr lang="es-MX" sz="20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¿bajo qué parámetros metodológicos se realizan estos ejercicios? </a:t>
            </a:r>
          </a:p>
          <a:p>
            <a:pPr algn="ctr"/>
            <a:r>
              <a:rPr lang="es-MX" sz="20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¿Cuál encuesta es la buena?</a:t>
            </a:r>
            <a:endParaRPr lang="es-MX" sz="2000" b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6" name="5 Grupo"/>
          <p:cNvGrpSpPr/>
          <p:nvPr/>
        </p:nvGrpSpPr>
        <p:grpSpPr>
          <a:xfrm>
            <a:off x="5798228" y="6562352"/>
            <a:ext cx="575733" cy="277227"/>
            <a:chOff x="5798228" y="6480464"/>
            <a:chExt cx="575733" cy="277227"/>
          </a:xfrm>
        </p:grpSpPr>
        <p:sp>
          <p:nvSpPr>
            <p:cNvPr id="7" name="Rectangle 3"/>
            <p:cNvSpPr>
              <a:spLocks/>
            </p:cNvSpPr>
            <p:nvPr/>
          </p:nvSpPr>
          <p:spPr bwMode="auto">
            <a:xfrm>
              <a:off x="6059932" y="6480464"/>
              <a:ext cx="72136" cy="16927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xtLst/>
          </p:spPr>
          <p:txBody>
            <a:bodyPr wrap="none" lIns="0" tIns="0" rIns="0" bIns="0">
              <a:spAutoFit/>
            </a:bodyPr>
            <a:lstStyle>
              <a:lvl1pPr eaLnBrk="0" hangingPunct="0"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1pPr>
              <a:lvl2pPr marL="742950" indent="-285750" eaLnBrk="0" hangingPunct="0"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2pPr>
              <a:lvl3pPr marL="1143000" indent="-228600" eaLnBrk="0" hangingPunct="0"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3pPr>
              <a:lvl4pPr marL="1600200" indent="-228600" eaLnBrk="0" hangingPunct="0"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4pPr>
              <a:lvl5pPr marL="2057400" indent="-228600" eaLnBrk="0" hangingPunct="0"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fld id="{33D7FCC9-577A-4682-A4E7-7F4C8E8B0C9E}" type="slidenum">
                <a:rPr lang="es-ES_tradnl" altLang="es-ES" sz="1100" b="1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ea typeface="MS PGothic" panose="020B0600070205080204" pitchFamily="34" charset="-128"/>
                  <a:cs typeface="Calibri" panose="020F0502020204030204" pitchFamily="34" charset="0"/>
                  <a:sym typeface="Arial" panose="020B0604020202020204" pitchFamily="34" charset="0"/>
                </a:rPr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t>4</a:t>
              </a:fld>
              <a:endParaRPr lang="es-ES_tradnl" altLang="es-ES" sz="11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Arial" panose="020B0604020202020204" pitchFamily="34" charset="0"/>
              </a:endParaRPr>
            </a:p>
          </p:txBody>
        </p:sp>
        <p:grpSp>
          <p:nvGrpSpPr>
            <p:cNvPr id="8" name="7 Grupo"/>
            <p:cNvGrpSpPr/>
            <p:nvPr/>
          </p:nvGrpSpPr>
          <p:grpSpPr>
            <a:xfrm>
              <a:off x="5798228" y="6541791"/>
              <a:ext cx="575733" cy="215900"/>
              <a:chOff x="5798228" y="6593886"/>
              <a:chExt cx="575733" cy="215900"/>
            </a:xfrm>
            <a:solidFill>
              <a:schemeClr val="bg1"/>
            </a:solidFill>
          </p:grpSpPr>
          <p:sp>
            <p:nvSpPr>
              <p:cNvPr id="9" name="24 Triángulo isósceles"/>
              <p:cNvSpPr/>
              <p:nvPr userDrawn="1"/>
            </p:nvSpPr>
            <p:spPr bwMode="auto">
              <a:xfrm rot="10800000" flipV="1">
                <a:off x="5798228" y="6593886"/>
                <a:ext cx="287867" cy="215900"/>
              </a:xfrm>
              <a:custGeom>
                <a:avLst/>
                <a:gdLst>
                  <a:gd name="connsiteX0" fmla="*/ 0 w 540059"/>
                  <a:gd name="connsiteY0" fmla="*/ 288032 h 288032"/>
                  <a:gd name="connsiteX1" fmla="*/ 270030 w 540059"/>
                  <a:gd name="connsiteY1" fmla="*/ 0 h 288032"/>
                  <a:gd name="connsiteX2" fmla="*/ 540059 w 540059"/>
                  <a:gd name="connsiteY2" fmla="*/ 288032 h 288032"/>
                  <a:gd name="connsiteX3" fmla="*/ 0 w 540059"/>
                  <a:gd name="connsiteY3" fmla="*/ 288032 h 288032"/>
                  <a:gd name="connsiteX0" fmla="*/ 0 w 270030"/>
                  <a:gd name="connsiteY0" fmla="*/ 288032 h 288032"/>
                  <a:gd name="connsiteX1" fmla="*/ 270030 w 270030"/>
                  <a:gd name="connsiteY1" fmla="*/ 0 h 288032"/>
                  <a:gd name="connsiteX2" fmla="*/ 0 w 270030"/>
                  <a:gd name="connsiteY2" fmla="*/ 288032 h 288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70030" h="288032">
                    <a:moveTo>
                      <a:pt x="0" y="288032"/>
                    </a:moveTo>
                    <a:lnTo>
                      <a:pt x="270030" y="0"/>
                    </a:lnTo>
                    <a:lnTo>
                      <a:pt x="0" y="288032"/>
                    </a:lnTo>
                    <a:close/>
                  </a:path>
                </a:pathLst>
              </a:custGeom>
              <a:solidFill>
                <a:srgbClr val="C00000"/>
              </a:solidFill>
              <a:ln w="57150"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s-ES" sz="3200" dirty="0">
                  <a:solidFill>
                    <a:srgbClr val="C00000"/>
                  </a:solidFill>
                  <a:sym typeface="Gill Sans" charset="0"/>
                </a:endParaRPr>
              </a:p>
            </p:txBody>
          </p:sp>
          <p:sp>
            <p:nvSpPr>
              <p:cNvPr id="10" name="24 Triángulo isósceles"/>
              <p:cNvSpPr/>
              <p:nvPr/>
            </p:nvSpPr>
            <p:spPr bwMode="auto">
              <a:xfrm rot="10800000">
                <a:off x="6086094" y="6593886"/>
                <a:ext cx="287867" cy="215900"/>
              </a:xfrm>
              <a:custGeom>
                <a:avLst/>
                <a:gdLst>
                  <a:gd name="connsiteX0" fmla="*/ 0 w 540059"/>
                  <a:gd name="connsiteY0" fmla="*/ 288032 h 288032"/>
                  <a:gd name="connsiteX1" fmla="*/ 270030 w 540059"/>
                  <a:gd name="connsiteY1" fmla="*/ 0 h 288032"/>
                  <a:gd name="connsiteX2" fmla="*/ 540059 w 540059"/>
                  <a:gd name="connsiteY2" fmla="*/ 288032 h 288032"/>
                  <a:gd name="connsiteX3" fmla="*/ 0 w 540059"/>
                  <a:gd name="connsiteY3" fmla="*/ 288032 h 288032"/>
                  <a:gd name="connsiteX0" fmla="*/ 0 w 270030"/>
                  <a:gd name="connsiteY0" fmla="*/ 288032 h 288032"/>
                  <a:gd name="connsiteX1" fmla="*/ 270030 w 270030"/>
                  <a:gd name="connsiteY1" fmla="*/ 0 h 288032"/>
                  <a:gd name="connsiteX2" fmla="*/ 0 w 270030"/>
                  <a:gd name="connsiteY2" fmla="*/ 288032 h 288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70030" h="288032">
                    <a:moveTo>
                      <a:pt x="0" y="288032"/>
                    </a:moveTo>
                    <a:lnTo>
                      <a:pt x="270030" y="0"/>
                    </a:lnTo>
                    <a:lnTo>
                      <a:pt x="0" y="288032"/>
                    </a:lnTo>
                    <a:close/>
                  </a:path>
                </a:pathLst>
              </a:custGeom>
              <a:solidFill>
                <a:srgbClr val="C00000"/>
              </a:solidFill>
              <a:ln w="57150"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s-ES" sz="2800" dirty="0">
                  <a:solidFill>
                    <a:srgbClr val="C00000"/>
                  </a:solidFill>
                  <a:sym typeface="Gill Sans" charset="0"/>
                </a:endParaRPr>
              </a:p>
            </p:txBody>
          </p:sp>
        </p:grpSp>
      </p:grpSp>
      <p:sp>
        <p:nvSpPr>
          <p:cNvPr id="11" name="13 CuadroTexto"/>
          <p:cNvSpPr txBox="1"/>
          <p:nvPr/>
        </p:nvSpPr>
        <p:spPr>
          <a:xfrm>
            <a:off x="-4112" y="2226"/>
            <a:ext cx="121945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600" b="1" dirty="0" smtClean="0">
                <a:solidFill>
                  <a:srgbClr val="C00000"/>
                </a:solidFill>
                <a:latin typeface="Calibri (Titulos)"/>
              </a:rPr>
              <a:t>Desafíos</a:t>
            </a:r>
            <a:endParaRPr lang="es-MX" sz="3600" b="1" dirty="0">
              <a:solidFill>
                <a:srgbClr val="C00000"/>
              </a:solidFill>
              <a:latin typeface="Calibri (Titulos)"/>
            </a:endParaRPr>
          </a:p>
        </p:txBody>
      </p:sp>
      <p:pic>
        <p:nvPicPr>
          <p:cNvPr id="16" name="Picture 8" descr="http://s3.amazonaws.com/libapps/accounts/74/images/quantative_research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92064" y="3213100"/>
            <a:ext cx="2404698" cy="2204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16 Rectángulo"/>
          <p:cNvSpPr/>
          <p:nvPr/>
        </p:nvSpPr>
        <p:spPr>
          <a:xfrm>
            <a:off x="4294213" y="1016856"/>
            <a:ext cx="3600400" cy="4392488"/>
          </a:xfrm>
          <a:prstGeom prst="rect">
            <a:avLst/>
          </a:prstGeom>
          <a:noFill/>
          <a:ln>
            <a:solidFill>
              <a:srgbClr val="C00000"/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s-MX" sz="2000" b="1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s-MX" sz="20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Entonces, </a:t>
            </a:r>
          </a:p>
          <a:p>
            <a:pPr algn="ctr"/>
            <a:r>
              <a:rPr lang="es-MX" sz="20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¿qué métodos utilizar?</a:t>
            </a:r>
          </a:p>
          <a:p>
            <a:pPr algn="ctr"/>
            <a:r>
              <a:rPr lang="es-MX" sz="20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Para contactar.</a:t>
            </a:r>
          </a:p>
          <a:p>
            <a:pPr algn="ctr"/>
            <a:r>
              <a:rPr lang="es-MX" sz="20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 tener participación confiable. </a:t>
            </a:r>
            <a:endParaRPr lang="es-MX" sz="2000" b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18 Rectángulo"/>
          <p:cNvSpPr/>
          <p:nvPr/>
        </p:nvSpPr>
        <p:spPr>
          <a:xfrm>
            <a:off x="8184895" y="1016856"/>
            <a:ext cx="3600400" cy="4392488"/>
          </a:xfrm>
          <a:prstGeom prst="rect">
            <a:avLst/>
          </a:prstGeom>
          <a:noFill/>
          <a:ln>
            <a:solidFill>
              <a:srgbClr val="C00000"/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s-MX" sz="2000" b="1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s-MX" sz="20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 lo más importante, </a:t>
            </a:r>
          </a:p>
          <a:p>
            <a:pPr algn="ctr"/>
            <a:r>
              <a:rPr lang="es-MX" sz="20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¿Se puede o no pronosticar el resultado electoral?</a:t>
            </a:r>
            <a:endParaRPr lang="es-MX" sz="2000" b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050" name="Picture 2" descr="Imagen relacionad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3623" y="2428239"/>
            <a:ext cx="2907665" cy="2907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3247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982639" y="4348285"/>
            <a:ext cx="1015312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6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C00000"/>
                </a:solidFill>
                <a:latin typeface="Calibri (Titulos)"/>
                <a:ea typeface="Tahoma" pitchFamily="34" charset="0"/>
                <a:cs typeface="Tahoma" pitchFamily="34" charset="0"/>
              </a:rPr>
              <a:t>Nuestra colección de obviedades</a:t>
            </a:r>
            <a:endParaRPr lang="es-MX" sz="60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C00000"/>
              </a:solidFill>
              <a:latin typeface="Calibri (Titulos)"/>
              <a:ea typeface="Tahoma" pitchFamily="34" charset="0"/>
              <a:cs typeface="Tahoma" pitchFamily="34" charset="0"/>
            </a:endParaRPr>
          </a:p>
        </p:txBody>
      </p:sp>
      <p:pic>
        <p:nvPicPr>
          <p:cNvPr id="2054" name="Picture 6" descr="Imagen relaciona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7966" y="0"/>
            <a:ext cx="4032447" cy="403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6553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10 Grupo"/>
          <p:cNvGrpSpPr/>
          <p:nvPr/>
        </p:nvGrpSpPr>
        <p:grpSpPr>
          <a:xfrm>
            <a:off x="5798228" y="6566288"/>
            <a:ext cx="575733" cy="277227"/>
            <a:chOff x="5798228" y="6480464"/>
            <a:chExt cx="575733" cy="277227"/>
          </a:xfrm>
        </p:grpSpPr>
        <p:sp>
          <p:nvSpPr>
            <p:cNvPr id="12" name="Rectangle 3"/>
            <p:cNvSpPr>
              <a:spLocks/>
            </p:cNvSpPr>
            <p:nvPr/>
          </p:nvSpPr>
          <p:spPr bwMode="auto">
            <a:xfrm>
              <a:off x="6059932" y="6480464"/>
              <a:ext cx="72136" cy="16927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xtLst/>
          </p:spPr>
          <p:txBody>
            <a:bodyPr wrap="none" lIns="0" tIns="0" rIns="0" bIns="0">
              <a:spAutoFit/>
            </a:bodyPr>
            <a:lstStyle>
              <a:lvl1pPr eaLnBrk="0" hangingPunct="0"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1pPr>
              <a:lvl2pPr marL="742950" indent="-285750" eaLnBrk="0" hangingPunct="0"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2pPr>
              <a:lvl3pPr marL="1143000" indent="-228600" eaLnBrk="0" hangingPunct="0"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3pPr>
              <a:lvl4pPr marL="1600200" indent="-228600" eaLnBrk="0" hangingPunct="0"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4pPr>
              <a:lvl5pPr marL="2057400" indent="-228600" eaLnBrk="0" hangingPunct="0"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fld id="{33D7FCC9-577A-4682-A4E7-7F4C8E8B0C9E}" type="slidenum">
                <a:rPr lang="es-ES_tradnl" altLang="es-ES" sz="1100" b="1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ea typeface="MS PGothic" panose="020B0600070205080204" pitchFamily="34" charset="-128"/>
                  <a:cs typeface="Calibri" panose="020F0502020204030204" pitchFamily="34" charset="0"/>
                  <a:sym typeface="Arial" panose="020B0604020202020204" pitchFamily="34" charset="0"/>
                </a:rPr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t>6</a:t>
              </a:fld>
              <a:endParaRPr lang="es-ES_tradnl" altLang="es-ES" sz="11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Arial" panose="020B0604020202020204" pitchFamily="34" charset="0"/>
              </a:endParaRPr>
            </a:p>
          </p:txBody>
        </p:sp>
        <p:grpSp>
          <p:nvGrpSpPr>
            <p:cNvPr id="13" name="12 Grupo"/>
            <p:cNvGrpSpPr/>
            <p:nvPr/>
          </p:nvGrpSpPr>
          <p:grpSpPr>
            <a:xfrm>
              <a:off x="5798228" y="6541791"/>
              <a:ext cx="575733" cy="215900"/>
              <a:chOff x="5798228" y="6593886"/>
              <a:chExt cx="575733" cy="215900"/>
            </a:xfrm>
            <a:solidFill>
              <a:schemeClr val="bg1"/>
            </a:solidFill>
          </p:grpSpPr>
          <p:sp>
            <p:nvSpPr>
              <p:cNvPr id="14" name="24 Triángulo isósceles"/>
              <p:cNvSpPr/>
              <p:nvPr userDrawn="1"/>
            </p:nvSpPr>
            <p:spPr bwMode="auto">
              <a:xfrm rot="10800000" flipV="1">
                <a:off x="5798228" y="6593886"/>
                <a:ext cx="287867" cy="215900"/>
              </a:xfrm>
              <a:custGeom>
                <a:avLst/>
                <a:gdLst>
                  <a:gd name="connsiteX0" fmla="*/ 0 w 540059"/>
                  <a:gd name="connsiteY0" fmla="*/ 288032 h 288032"/>
                  <a:gd name="connsiteX1" fmla="*/ 270030 w 540059"/>
                  <a:gd name="connsiteY1" fmla="*/ 0 h 288032"/>
                  <a:gd name="connsiteX2" fmla="*/ 540059 w 540059"/>
                  <a:gd name="connsiteY2" fmla="*/ 288032 h 288032"/>
                  <a:gd name="connsiteX3" fmla="*/ 0 w 540059"/>
                  <a:gd name="connsiteY3" fmla="*/ 288032 h 288032"/>
                  <a:gd name="connsiteX0" fmla="*/ 0 w 270030"/>
                  <a:gd name="connsiteY0" fmla="*/ 288032 h 288032"/>
                  <a:gd name="connsiteX1" fmla="*/ 270030 w 270030"/>
                  <a:gd name="connsiteY1" fmla="*/ 0 h 288032"/>
                  <a:gd name="connsiteX2" fmla="*/ 0 w 270030"/>
                  <a:gd name="connsiteY2" fmla="*/ 288032 h 288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70030" h="288032">
                    <a:moveTo>
                      <a:pt x="0" y="288032"/>
                    </a:moveTo>
                    <a:lnTo>
                      <a:pt x="270030" y="0"/>
                    </a:lnTo>
                    <a:lnTo>
                      <a:pt x="0" y="288032"/>
                    </a:lnTo>
                    <a:close/>
                  </a:path>
                </a:pathLst>
              </a:custGeom>
              <a:solidFill>
                <a:srgbClr val="C00000"/>
              </a:solidFill>
              <a:ln w="57150"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s-ES" sz="3200" dirty="0">
                  <a:solidFill>
                    <a:srgbClr val="C00000"/>
                  </a:solidFill>
                  <a:sym typeface="Gill Sans" charset="0"/>
                </a:endParaRPr>
              </a:p>
            </p:txBody>
          </p:sp>
          <p:sp>
            <p:nvSpPr>
              <p:cNvPr id="15" name="24 Triángulo isósceles"/>
              <p:cNvSpPr/>
              <p:nvPr/>
            </p:nvSpPr>
            <p:spPr bwMode="auto">
              <a:xfrm rot="10800000">
                <a:off x="6086094" y="6593886"/>
                <a:ext cx="287867" cy="215900"/>
              </a:xfrm>
              <a:custGeom>
                <a:avLst/>
                <a:gdLst>
                  <a:gd name="connsiteX0" fmla="*/ 0 w 540059"/>
                  <a:gd name="connsiteY0" fmla="*/ 288032 h 288032"/>
                  <a:gd name="connsiteX1" fmla="*/ 270030 w 540059"/>
                  <a:gd name="connsiteY1" fmla="*/ 0 h 288032"/>
                  <a:gd name="connsiteX2" fmla="*/ 540059 w 540059"/>
                  <a:gd name="connsiteY2" fmla="*/ 288032 h 288032"/>
                  <a:gd name="connsiteX3" fmla="*/ 0 w 540059"/>
                  <a:gd name="connsiteY3" fmla="*/ 288032 h 288032"/>
                  <a:gd name="connsiteX0" fmla="*/ 0 w 270030"/>
                  <a:gd name="connsiteY0" fmla="*/ 288032 h 288032"/>
                  <a:gd name="connsiteX1" fmla="*/ 270030 w 270030"/>
                  <a:gd name="connsiteY1" fmla="*/ 0 h 288032"/>
                  <a:gd name="connsiteX2" fmla="*/ 0 w 270030"/>
                  <a:gd name="connsiteY2" fmla="*/ 288032 h 288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70030" h="288032">
                    <a:moveTo>
                      <a:pt x="0" y="288032"/>
                    </a:moveTo>
                    <a:lnTo>
                      <a:pt x="270030" y="0"/>
                    </a:lnTo>
                    <a:lnTo>
                      <a:pt x="0" y="288032"/>
                    </a:lnTo>
                    <a:close/>
                  </a:path>
                </a:pathLst>
              </a:custGeom>
              <a:solidFill>
                <a:srgbClr val="C00000"/>
              </a:solidFill>
              <a:ln w="57150"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s-ES" sz="2800" dirty="0">
                  <a:solidFill>
                    <a:srgbClr val="C00000"/>
                  </a:solidFill>
                  <a:sym typeface="Gill Sans" charset="0"/>
                </a:endParaRPr>
              </a:p>
            </p:txBody>
          </p:sp>
        </p:grpSp>
      </p:grpSp>
      <p:sp>
        <p:nvSpPr>
          <p:cNvPr id="18" name="13 CuadroTexto"/>
          <p:cNvSpPr txBox="1"/>
          <p:nvPr/>
        </p:nvSpPr>
        <p:spPr>
          <a:xfrm>
            <a:off x="-4112" y="2226"/>
            <a:ext cx="121945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600" b="1" dirty="0" smtClean="0">
                <a:solidFill>
                  <a:srgbClr val="C00000"/>
                </a:solidFill>
                <a:latin typeface="Calibri (Titulos)"/>
              </a:rPr>
              <a:t>El diseño de la muestra</a:t>
            </a:r>
            <a:endParaRPr lang="es-MX" sz="3600" dirty="0">
              <a:solidFill>
                <a:srgbClr val="C00000"/>
              </a:solidFill>
              <a:latin typeface="Calibri (Titulos)"/>
            </a:endParaRPr>
          </a:p>
        </p:txBody>
      </p:sp>
      <p:grpSp>
        <p:nvGrpSpPr>
          <p:cNvPr id="54" name="53 Grupo"/>
          <p:cNvGrpSpPr/>
          <p:nvPr/>
        </p:nvGrpSpPr>
        <p:grpSpPr>
          <a:xfrm>
            <a:off x="438073" y="836712"/>
            <a:ext cx="11896356" cy="3240360"/>
            <a:chOff x="438073" y="836712"/>
            <a:chExt cx="11896356" cy="3240360"/>
          </a:xfrm>
        </p:grpSpPr>
        <p:pic>
          <p:nvPicPr>
            <p:cNvPr id="47" name="Picture 6" descr="https://pbs.twimg.com/profile_images/1993927281/Lupa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8687494" y="836712"/>
              <a:ext cx="3646935" cy="28754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0" name="Group 47"/>
            <p:cNvGrpSpPr>
              <a:grpSpLocks/>
            </p:cNvGrpSpPr>
            <p:nvPr/>
          </p:nvGrpSpPr>
          <p:grpSpPr bwMode="auto">
            <a:xfrm>
              <a:off x="438073" y="1124744"/>
              <a:ext cx="2704805" cy="2803774"/>
              <a:chOff x="457200" y="1600200"/>
              <a:chExt cx="2819400" cy="3196380"/>
            </a:xfrm>
          </p:grpSpPr>
          <p:sp>
            <p:nvSpPr>
              <p:cNvPr id="21" name="Right Arrow 26"/>
              <p:cNvSpPr/>
              <p:nvPr/>
            </p:nvSpPr>
            <p:spPr>
              <a:xfrm>
                <a:off x="3048000" y="2591030"/>
                <a:ext cx="228600" cy="685959"/>
              </a:xfrm>
              <a:prstGeom prst="rightArrow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22" name="Block Arc 27"/>
              <p:cNvSpPr/>
              <p:nvPr/>
            </p:nvSpPr>
            <p:spPr>
              <a:xfrm>
                <a:off x="457200" y="1600200"/>
                <a:ext cx="2667000" cy="2667619"/>
              </a:xfrm>
              <a:prstGeom prst="blockArc">
                <a:avLst>
                  <a:gd name="adj1" fmla="val 10859781"/>
                  <a:gd name="adj2" fmla="val 16364704"/>
                  <a:gd name="adj3" fmla="val 15198"/>
                </a:avLst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>
                  <a:solidFill>
                    <a:schemeClr val="tx1"/>
                  </a:solidFill>
                </a:endParaRPr>
              </a:p>
            </p:txBody>
          </p:sp>
          <p:sp>
            <p:nvSpPr>
              <p:cNvPr id="23" name="Oval 28"/>
              <p:cNvSpPr/>
              <p:nvPr/>
            </p:nvSpPr>
            <p:spPr>
              <a:xfrm>
                <a:off x="762000" y="1905000"/>
                <a:ext cx="2209800" cy="2209800"/>
              </a:xfrm>
              <a:prstGeom prst="ellipse">
                <a:avLst/>
              </a:prstGeom>
              <a:solidFill>
                <a:srgbClr val="CC0000"/>
              </a:solidFill>
              <a:ln w="889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24" name="TextBox 14"/>
              <p:cNvSpPr txBox="1">
                <a:spLocks noChangeArrowheads="1"/>
              </p:cNvSpPr>
              <p:nvPr/>
            </p:nvSpPr>
            <p:spPr bwMode="auto">
              <a:xfrm>
                <a:off x="487200" y="2514600"/>
                <a:ext cx="304800" cy="4210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nb-NO" b="1">
                    <a:solidFill>
                      <a:srgbClr val="FFFFFF"/>
                    </a:solidFill>
                    <a:latin typeface="Calibri" charset="0"/>
                  </a:rPr>
                  <a:t>1</a:t>
                </a:r>
              </a:p>
            </p:txBody>
          </p:sp>
          <p:sp>
            <p:nvSpPr>
              <p:cNvPr id="25" name="Ellipse 98"/>
              <p:cNvSpPr/>
              <p:nvPr/>
            </p:nvSpPr>
            <p:spPr bwMode="auto">
              <a:xfrm>
                <a:off x="487200" y="4213734"/>
                <a:ext cx="2636999" cy="582846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FFFF">
                      <a:alpha val="0"/>
                    </a:srgbClr>
                  </a:gs>
                  <a:gs pos="0">
                    <a:schemeClr val="bg1">
                      <a:lumMod val="65000"/>
                      <a:alpha val="77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 w="9525" cap="flat" cmpd="sng" algn="ctr">
                <a:noFill/>
                <a:prstDash val="solid"/>
              </a:ln>
              <a:effectLst/>
            </p:spPr>
            <p:txBody>
              <a:bodyPr anchor="ctr">
                <a:prstTxWarp prst="textNoShape">
                  <a:avLst/>
                </a:prstTxWarp>
              </a:bodyPr>
              <a:lstStyle/>
              <a:p>
                <a:pPr algn="ctr">
                  <a:defRPr/>
                </a:pPr>
                <a:r>
                  <a:rPr lang="en-US" b="1" dirty="0" smtClean="0">
                    <a:latin typeface="Calibri" charset="0"/>
                  </a:rPr>
                  <a:t>DEFINICIÓN</a:t>
                </a:r>
                <a:endParaRPr lang="en-US" b="1" dirty="0">
                  <a:latin typeface="Calibri" charset="0"/>
                </a:endParaRPr>
              </a:p>
            </p:txBody>
          </p:sp>
          <p:sp>
            <p:nvSpPr>
              <p:cNvPr id="26" name="Ellipse 45"/>
              <p:cNvSpPr>
                <a:spLocks noChangeArrowheads="1"/>
              </p:cNvSpPr>
              <p:nvPr/>
            </p:nvSpPr>
            <p:spPr bwMode="auto">
              <a:xfrm flipH="1">
                <a:off x="1049338" y="2057506"/>
                <a:ext cx="1693862" cy="1295701"/>
              </a:xfrm>
              <a:prstGeom prst="ellipse">
                <a:avLst/>
              </a:prstGeom>
              <a:gradFill rotWithShape="1">
                <a:gsLst>
                  <a:gs pos="0">
                    <a:srgbClr val="FFFCF9">
                      <a:alpha val="52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anchor="ctr">
                <a:prstTxWarp prst="textNoShape">
                  <a:avLst/>
                </a:prstTxWarp>
              </a:bodyPr>
              <a:lstStyle/>
              <a:p>
                <a:pPr algn="ctr">
                  <a:defRPr/>
                </a:pPr>
                <a:endParaRPr lang="en-US" u="sng" kern="0" dirty="0">
                  <a:solidFill>
                    <a:srgbClr val="FFFFFF"/>
                  </a:solidFill>
                  <a:latin typeface="Calibri" pitchFamily="-108" charset="0"/>
                  <a:ea typeface="ＭＳ Ｐゴシック" pitchFamily="-108" charset="-128"/>
                  <a:cs typeface="ＭＳ Ｐゴシック" pitchFamily="-108" charset="-128"/>
                </a:endParaRPr>
              </a:p>
            </p:txBody>
          </p:sp>
          <p:sp>
            <p:nvSpPr>
              <p:cNvPr id="27" name="Rektangel 76"/>
              <p:cNvSpPr>
                <a:spLocks noChangeArrowheads="1"/>
              </p:cNvSpPr>
              <p:nvPr/>
            </p:nvSpPr>
            <p:spPr bwMode="auto">
              <a:xfrm>
                <a:off x="1146620" y="2179508"/>
                <a:ext cx="1868683" cy="18596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prstTxWarp prst="textNoShape">
                  <a:avLst/>
                </a:prstTxWarp>
                <a:spAutoFit/>
              </a:bodyPr>
              <a:lstStyle/>
              <a:p>
                <a:pPr marL="179388" indent="-179388">
                  <a:lnSpc>
                    <a:spcPts val="2000"/>
                  </a:lnSpc>
                  <a:buFont typeface="Arial" panose="020B0604020202020204" pitchFamily="34" charset="0"/>
                  <a:buChar char="•"/>
                </a:pPr>
                <a:r>
                  <a:rPr lang="es-MX" b="1" noProof="1" smtClean="0">
                    <a:solidFill>
                      <a:schemeClr val="bg1"/>
                    </a:solidFill>
                    <a:latin typeface="Calibri" charset="0"/>
                    <a:cs typeface="Arial" charset="0"/>
                  </a:rPr>
                  <a:t>Población</a:t>
                </a:r>
              </a:p>
              <a:p>
                <a:pPr marL="179388" indent="-179388">
                  <a:lnSpc>
                    <a:spcPts val="2000"/>
                  </a:lnSpc>
                  <a:buFont typeface="Arial" panose="020B0604020202020204" pitchFamily="34" charset="0"/>
                  <a:buChar char="•"/>
                </a:pPr>
                <a:r>
                  <a:rPr lang="es-MX" b="1" noProof="1" smtClean="0">
                    <a:solidFill>
                      <a:schemeClr val="bg1"/>
                    </a:solidFill>
                    <a:latin typeface="Calibri" charset="0"/>
                    <a:cs typeface="Arial" charset="0"/>
                  </a:rPr>
                  <a:t>Alcance geográfico</a:t>
                </a:r>
              </a:p>
              <a:p>
                <a:pPr marL="179388" indent="-179388">
                  <a:lnSpc>
                    <a:spcPts val="2000"/>
                  </a:lnSpc>
                  <a:buFont typeface="Arial" panose="020B0604020202020204" pitchFamily="34" charset="0"/>
                  <a:buChar char="•"/>
                </a:pPr>
                <a:r>
                  <a:rPr lang="es-MX" b="1" noProof="1" smtClean="0">
                    <a:solidFill>
                      <a:schemeClr val="bg1"/>
                    </a:solidFill>
                    <a:latin typeface="Calibri" charset="0"/>
                    <a:cs typeface="Arial" charset="0"/>
                  </a:rPr>
                  <a:t>Dispersión</a:t>
                </a:r>
              </a:p>
              <a:p>
                <a:pPr marL="179388" indent="-179388">
                  <a:lnSpc>
                    <a:spcPts val="2000"/>
                  </a:lnSpc>
                  <a:buFont typeface="Arial" panose="020B0604020202020204" pitchFamily="34" charset="0"/>
                  <a:buChar char="•"/>
                </a:pPr>
                <a:r>
                  <a:rPr lang="es-MX" b="1" noProof="1" smtClean="0">
                    <a:solidFill>
                      <a:schemeClr val="bg1"/>
                    </a:solidFill>
                    <a:latin typeface="Calibri" charset="0"/>
                    <a:cs typeface="Arial" charset="0"/>
                  </a:rPr>
                  <a:t>Muestra / Tamaño </a:t>
                </a:r>
                <a:endParaRPr lang="da-DK" b="1" dirty="0">
                  <a:solidFill>
                    <a:schemeClr val="bg1"/>
                  </a:solidFill>
                  <a:latin typeface="Calibri" charset="0"/>
                </a:endParaRPr>
              </a:p>
            </p:txBody>
          </p:sp>
        </p:grpSp>
        <p:sp>
          <p:nvSpPr>
            <p:cNvPr id="29" name="Right Arrow 34"/>
            <p:cNvSpPr/>
            <p:nvPr/>
          </p:nvSpPr>
          <p:spPr bwMode="auto">
            <a:xfrm>
              <a:off x="5803889" y="1993872"/>
              <a:ext cx="219309" cy="601704"/>
            </a:xfrm>
            <a:prstGeom prst="rightArrow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30" name="Block Arc 35"/>
            <p:cNvSpPr/>
            <p:nvPr/>
          </p:nvSpPr>
          <p:spPr bwMode="auto">
            <a:xfrm>
              <a:off x="3318393" y="1124744"/>
              <a:ext cx="2558599" cy="2339960"/>
            </a:xfrm>
            <a:prstGeom prst="blockArc">
              <a:avLst>
                <a:gd name="adj1" fmla="val 10859781"/>
                <a:gd name="adj2" fmla="val 16364704"/>
                <a:gd name="adj3" fmla="val 15198"/>
              </a:avLst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>
                <a:solidFill>
                  <a:schemeClr val="tx1"/>
                </a:solidFill>
              </a:endParaRPr>
            </a:p>
          </p:txBody>
        </p:sp>
        <p:sp>
          <p:nvSpPr>
            <p:cNvPr id="31" name="Oval 36"/>
            <p:cNvSpPr/>
            <p:nvPr/>
          </p:nvSpPr>
          <p:spPr bwMode="auto">
            <a:xfrm>
              <a:off x="3610804" y="1392106"/>
              <a:ext cx="2119982" cy="1938373"/>
            </a:xfrm>
            <a:prstGeom prst="ellipse">
              <a:avLst/>
            </a:prstGeom>
            <a:solidFill>
              <a:srgbClr val="CC0000"/>
            </a:solidFill>
            <a:ln w="889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32" name="TextBox 52"/>
            <p:cNvSpPr txBox="1">
              <a:spLocks noChangeArrowheads="1"/>
            </p:cNvSpPr>
            <p:nvPr/>
          </p:nvSpPr>
          <p:spPr bwMode="auto">
            <a:xfrm>
              <a:off x="3347174" y="1926829"/>
              <a:ext cx="29241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nb-NO" b="1">
                  <a:solidFill>
                    <a:srgbClr val="FFFFFF"/>
                  </a:solidFill>
                  <a:latin typeface="Calibri" charset="0"/>
                </a:rPr>
                <a:t>2</a:t>
              </a:r>
            </a:p>
          </p:txBody>
        </p:sp>
        <p:sp>
          <p:nvSpPr>
            <p:cNvPr id="33" name="Ellipse 98"/>
            <p:cNvSpPr/>
            <p:nvPr/>
          </p:nvSpPr>
          <p:spPr bwMode="auto">
            <a:xfrm>
              <a:off x="3347174" y="3417261"/>
              <a:ext cx="2529818" cy="511256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bg1">
                    <a:lumMod val="65000"/>
                    <a:alpha val="77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es-MX" b="1" dirty="0" smtClean="0">
                  <a:latin typeface="Calibri" charset="0"/>
                  <a:ea typeface="+mn-ea"/>
                  <a:cs typeface="+mn-cs"/>
                </a:rPr>
                <a:t>SELECCIÓN</a:t>
              </a:r>
              <a:endParaRPr lang="en-US" b="1" dirty="0">
                <a:latin typeface="Calibri" charset="0"/>
                <a:ea typeface="+mn-ea"/>
                <a:cs typeface="+mn-cs"/>
              </a:endParaRPr>
            </a:p>
          </p:txBody>
        </p:sp>
        <p:sp>
          <p:nvSpPr>
            <p:cNvPr id="34" name="Ellipse 45"/>
            <p:cNvSpPr>
              <a:spLocks noChangeArrowheads="1"/>
            </p:cNvSpPr>
            <p:nvPr/>
          </p:nvSpPr>
          <p:spPr bwMode="auto">
            <a:xfrm flipH="1">
              <a:off x="3886462" y="1525880"/>
              <a:ext cx="1625016" cy="1136552"/>
            </a:xfrm>
            <a:prstGeom prst="ellipse">
              <a:avLst/>
            </a:prstGeom>
            <a:gradFill rotWithShape="1">
              <a:gsLst>
                <a:gs pos="0">
                  <a:srgbClr val="FFFCF9">
                    <a:alpha val="52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00"/>
            </a:gradFill>
            <a:ln w="9525">
              <a:noFill/>
              <a:round/>
              <a:headEnd/>
              <a:tailEnd/>
            </a:ln>
            <a:effectLst/>
          </p:spPr>
          <p:txBody>
            <a:bodyPr anchor="ctr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en-US" u="sng" kern="0" dirty="0">
                <a:solidFill>
                  <a:srgbClr val="FFFFFF"/>
                </a:solidFill>
                <a:latin typeface="Calibri" pitchFamily="-108" charset="0"/>
                <a:ea typeface="ＭＳ Ｐゴシック" pitchFamily="-108" charset="-128"/>
                <a:cs typeface="ＭＳ Ｐゴシック" pitchFamily="-108" charset="-128"/>
              </a:endParaRPr>
            </a:p>
          </p:txBody>
        </p:sp>
        <p:sp>
          <p:nvSpPr>
            <p:cNvPr id="35" name="Rektangel 76"/>
            <p:cNvSpPr>
              <a:spLocks noChangeArrowheads="1"/>
            </p:cNvSpPr>
            <p:nvPr/>
          </p:nvSpPr>
          <p:spPr bwMode="auto">
            <a:xfrm>
              <a:off x="3762062" y="1512026"/>
              <a:ext cx="1864439" cy="15081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s-MX" sz="1600" b="1" noProof="1">
                  <a:solidFill>
                    <a:schemeClr val="bg1"/>
                  </a:solidFill>
                  <a:latin typeface="Calibri" charset="0"/>
                  <a:ea typeface="Arial" charset="0"/>
                  <a:cs typeface="Arial" charset="0"/>
                </a:rPr>
                <a:t>Perfiles demográficos</a:t>
              </a:r>
            </a:p>
            <a:p>
              <a:pPr marL="169499" indent="-169499">
                <a:buFont typeface="Arial" panose="020B0604020202020204" pitchFamily="34" charset="0"/>
                <a:buChar char="•"/>
              </a:pPr>
              <a:r>
                <a:rPr lang="es-MX" sz="1500" b="1" noProof="1">
                  <a:solidFill>
                    <a:schemeClr val="bg1"/>
                  </a:solidFill>
                  <a:latin typeface="Calibri" charset="0"/>
                  <a:ea typeface="Arial" charset="0"/>
                  <a:cs typeface="Arial" charset="0"/>
                </a:rPr>
                <a:t>Género, </a:t>
              </a:r>
            </a:p>
            <a:p>
              <a:pPr marL="169499" indent="-169499">
                <a:buFont typeface="Arial" panose="020B0604020202020204" pitchFamily="34" charset="0"/>
                <a:buChar char="•"/>
              </a:pPr>
              <a:r>
                <a:rPr lang="es-MX" sz="1500" b="1" noProof="1">
                  <a:solidFill>
                    <a:schemeClr val="bg1"/>
                  </a:solidFill>
                  <a:latin typeface="Calibri" charset="0"/>
                  <a:ea typeface="Arial" charset="0"/>
                  <a:cs typeface="Arial" charset="0"/>
                </a:rPr>
                <a:t>Edad</a:t>
              </a:r>
            </a:p>
            <a:p>
              <a:pPr marL="169499" indent="-169499">
                <a:buFont typeface="Arial" panose="020B0604020202020204" pitchFamily="34" charset="0"/>
                <a:buChar char="•"/>
              </a:pPr>
              <a:r>
                <a:rPr lang="es-MX" sz="1500" b="1" noProof="1">
                  <a:solidFill>
                    <a:schemeClr val="bg1"/>
                  </a:solidFill>
                  <a:latin typeface="Calibri" charset="0"/>
                  <a:ea typeface="Arial" charset="0"/>
                  <a:cs typeface="Arial" charset="0"/>
                </a:rPr>
                <a:t>Características socioeconómicas</a:t>
              </a:r>
              <a:endParaRPr lang="da-DK" sz="1500" b="1" dirty="0">
                <a:solidFill>
                  <a:schemeClr val="bg1"/>
                </a:solidFill>
                <a:latin typeface="Calibri" charset="0"/>
              </a:endParaRPr>
            </a:p>
          </p:txBody>
        </p:sp>
        <p:sp>
          <p:nvSpPr>
            <p:cNvPr id="43" name="42 CuadroTexto"/>
            <p:cNvSpPr txBox="1"/>
            <p:nvPr/>
          </p:nvSpPr>
          <p:spPr>
            <a:xfrm>
              <a:off x="9481358" y="1641014"/>
              <a:ext cx="2350791" cy="15507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87956" tIns="43978" rIns="87956" bIns="43978" rtlCol="0">
              <a:spAutoFit/>
            </a:bodyPr>
            <a:lstStyle/>
            <a:p>
              <a:pPr lvl="0" algn="ctr">
                <a:spcBef>
                  <a:spcPct val="20000"/>
                </a:spcBef>
              </a:pPr>
              <a:r>
                <a:rPr lang="es-MX" sz="1900" b="1" dirty="0" smtClean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Todos </a:t>
              </a:r>
              <a:r>
                <a:rPr lang="es-MX" sz="1900" b="1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los sujetos </a:t>
              </a:r>
              <a:r>
                <a:rPr lang="es-MX" sz="1900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 investigar deberán contar con </a:t>
              </a:r>
              <a:r>
                <a:rPr lang="es-MX" sz="1900" b="1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la misma oportunidad de ser </a:t>
              </a:r>
              <a:r>
                <a:rPr lang="es-MX" sz="1900" b="1" dirty="0" smtClean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elegidos</a:t>
              </a:r>
              <a:r>
                <a:rPr lang="es-MX" sz="1900" dirty="0" smtClean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endParaRPr lang="es-MX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2" name="1 Grupo"/>
            <p:cNvGrpSpPr/>
            <p:nvPr/>
          </p:nvGrpSpPr>
          <p:grpSpPr>
            <a:xfrm>
              <a:off x="5534681" y="1052736"/>
              <a:ext cx="3728877" cy="2803775"/>
              <a:chOff x="6239222" y="1052736"/>
              <a:chExt cx="3728877" cy="2803775"/>
            </a:xfrm>
          </p:grpSpPr>
          <p:grpSp>
            <p:nvGrpSpPr>
              <p:cNvPr id="36" name="Group 56"/>
              <p:cNvGrpSpPr>
                <a:grpSpLocks/>
              </p:cNvGrpSpPr>
              <p:nvPr/>
            </p:nvGrpSpPr>
            <p:grpSpPr bwMode="auto">
              <a:xfrm>
                <a:off x="6239222" y="1052736"/>
                <a:ext cx="3728877" cy="2803775"/>
                <a:chOff x="-212818" y="1600200"/>
                <a:chExt cx="3886860" cy="3196380"/>
              </a:xfrm>
            </p:grpSpPr>
            <p:sp>
              <p:nvSpPr>
                <p:cNvPr id="37" name="Block Arc 42"/>
                <p:cNvSpPr/>
                <p:nvPr/>
              </p:nvSpPr>
              <p:spPr>
                <a:xfrm>
                  <a:off x="457200" y="1600200"/>
                  <a:ext cx="2667000" cy="2667619"/>
                </a:xfrm>
                <a:prstGeom prst="blockArc">
                  <a:avLst>
                    <a:gd name="adj1" fmla="val 10859781"/>
                    <a:gd name="adj2" fmla="val 16364704"/>
                    <a:gd name="adj3" fmla="val 15198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nb-NO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8" name="Oval 44"/>
                <p:cNvSpPr/>
                <p:nvPr/>
              </p:nvSpPr>
              <p:spPr>
                <a:xfrm>
                  <a:off x="762000" y="1905000"/>
                  <a:ext cx="2209800" cy="2209800"/>
                </a:xfrm>
                <a:prstGeom prst="ellipse">
                  <a:avLst/>
                </a:prstGeom>
                <a:solidFill>
                  <a:srgbClr val="CC0000"/>
                </a:solidFill>
                <a:ln w="889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nb-NO"/>
                </a:p>
              </p:txBody>
            </p:sp>
            <p:sp>
              <p:nvSpPr>
                <p:cNvPr id="39" name="TextBox 60"/>
                <p:cNvSpPr txBox="1">
                  <a:spLocks noChangeArrowheads="1"/>
                </p:cNvSpPr>
                <p:nvPr/>
              </p:nvSpPr>
              <p:spPr bwMode="auto">
                <a:xfrm>
                  <a:off x="487199" y="2514600"/>
                  <a:ext cx="304800" cy="42104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nb-NO" b="1">
                      <a:solidFill>
                        <a:srgbClr val="FFFFFF"/>
                      </a:solidFill>
                      <a:latin typeface="Calibri" charset="0"/>
                    </a:rPr>
                    <a:t>3</a:t>
                  </a:r>
                </a:p>
              </p:txBody>
            </p:sp>
            <p:sp>
              <p:nvSpPr>
                <p:cNvPr id="40" name="Ellipse 98"/>
                <p:cNvSpPr/>
                <p:nvPr/>
              </p:nvSpPr>
              <p:spPr bwMode="auto">
                <a:xfrm>
                  <a:off x="-212818" y="4213734"/>
                  <a:ext cx="3886860" cy="582846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FFFFF">
                        <a:alpha val="0"/>
                      </a:srgbClr>
                    </a:gs>
                    <a:gs pos="0">
                      <a:schemeClr val="bg1">
                        <a:lumMod val="65000"/>
                        <a:alpha val="77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9525" cap="flat" cmpd="sng" algn="ctr">
                  <a:noFill/>
                  <a:prstDash val="solid"/>
                </a:ln>
                <a:effectLst/>
              </p:spPr>
              <p:txBody>
                <a:bodyPr anchor="ctr">
                  <a:prstTxWarp prst="textNoShape">
                    <a:avLst/>
                  </a:prstTxWarp>
                </a:bodyPr>
                <a:lstStyle/>
                <a:p>
                  <a:pPr algn="ctr">
                    <a:defRPr/>
                  </a:pPr>
                  <a:r>
                    <a:rPr lang="es-MX" b="1" dirty="0" smtClean="0">
                      <a:latin typeface="Calibri" charset="0"/>
                    </a:rPr>
                    <a:t>PROCESO</a:t>
                  </a:r>
                  <a:endParaRPr lang="es-MX" b="1" dirty="0">
                    <a:latin typeface="Calibri" charset="0"/>
                  </a:endParaRPr>
                </a:p>
              </p:txBody>
            </p:sp>
            <p:sp>
              <p:nvSpPr>
                <p:cNvPr id="41" name="Ellipse 45"/>
                <p:cNvSpPr>
                  <a:spLocks noChangeArrowheads="1"/>
                </p:cNvSpPr>
                <p:nvPr/>
              </p:nvSpPr>
              <p:spPr bwMode="auto">
                <a:xfrm flipH="1">
                  <a:off x="1049338" y="2057506"/>
                  <a:ext cx="1693862" cy="129570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CF9">
                        <a:alpha val="52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anchor="ctr">
                  <a:prstTxWarp prst="textNoShape">
                    <a:avLst/>
                  </a:prstTxWarp>
                </a:bodyPr>
                <a:lstStyle/>
                <a:p>
                  <a:pPr algn="ctr">
                    <a:defRPr/>
                  </a:pPr>
                  <a:endParaRPr lang="en-US" u="sng" kern="0" dirty="0">
                    <a:solidFill>
                      <a:srgbClr val="FFFFFF"/>
                    </a:solidFill>
                    <a:latin typeface="Calibri" pitchFamily="-108" charset="0"/>
                    <a:ea typeface="ＭＳ Ｐゴシック" pitchFamily="-108" charset="-128"/>
                    <a:cs typeface="ＭＳ Ｐゴシック" pitchFamily="-108" charset="-128"/>
                  </a:endParaRPr>
                </a:p>
              </p:txBody>
            </p:sp>
            <p:sp>
              <p:nvSpPr>
                <p:cNvPr id="42" name="Rektangel 76"/>
                <p:cNvSpPr>
                  <a:spLocks noChangeArrowheads="1"/>
                </p:cNvSpPr>
                <p:nvPr/>
              </p:nvSpPr>
              <p:spPr bwMode="auto">
                <a:xfrm>
                  <a:off x="826740" y="2555095"/>
                  <a:ext cx="2174576" cy="77192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>
                  <a:prstTxWarp prst="textNoShape">
                    <a:avLst/>
                  </a:prstTxWarp>
                  <a:spAutoFit/>
                </a:bodyPr>
                <a:lstStyle/>
                <a:p>
                  <a:pPr algn="ctr"/>
                  <a:r>
                    <a:rPr lang="es-MX" sz="1900" b="1" noProof="1" smtClean="0">
                      <a:solidFill>
                        <a:schemeClr val="bg1"/>
                      </a:solidFill>
                      <a:latin typeface="Calibri" charset="0"/>
                      <a:ea typeface="Arial" charset="0"/>
                      <a:cs typeface="Arial" charset="0"/>
                    </a:rPr>
                    <a:t>Aleatoriedad </a:t>
                  </a:r>
                  <a:r>
                    <a:rPr lang="es-MX" sz="1900" b="1" noProof="1">
                      <a:solidFill>
                        <a:schemeClr val="bg1"/>
                      </a:solidFill>
                      <a:latin typeface="Calibri" charset="0"/>
                      <a:ea typeface="Arial" charset="0"/>
                      <a:cs typeface="Arial" charset="0"/>
                    </a:rPr>
                    <a:t>y representatividad</a:t>
                  </a:r>
                </a:p>
              </p:txBody>
            </p:sp>
          </p:grpSp>
          <p:sp>
            <p:nvSpPr>
              <p:cNvPr id="45" name="Right Arrow 34"/>
              <p:cNvSpPr/>
              <p:nvPr/>
            </p:nvSpPr>
            <p:spPr bwMode="auto">
              <a:xfrm>
                <a:off x="9376206" y="1947312"/>
                <a:ext cx="219309" cy="601704"/>
              </a:xfrm>
              <a:prstGeom prst="rightArrow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</p:grpSp>
        <p:sp>
          <p:nvSpPr>
            <p:cNvPr id="55" name="Rectangle 8"/>
            <p:cNvSpPr/>
            <p:nvPr/>
          </p:nvSpPr>
          <p:spPr>
            <a:xfrm>
              <a:off x="1036185" y="4003648"/>
              <a:ext cx="10057091" cy="73424"/>
            </a:xfrm>
            <a:prstGeom prst="rect">
              <a:avLst/>
            </a:prstGeom>
            <a:solidFill>
              <a:srgbClr val="C00000"/>
            </a:solidFill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63" name="62 Grupo"/>
          <p:cNvGrpSpPr/>
          <p:nvPr/>
        </p:nvGrpSpPr>
        <p:grpSpPr>
          <a:xfrm>
            <a:off x="406574" y="4221088"/>
            <a:ext cx="10657184" cy="1911310"/>
            <a:chOff x="406574" y="4221088"/>
            <a:chExt cx="10657184" cy="1911310"/>
          </a:xfrm>
        </p:grpSpPr>
        <p:pic>
          <p:nvPicPr>
            <p:cNvPr id="1026" name="Picture 2" descr="Resultado de imagen para errores comunes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6614" y="4221088"/>
              <a:ext cx="1152128" cy="11521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9" name="Right Arrow 34"/>
            <p:cNvSpPr/>
            <p:nvPr/>
          </p:nvSpPr>
          <p:spPr bwMode="auto">
            <a:xfrm>
              <a:off x="2323895" y="4419182"/>
              <a:ext cx="291317" cy="1440160"/>
            </a:xfrm>
            <a:prstGeom prst="rightArrow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50" name="Forma libre 13"/>
            <p:cNvSpPr/>
            <p:nvPr/>
          </p:nvSpPr>
          <p:spPr>
            <a:xfrm>
              <a:off x="2926854" y="4221088"/>
              <a:ext cx="5256584" cy="792088"/>
            </a:xfrm>
            <a:custGeom>
              <a:avLst/>
              <a:gdLst>
                <a:gd name="connsiteX0" fmla="*/ 362246 w 3312368"/>
                <a:gd name="connsiteY0" fmla="*/ 24612 h 1974998"/>
                <a:gd name="connsiteX1" fmla="*/ 41277 w 3312368"/>
                <a:gd name="connsiteY1" fmla="*/ 345581 h 1974998"/>
                <a:gd name="connsiteX2" fmla="*/ 41277 w 3312368"/>
                <a:gd name="connsiteY2" fmla="*/ 1629417 h 1974998"/>
                <a:gd name="connsiteX3" fmla="*/ 362246 w 3312368"/>
                <a:gd name="connsiteY3" fmla="*/ 1950386 h 1974998"/>
                <a:gd name="connsiteX4" fmla="*/ 2950122 w 3312368"/>
                <a:gd name="connsiteY4" fmla="*/ 1950386 h 1974998"/>
                <a:gd name="connsiteX5" fmla="*/ 3271091 w 3312368"/>
                <a:gd name="connsiteY5" fmla="*/ 1629417 h 1974998"/>
                <a:gd name="connsiteX6" fmla="*/ 3271091 w 3312368"/>
                <a:gd name="connsiteY6" fmla="*/ 345581 h 1974998"/>
                <a:gd name="connsiteX7" fmla="*/ 2950122 w 3312368"/>
                <a:gd name="connsiteY7" fmla="*/ 24612 h 1974998"/>
                <a:gd name="connsiteX8" fmla="*/ 329173 w 3312368"/>
                <a:gd name="connsiteY8" fmla="*/ 0 h 1974998"/>
                <a:gd name="connsiteX9" fmla="*/ 2983195 w 3312368"/>
                <a:gd name="connsiteY9" fmla="*/ 0 h 1974998"/>
                <a:gd name="connsiteX10" fmla="*/ 3312368 w 3312368"/>
                <a:gd name="connsiteY10" fmla="*/ 329173 h 1974998"/>
                <a:gd name="connsiteX11" fmla="*/ 3312368 w 3312368"/>
                <a:gd name="connsiteY11" fmla="*/ 1645825 h 1974998"/>
                <a:gd name="connsiteX12" fmla="*/ 2983195 w 3312368"/>
                <a:gd name="connsiteY12" fmla="*/ 1974998 h 1974998"/>
                <a:gd name="connsiteX13" fmla="*/ 329173 w 3312368"/>
                <a:gd name="connsiteY13" fmla="*/ 1974998 h 1974998"/>
                <a:gd name="connsiteX14" fmla="*/ 0 w 3312368"/>
                <a:gd name="connsiteY14" fmla="*/ 1645825 h 1974998"/>
                <a:gd name="connsiteX15" fmla="*/ 0 w 3312368"/>
                <a:gd name="connsiteY15" fmla="*/ 329173 h 1974998"/>
                <a:gd name="connsiteX16" fmla="*/ 329173 w 3312368"/>
                <a:gd name="connsiteY16" fmla="*/ 0 h 1974998"/>
                <a:gd name="connsiteX0" fmla="*/ 362246 w 3312368"/>
                <a:gd name="connsiteY0" fmla="*/ 24612 h 1974998"/>
                <a:gd name="connsiteX1" fmla="*/ 41277 w 3312368"/>
                <a:gd name="connsiteY1" fmla="*/ 345581 h 1974998"/>
                <a:gd name="connsiteX2" fmla="*/ 41277 w 3312368"/>
                <a:gd name="connsiteY2" fmla="*/ 1629417 h 1974998"/>
                <a:gd name="connsiteX3" fmla="*/ 362246 w 3312368"/>
                <a:gd name="connsiteY3" fmla="*/ 1950386 h 1974998"/>
                <a:gd name="connsiteX4" fmla="*/ 2950122 w 3312368"/>
                <a:gd name="connsiteY4" fmla="*/ 1950386 h 1974998"/>
                <a:gd name="connsiteX5" fmla="*/ 3271091 w 3312368"/>
                <a:gd name="connsiteY5" fmla="*/ 345581 h 1974998"/>
                <a:gd name="connsiteX6" fmla="*/ 2950122 w 3312368"/>
                <a:gd name="connsiteY6" fmla="*/ 24612 h 1974998"/>
                <a:gd name="connsiteX7" fmla="*/ 362246 w 3312368"/>
                <a:gd name="connsiteY7" fmla="*/ 24612 h 1974998"/>
                <a:gd name="connsiteX8" fmla="*/ 329173 w 3312368"/>
                <a:gd name="connsiteY8" fmla="*/ 0 h 1974998"/>
                <a:gd name="connsiteX9" fmla="*/ 2983195 w 3312368"/>
                <a:gd name="connsiteY9" fmla="*/ 0 h 1974998"/>
                <a:gd name="connsiteX10" fmla="*/ 3312368 w 3312368"/>
                <a:gd name="connsiteY10" fmla="*/ 329173 h 1974998"/>
                <a:gd name="connsiteX11" fmla="*/ 3312368 w 3312368"/>
                <a:gd name="connsiteY11" fmla="*/ 1645825 h 1974998"/>
                <a:gd name="connsiteX12" fmla="*/ 2983195 w 3312368"/>
                <a:gd name="connsiteY12" fmla="*/ 1974998 h 1974998"/>
                <a:gd name="connsiteX13" fmla="*/ 329173 w 3312368"/>
                <a:gd name="connsiteY13" fmla="*/ 1974998 h 1974998"/>
                <a:gd name="connsiteX14" fmla="*/ 0 w 3312368"/>
                <a:gd name="connsiteY14" fmla="*/ 1645825 h 1974998"/>
                <a:gd name="connsiteX15" fmla="*/ 0 w 3312368"/>
                <a:gd name="connsiteY15" fmla="*/ 329173 h 1974998"/>
                <a:gd name="connsiteX16" fmla="*/ 329173 w 3312368"/>
                <a:gd name="connsiteY16" fmla="*/ 0 h 1974998"/>
                <a:gd name="connsiteX0" fmla="*/ 362246 w 3312368"/>
                <a:gd name="connsiteY0" fmla="*/ 24612 h 1974998"/>
                <a:gd name="connsiteX1" fmla="*/ 41277 w 3312368"/>
                <a:gd name="connsiteY1" fmla="*/ 1629417 h 1974998"/>
                <a:gd name="connsiteX2" fmla="*/ 362246 w 3312368"/>
                <a:gd name="connsiteY2" fmla="*/ 1950386 h 1974998"/>
                <a:gd name="connsiteX3" fmla="*/ 2950122 w 3312368"/>
                <a:gd name="connsiteY3" fmla="*/ 1950386 h 1974998"/>
                <a:gd name="connsiteX4" fmla="*/ 3271091 w 3312368"/>
                <a:gd name="connsiteY4" fmla="*/ 345581 h 1974998"/>
                <a:gd name="connsiteX5" fmla="*/ 2950122 w 3312368"/>
                <a:gd name="connsiteY5" fmla="*/ 24612 h 1974998"/>
                <a:gd name="connsiteX6" fmla="*/ 362246 w 3312368"/>
                <a:gd name="connsiteY6" fmla="*/ 24612 h 1974998"/>
                <a:gd name="connsiteX7" fmla="*/ 329173 w 3312368"/>
                <a:gd name="connsiteY7" fmla="*/ 0 h 1974998"/>
                <a:gd name="connsiteX8" fmla="*/ 2983195 w 3312368"/>
                <a:gd name="connsiteY8" fmla="*/ 0 h 1974998"/>
                <a:gd name="connsiteX9" fmla="*/ 3312368 w 3312368"/>
                <a:gd name="connsiteY9" fmla="*/ 329173 h 1974998"/>
                <a:gd name="connsiteX10" fmla="*/ 3312368 w 3312368"/>
                <a:gd name="connsiteY10" fmla="*/ 1645825 h 1974998"/>
                <a:gd name="connsiteX11" fmla="*/ 2983195 w 3312368"/>
                <a:gd name="connsiteY11" fmla="*/ 1974998 h 1974998"/>
                <a:gd name="connsiteX12" fmla="*/ 329173 w 3312368"/>
                <a:gd name="connsiteY12" fmla="*/ 1974998 h 1974998"/>
                <a:gd name="connsiteX13" fmla="*/ 0 w 3312368"/>
                <a:gd name="connsiteY13" fmla="*/ 1645825 h 1974998"/>
                <a:gd name="connsiteX14" fmla="*/ 0 w 3312368"/>
                <a:gd name="connsiteY14" fmla="*/ 329173 h 1974998"/>
                <a:gd name="connsiteX15" fmla="*/ 329173 w 3312368"/>
                <a:gd name="connsiteY15" fmla="*/ 0 h 1974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312368" h="1974998">
                  <a:moveTo>
                    <a:pt x="362246" y="24612"/>
                  </a:moveTo>
                  <a:cubicBezTo>
                    <a:pt x="-122561" y="292079"/>
                    <a:pt x="41277" y="1308455"/>
                    <a:pt x="41277" y="1629417"/>
                  </a:cubicBezTo>
                  <a:cubicBezTo>
                    <a:pt x="41277" y="1806683"/>
                    <a:pt x="184980" y="1950386"/>
                    <a:pt x="362246" y="1950386"/>
                  </a:cubicBezTo>
                  <a:lnTo>
                    <a:pt x="2950122" y="1950386"/>
                  </a:lnTo>
                  <a:cubicBezTo>
                    <a:pt x="3434929" y="1682919"/>
                    <a:pt x="3271091" y="666543"/>
                    <a:pt x="3271091" y="345581"/>
                  </a:cubicBezTo>
                  <a:cubicBezTo>
                    <a:pt x="3271091" y="168315"/>
                    <a:pt x="3127388" y="24612"/>
                    <a:pt x="2950122" y="24612"/>
                  </a:cubicBezTo>
                  <a:lnTo>
                    <a:pt x="362246" y="24612"/>
                  </a:lnTo>
                  <a:close/>
                  <a:moveTo>
                    <a:pt x="329173" y="0"/>
                  </a:moveTo>
                  <a:lnTo>
                    <a:pt x="2983195" y="0"/>
                  </a:lnTo>
                  <a:cubicBezTo>
                    <a:pt x="3164992" y="0"/>
                    <a:pt x="3312368" y="147376"/>
                    <a:pt x="3312368" y="329173"/>
                  </a:cubicBezTo>
                  <a:lnTo>
                    <a:pt x="3312368" y="1645825"/>
                  </a:lnTo>
                  <a:cubicBezTo>
                    <a:pt x="3312368" y="1827622"/>
                    <a:pt x="3164992" y="1974998"/>
                    <a:pt x="2983195" y="1974998"/>
                  </a:cubicBezTo>
                  <a:lnTo>
                    <a:pt x="329173" y="1974998"/>
                  </a:lnTo>
                  <a:cubicBezTo>
                    <a:pt x="147376" y="1974998"/>
                    <a:pt x="0" y="1827622"/>
                    <a:pt x="0" y="1645825"/>
                  </a:cubicBezTo>
                  <a:lnTo>
                    <a:pt x="0" y="329173"/>
                  </a:lnTo>
                  <a:cubicBezTo>
                    <a:pt x="0" y="147376"/>
                    <a:pt x="147376" y="0"/>
                    <a:pt x="329173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dirty="0"/>
            </a:p>
          </p:txBody>
        </p:sp>
        <p:sp>
          <p:nvSpPr>
            <p:cNvPr id="51" name="Forma libre 13"/>
            <p:cNvSpPr/>
            <p:nvPr/>
          </p:nvSpPr>
          <p:spPr>
            <a:xfrm>
              <a:off x="8810893" y="4221088"/>
              <a:ext cx="2252865" cy="792088"/>
            </a:xfrm>
            <a:custGeom>
              <a:avLst/>
              <a:gdLst>
                <a:gd name="connsiteX0" fmla="*/ 362246 w 3312368"/>
                <a:gd name="connsiteY0" fmla="*/ 24612 h 1974998"/>
                <a:gd name="connsiteX1" fmla="*/ 41277 w 3312368"/>
                <a:gd name="connsiteY1" fmla="*/ 345581 h 1974998"/>
                <a:gd name="connsiteX2" fmla="*/ 41277 w 3312368"/>
                <a:gd name="connsiteY2" fmla="*/ 1629417 h 1974998"/>
                <a:gd name="connsiteX3" fmla="*/ 362246 w 3312368"/>
                <a:gd name="connsiteY3" fmla="*/ 1950386 h 1974998"/>
                <a:gd name="connsiteX4" fmla="*/ 2950122 w 3312368"/>
                <a:gd name="connsiteY4" fmla="*/ 1950386 h 1974998"/>
                <a:gd name="connsiteX5" fmla="*/ 3271091 w 3312368"/>
                <a:gd name="connsiteY5" fmla="*/ 1629417 h 1974998"/>
                <a:gd name="connsiteX6" fmla="*/ 3271091 w 3312368"/>
                <a:gd name="connsiteY6" fmla="*/ 345581 h 1974998"/>
                <a:gd name="connsiteX7" fmla="*/ 2950122 w 3312368"/>
                <a:gd name="connsiteY7" fmla="*/ 24612 h 1974998"/>
                <a:gd name="connsiteX8" fmla="*/ 329173 w 3312368"/>
                <a:gd name="connsiteY8" fmla="*/ 0 h 1974998"/>
                <a:gd name="connsiteX9" fmla="*/ 2983195 w 3312368"/>
                <a:gd name="connsiteY9" fmla="*/ 0 h 1974998"/>
                <a:gd name="connsiteX10" fmla="*/ 3312368 w 3312368"/>
                <a:gd name="connsiteY10" fmla="*/ 329173 h 1974998"/>
                <a:gd name="connsiteX11" fmla="*/ 3312368 w 3312368"/>
                <a:gd name="connsiteY11" fmla="*/ 1645825 h 1974998"/>
                <a:gd name="connsiteX12" fmla="*/ 2983195 w 3312368"/>
                <a:gd name="connsiteY12" fmla="*/ 1974998 h 1974998"/>
                <a:gd name="connsiteX13" fmla="*/ 329173 w 3312368"/>
                <a:gd name="connsiteY13" fmla="*/ 1974998 h 1974998"/>
                <a:gd name="connsiteX14" fmla="*/ 0 w 3312368"/>
                <a:gd name="connsiteY14" fmla="*/ 1645825 h 1974998"/>
                <a:gd name="connsiteX15" fmla="*/ 0 w 3312368"/>
                <a:gd name="connsiteY15" fmla="*/ 329173 h 1974998"/>
                <a:gd name="connsiteX16" fmla="*/ 329173 w 3312368"/>
                <a:gd name="connsiteY16" fmla="*/ 0 h 1974998"/>
                <a:gd name="connsiteX0" fmla="*/ 362246 w 3312368"/>
                <a:gd name="connsiteY0" fmla="*/ 24612 h 1974998"/>
                <a:gd name="connsiteX1" fmla="*/ 41277 w 3312368"/>
                <a:gd name="connsiteY1" fmla="*/ 345581 h 1974998"/>
                <a:gd name="connsiteX2" fmla="*/ 41277 w 3312368"/>
                <a:gd name="connsiteY2" fmla="*/ 1629417 h 1974998"/>
                <a:gd name="connsiteX3" fmla="*/ 362246 w 3312368"/>
                <a:gd name="connsiteY3" fmla="*/ 1950386 h 1974998"/>
                <a:gd name="connsiteX4" fmla="*/ 2950122 w 3312368"/>
                <a:gd name="connsiteY4" fmla="*/ 1950386 h 1974998"/>
                <a:gd name="connsiteX5" fmla="*/ 3271091 w 3312368"/>
                <a:gd name="connsiteY5" fmla="*/ 345581 h 1974998"/>
                <a:gd name="connsiteX6" fmla="*/ 2950122 w 3312368"/>
                <a:gd name="connsiteY6" fmla="*/ 24612 h 1974998"/>
                <a:gd name="connsiteX7" fmla="*/ 362246 w 3312368"/>
                <a:gd name="connsiteY7" fmla="*/ 24612 h 1974998"/>
                <a:gd name="connsiteX8" fmla="*/ 329173 w 3312368"/>
                <a:gd name="connsiteY8" fmla="*/ 0 h 1974998"/>
                <a:gd name="connsiteX9" fmla="*/ 2983195 w 3312368"/>
                <a:gd name="connsiteY9" fmla="*/ 0 h 1974998"/>
                <a:gd name="connsiteX10" fmla="*/ 3312368 w 3312368"/>
                <a:gd name="connsiteY10" fmla="*/ 329173 h 1974998"/>
                <a:gd name="connsiteX11" fmla="*/ 3312368 w 3312368"/>
                <a:gd name="connsiteY11" fmla="*/ 1645825 h 1974998"/>
                <a:gd name="connsiteX12" fmla="*/ 2983195 w 3312368"/>
                <a:gd name="connsiteY12" fmla="*/ 1974998 h 1974998"/>
                <a:gd name="connsiteX13" fmla="*/ 329173 w 3312368"/>
                <a:gd name="connsiteY13" fmla="*/ 1974998 h 1974998"/>
                <a:gd name="connsiteX14" fmla="*/ 0 w 3312368"/>
                <a:gd name="connsiteY14" fmla="*/ 1645825 h 1974998"/>
                <a:gd name="connsiteX15" fmla="*/ 0 w 3312368"/>
                <a:gd name="connsiteY15" fmla="*/ 329173 h 1974998"/>
                <a:gd name="connsiteX16" fmla="*/ 329173 w 3312368"/>
                <a:gd name="connsiteY16" fmla="*/ 0 h 1974998"/>
                <a:gd name="connsiteX0" fmla="*/ 362246 w 3312368"/>
                <a:gd name="connsiteY0" fmla="*/ 24612 h 1974998"/>
                <a:gd name="connsiteX1" fmla="*/ 41277 w 3312368"/>
                <a:gd name="connsiteY1" fmla="*/ 1629417 h 1974998"/>
                <a:gd name="connsiteX2" fmla="*/ 362246 w 3312368"/>
                <a:gd name="connsiteY2" fmla="*/ 1950386 h 1974998"/>
                <a:gd name="connsiteX3" fmla="*/ 2950122 w 3312368"/>
                <a:gd name="connsiteY3" fmla="*/ 1950386 h 1974998"/>
                <a:gd name="connsiteX4" fmla="*/ 3271091 w 3312368"/>
                <a:gd name="connsiteY4" fmla="*/ 345581 h 1974998"/>
                <a:gd name="connsiteX5" fmla="*/ 2950122 w 3312368"/>
                <a:gd name="connsiteY5" fmla="*/ 24612 h 1974998"/>
                <a:gd name="connsiteX6" fmla="*/ 362246 w 3312368"/>
                <a:gd name="connsiteY6" fmla="*/ 24612 h 1974998"/>
                <a:gd name="connsiteX7" fmla="*/ 329173 w 3312368"/>
                <a:gd name="connsiteY7" fmla="*/ 0 h 1974998"/>
                <a:gd name="connsiteX8" fmla="*/ 2983195 w 3312368"/>
                <a:gd name="connsiteY8" fmla="*/ 0 h 1974998"/>
                <a:gd name="connsiteX9" fmla="*/ 3312368 w 3312368"/>
                <a:gd name="connsiteY9" fmla="*/ 329173 h 1974998"/>
                <a:gd name="connsiteX10" fmla="*/ 3312368 w 3312368"/>
                <a:gd name="connsiteY10" fmla="*/ 1645825 h 1974998"/>
                <a:gd name="connsiteX11" fmla="*/ 2983195 w 3312368"/>
                <a:gd name="connsiteY11" fmla="*/ 1974998 h 1974998"/>
                <a:gd name="connsiteX12" fmla="*/ 329173 w 3312368"/>
                <a:gd name="connsiteY12" fmla="*/ 1974998 h 1974998"/>
                <a:gd name="connsiteX13" fmla="*/ 0 w 3312368"/>
                <a:gd name="connsiteY13" fmla="*/ 1645825 h 1974998"/>
                <a:gd name="connsiteX14" fmla="*/ 0 w 3312368"/>
                <a:gd name="connsiteY14" fmla="*/ 329173 h 1974998"/>
                <a:gd name="connsiteX15" fmla="*/ 329173 w 3312368"/>
                <a:gd name="connsiteY15" fmla="*/ 0 h 1974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312368" h="1974998">
                  <a:moveTo>
                    <a:pt x="362246" y="24612"/>
                  </a:moveTo>
                  <a:cubicBezTo>
                    <a:pt x="-122561" y="292079"/>
                    <a:pt x="41277" y="1308455"/>
                    <a:pt x="41277" y="1629417"/>
                  </a:cubicBezTo>
                  <a:cubicBezTo>
                    <a:pt x="41277" y="1806683"/>
                    <a:pt x="184980" y="1950386"/>
                    <a:pt x="362246" y="1950386"/>
                  </a:cubicBezTo>
                  <a:lnTo>
                    <a:pt x="2950122" y="1950386"/>
                  </a:lnTo>
                  <a:cubicBezTo>
                    <a:pt x="3434929" y="1682919"/>
                    <a:pt x="3271091" y="666543"/>
                    <a:pt x="3271091" y="345581"/>
                  </a:cubicBezTo>
                  <a:cubicBezTo>
                    <a:pt x="3271091" y="168315"/>
                    <a:pt x="3127388" y="24612"/>
                    <a:pt x="2950122" y="24612"/>
                  </a:cubicBezTo>
                  <a:lnTo>
                    <a:pt x="362246" y="24612"/>
                  </a:lnTo>
                  <a:close/>
                  <a:moveTo>
                    <a:pt x="329173" y="0"/>
                  </a:moveTo>
                  <a:lnTo>
                    <a:pt x="2983195" y="0"/>
                  </a:lnTo>
                  <a:cubicBezTo>
                    <a:pt x="3164992" y="0"/>
                    <a:pt x="3312368" y="147376"/>
                    <a:pt x="3312368" y="329173"/>
                  </a:cubicBezTo>
                  <a:lnTo>
                    <a:pt x="3312368" y="1645825"/>
                  </a:lnTo>
                  <a:cubicBezTo>
                    <a:pt x="3312368" y="1827622"/>
                    <a:pt x="3164992" y="1974998"/>
                    <a:pt x="2983195" y="1974998"/>
                  </a:cubicBezTo>
                  <a:lnTo>
                    <a:pt x="329173" y="1974998"/>
                  </a:lnTo>
                  <a:cubicBezTo>
                    <a:pt x="147376" y="1974998"/>
                    <a:pt x="0" y="1827622"/>
                    <a:pt x="0" y="1645825"/>
                  </a:cubicBezTo>
                  <a:lnTo>
                    <a:pt x="0" y="329173"/>
                  </a:lnTo>
                  <a:cubicBezTo>
                    <a:pt x="0" y="147376"/>
                    <a:pt x="147376" y="0"/>
                    <a:pt x="329173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dirty="0"/>
            </a:p>
          </p:txBody>
        </p:sp>
        <p:sp>
          <p:nvSpPr>
            <p:cNvPr id="52" name="Forma libre 35"/>
            <p:cNvSpPr/>
            <p:nvPr/>
          </p:nvSpPr>
          <p:spPr>
            <a:xfrm>
              <a:off x="8327454" y="4221088"/>
              <a:ext cx="244549" cy="565802"/>
            </a:xfrm>
            <a:custGeom>
              <a:avLst/>
              <a:gdLst>
                <a:gd name="connsiteX0" fmla="*/ 122275 w 244549"/>
                <a:gd name="connsiteY0" fmla="*/ 0 h 1050810"/>
                <a:gd name="connsiteX1" fmla="*/ 244549 w 244549"/>
                <a:gd name="connsiteY1" fmla="*/ 504425 h 1050810"/>
                <a:gd name="connsiteX2" fmla="*/ 239255 w 244549"/>
                <a:gd name="connsiteY2" fmla="*/ 526265 h 1050810"/>
                <a:gd name="connsiteX3" fmla="*/ 244549 w 244549"/>
                <a:gd name="connsiteY3" fmla="*/ 548105 h 1050810"/>
                <a:gd name="connsiteX4" fmla="*/ 122692 w 244549"/>
                <a:gd name="connsiteY4" fmla="*/ 1050810 h 1050810"/>
                <a:gd name="connsiteX5" fmla="*/ 122692 w 244549"/>
                <a:gd name="connsiteY5" fmla="*/ 1007130 h 1050810"/>
                <a:gd name="connsiteX6" fmla="*/ 122692 w 244549"/>
                <a:gd name="connsiteY6" fmla="*/ 752213 h 1050810"/>
                <a:gd name="connsiteX7" fmla="*/ 122692 w 244549"/>
                <a:gd name="connsiteY7" fmla="*/ 708533 h 1050810"/>
                <a:gd name="connsiteX8" fmla="*/ 129629 w 244549"/>
                <a:gd name="connsiteY8" fmla="*/ 708533 h 1050810"/>
                <a:gd name="connsiteX9" fmla="*/ 129629 w 244549"/>
                <a:gd name="connsiteY9" fmla="*/ 752213 h 1050810"/>
                <a:gd name="connsiteX10" fmla="*/ 129629 w 244549"/>
                <a:gd name="connsiteY10" fmla="*/ 912642 h 1050810"/>
                <a:gd name="connsiteX11" fmla="*/ 228222 w 244549"/>
                <a:gd name="connsiteY11" fmla="*/ 526265 h 1050810"/>
                <a:gd name="connsiteX12" fmla="*/ 129629 w 244549"/>
                <a:gd name="connsiteY12" fmla="*/ 139888 h 1050810"/>
                <a:gd name="connsiteX13" fmla="*/ 129629 w 244549"/>
                <a:gd name="connsiteY13" fmla="*/ 300317 h 1050810"/>
                <a:gd name="connsiteX14" fmla="*/ 129629 w 244549"/>
                <a:gd name="connsiteY14" fmla="*/ 343997 h 1050810"/>
                <a:gd name="connsiteX15" fmla="*/ 0 w 244549"/>
                <a:gd name="connsiteY15" fmla="*/ 343997 h 1050810"/>
                <a:gd name="connsiteX16" fmla="*/ 0 w 244549"/>
                <a:gd name="connsiteY16" fmla="*/ 300317 h 1050810"/>
                <a:gd name="connsiteX17" fmla="*/ 0 w 244549"/>
                <a:gd name="connsiteY17" fmla="*/ 295893 h 1050810"/>
                <a:gd name="connsiteX18" fmla="*/ 0 w 244549"/>
                <a:gd name="connsiteY18" fmla="*/ 252213 h 1050810"/>
                <a:gd name="connsiteX19" fmla="*/ 122275 w 244549"/>
                <a:gd name="connsiteY19" fmla="*/ 252213 h 1050810"/>
                <a:gd name="connsiteX20" fmla="*/ 122275 w 244549"/>
                <a:gd name="connsiteY20" fmla="*/ 43680 h 1050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44549" h="1050810">
                  <a:moveTo>
                    <a:pt x="122275" y="0"/>
                  </a:moveTo>
                  <a:lnTo>
                    <a:pt x="244549" y="504425"/>
                  </a:lnTo>
                  <a:lnTo>
                    <a:pt x="239255" y="526265"/>
                  </a:lnTo>
                  <a:lnTo>
                    <a:pt x="244549" y="548105"/>
                  </a:lnTo>
                  <a:lnTo>
                    <a:pt x="122692" y="1050810"/>
                  </a:lnTo>
                  <a:lnTo>
                    <a:pt x="122692" y="1007130"/>
                  </a:lnTo>
                  <a:lnTo>
                    <a:pt x="122692" y="752213"/>
                  </a:lnTo>
                  <a:lnTo>
                    <a:pt x="122692" y="708533"/>
                  </a:lnTo>
                  <a:lnTo>
                    <a:pt x="129629" y="708533"/>
                  </a:lnTo>
                  <a:lnTo>
                    <a:pt x="129629" y="752213"/>
                  </a:lnTo>
                  <a:lnTo>
                    <a:pt x="129629" y="912642"/>
                  </a:lnTo>
                  <a:lnTo>
                    <a:pt x="228222" y="526265"/>
                  </a:lnTo>
                  <a:lnTo>
                    <a:pt x="129629" y="139888"/>
                  </a:lnTo>
                  <a:lnTo>
                    <a:pt x="129629" y="300317"/>
                  </a:lnTo>
                  <a:lnTo>
                    <a:pt x="129629" y="343997"/>
                  </a:lnTo>
                  <a:lnTo>
                    <a:pt x="0" y="343997"/>
                  </a:lnTo>
                  <a:lnTo>
                    <a:pt x="0" y="300317"/>
                  </a:lnTo>
                  <a:lnTo>
                    <a:pt x="0" y="295893"/>
                  </a:lnTo>
                  <a:lnTo>
                    <a:pt x="0" y="252213"/>
                  </a:lnTo>
                  <a:lnTo>
                    <a:pt x="122275" y="252213"/>
                  </a:lnTo>
                  <a:lnTo>
                    <a:pt x="122275" y="43680"/>
                  </a:lnTo>
                  <a:close/>
                </a:path>
              </a:pathLst>
            </a:cu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dirty="0"/>
            </a:p>
          </p:txBody>
        </p:sp>
        <p:sp>
          <p:nvSpPr>
            <p:cNvPr id="48" name="47 CuadroTexto"/>
            <p:cNvSpPr txBox="1"/>
            <p:nvPr/>
          </p:nvSpPr>
          <p:spPr>
            <a:xfrm>
              <a:off x="2998862" y="4296032"/>
              <a:ext cx="496855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dirty="0">
                  <a:latin typeface="Calibri" panose="020F0502020204030204" pitchFamily="34" charset="0"/>
                  <a:cs typeface="Calibri" panose="020F0502020204030204" pitchFamily="34" charset="0"/>
                </a:rPr>
                <a:t>Hacer </a:t>
              </a:r>
              <a:r>
                <a:rPr lang="es-MX" b="1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conclusiones generales </a:t>
              </a:r>
              <a:r>
                <a:rPr lang="es-MX" dirty="0">
                  <a:latin typeface="Calibri" panose="020F0502020204030204" pitchFamily="34" charset="0"/>
                  <a:cs typeface="Calibri" panose="020F0502020204030204" pitchFamily="34" charset="0"/>
                </a:rPr>
                <a:t>a partir de la observación de </a:t>
              </a:r>
              <a:r>
                <a:rPr lang="es-MX" b="1" dirty="0">
                  <a:latin typeface="Calibri" panose="020F0502020204030204" pitchFamily="34" charset="0"/>
                  <a:cs typeface="Calibri" panose="020F0502020204030204" pitchFamily="34" charset="0"/>
                </a:rPr>
                <a:t>sólo una parte de </a:t>
              </a:r>
              <a:r>
                <a:rPr lang="es-MX" b="1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la Población.</a:t>
              </a:r>
              <a:endParaRPr lang="es-MX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6" name="13 CuadroTexto"/>
            <p:cNvSpPr txBox="1"/>
            <p:nvPr/>
          </p:nvSpPr>
          <p:spPr>
            <a:xfrm>
              <a:off x="406574" y="5373216"/>
              <a:ext cx="1944216" cy="7591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600"/>
                </a:lnSpc>
              </a:pPr>
              <a:r>
                <a:rPr lang="es-MX" sz="2600" b="1" dirty="0" smtClean="0">
                  <a:solidFill>
                    <a:srgbClr val="C00000"/>
                  </a:solidFill>
                  <a:latin typeface="Calibri (Titulos)"/>
                </a:rPr>
                <a:t>Errores comunes</a:t>
              </a:r>
              <a:endParaRPr lang="es-MX" sz="2600" dirty="0">
                <a:solidFill>
                  <a:srgbClr val="C00000"/>
                </a:solidFill>
                <a:latin typeface="Calibri (Titulos)"/>
              </a:endParaRPr>
            </a:p>
          </p:txBody>
        </p:sp>
        <p:sp>
          <p:nvSpPr>
            <p:cNvPr id="57" name="Forma libre 13"/>
            <p:cNvSpPr/>
            <p:nvPr/>
          </p:nvSpPr>
          <p:spPr>
            <a:xfrm>
              <a:off x="2926854" y="5085184"/>
              <a:ext cx="5256584" cy="936104"/>
            </a:xfrm>
            <a:custGeom>
              <a:avLst/>
              <a:gdLst>
                <a:gd name="connsiteX0" fmla="*/ 362246 w 3312368"/>
                <a:gd name="connsiteY0" fmla="*/ 24612 h 1974998"/>
                <a:gd name="connsiteX1" fmla="*/ 41277 w 3312368"/>
                <a:gd name="connsiteY1" fmla="*/ 345581 h 1974998"/>
                <a:gd name="connsiteX2" fmla="*/ 41277 w 3312368"/>
                <a:gd name="connsiteY2" fmla="*/ 1629417 h 1974998"/>
                <a:gd name="connsiteX3" fmla="*/ 362246 w 3312368"/>
                <a:gd name="connsiteY3" fmla="*/ 1950386 h 1974998"/>
                <a:gd name="connsiteX4" fmla="*/ 2950122 w 3312368"/>
                <a:gd name="connsiteY4" fmla="*/ 1950386 h 1974998"/>
                <a:gd name="connsiteX5" fmla="*/ 3271091 w 3312368"/>
                <a:gd name="connsiteY5" fmla="*/ 1629417 h 1974998"/>
                <a:gd name="connsiteX6" fmla="*/ 3271091 w 3312368"/>
                <a:gd name="connsiteY6" fmla="*/ 345581 h 1974998"/>
                <a:gd name="connsiteX7" fmla="*/ 2950122 w 3312368"/>
                <a:gd name="connsiteY7" fmla="*/ 24612 h 1974998"/>
                <a:gd name="connsiteX8" fmla="*/ 329173 w 3312368"/>
                <a:gd name="connsiteY8" fmla="*/ 0 h 1974998"/>
                <a:gd name="connsiteX9" fmla="*/ 2983195 w 3312368"/>
                <a:gd name="connsiteY9" fmla="*/ 0 h 1974998"/>
                <a:gd name="connsiteX10" fmla="*/ 3312368 w 3312368"/>
                <a:gd name="connsiteY10" fmla="*/ 329173 h 1974998"/>
                <a:gd name="connsiteX11" fmla="*/ 3312368 w 3312368"/>
                <a:gd name="connsiteY11" fmla="*/ 1645825 h 1974998"/>
                <a:gd name="connsiteX12" fmla="*/ 2983195 w 3312368"/>
                <a:gd name="connsiteY12" fmla="*/ 1974998 h 1974998"/>
                <a:gd name="connsiteX13" fmla="*/ 329173 w 3312368"/>
                <a:gd name="connsiteY13" fmla="*/ 1974998 h 1974998"/>
                <a:gd name="connsiteX14" fmla="*/ 0 w 3312368"/>
                <a:gd name="connsiteY14" fmla="*/ 1645825 h 1974998"/>
                <a:gd name="connsiteX15" fmla="*/ 0 w 3312368"/>
                <a:gd name="connsiteY15" fmla="*/ 329173 h 1974998"/>
                <a:gd name="connsiteX16" fmla="*/ 329173 w 3312368"/>
                <a:gd name="connsiteY16" fmla="*/ 0 h 1974998"/>
                <a:gd name="connsiteX0" fmla="*/ 362246 w 3312368"/>
                <a:gd name="connsiteY0" fmla="*/ 24612 h 1974998"/>
                <a:gd name="connsiteX1" fmla="*/ 41277 w 3312368"/>
                <a:gd name="connsiteY1" fmla="*/ 345581 h 1974998"/>
                <a:gd name="connsiteX2" fmla="*/ 41277 w 3312368"/>
                <a:gd name="connsiteY2" fmla="*/ 1629417 h 1974998"/>
                <a:gd name="connsiteX3" fmla="*/ 362246 w 3312368"/>
                <a:gd name="connsiteY3" fmla="*/ 1950386 h 1974998"/>
                <a:gd name="connsiteX4" fmla="*/ 2950122 w 3312368"/>
                <a:gd name="connsiteY4" fmla="*/ 1950386 h 1974998"/>
                <a:gd name="connsiteX5" fmla="*/ 3271091 w 3312368"/>
                <a:gd name="connsiteY5" fmla="*/ 345581 h 1974998"/>
                <a:gd name="connsiteX6" fmla="*/ 2950122 w 3312368"/>
                <a:gd name="connsiteY6" fmla="*/ 24612 h 1974998"/>
                <a:gd name="connsiteX7" fmla="*/ 362246 w 3312368"/>
                <a:gd name="connsiteY7" fmla="*/ 24612 h 1974998"/>
                <a:gd name="connsiteX8" fmla="*/ 329173 w 3312368"/>
                <a:gd name="connsiteY8" fmla="*/ 0 h 1974998"/>
                <a:gd name="connsiteX9" fmla="*/ 2983195 w 3312368"/>
                <a:gd name="connsiteY9" fmla="*/ 0 h 1974998"/>
                <a:gd name="connsiteX10" fmla="*/ 3312368 w 3312368"/>
                <a:gd name="connsiteY10" fmla="*/ 329173 h 1974998"/>
                <a:gd name="connsiteX11" fmla="*/ 3312368 w 3312368"/>
                <a:gd name="connsiteY11" fmla="*/ 1645825 h 1974998"/>
                <a:gd name="connsiteX12" fmla="*/ 2983195 w 3312368"/>
                <a:gd name="connsiteY12" fmla="*/ 1974998 h 1974998"/>
                <a:gd name="connsiteX13" fmla="*/ 329173 w 3312368"/>
                <a:gd name="connsiteY13" fmla="*/ 1974998 h 1974998"/>
                <a:gd name="connsiteX14" fmla="*/ 0 w 3312368"/>
                <a:gd name="connsiteY14" fmla="*/ 1645825 h 1974998"/>
                <a:gd name="connsiteX15" fmla="*/ 0 w 3312368"/>
                <a:gd name="connsiteY15" fmla="*/ 329173 h 1974998"/>
                <a:gd name="connsiteX16" fmla="*/ 329173 w 3312368"/>
                <a:gd name="connsiteY16" fmla="*/ 0 h 1974998"/>
                <a:gd name="connsiteX0" fmla="*/ 362246 w 3312368"/>
                <a:gd name="connsiteY0" fmla="*/ 24612 h 1974998"/>
                <a:gd name="connsiteX1" fmla="*/ 41277 w 3312368"/>
                <a:gd name="connsiteY1" fmla="*/ 1629417 h 1974998"/>
                <a:gd name="connsiteX2" fmla="*/ 362246 w 3312368"/>
                <a:gd name="connsiteY2" fmla="*/ 1950386 h 1974998"/>
                <a:gd name="connsiteX3" fmla="*/ 2950122 w 3312368"/>
                <a:gd name="connsiteY3" fmla="*/ 1950386 h 1974998"/>
                <a:gd name="connsiteX4" fmla="*/ 3271091 w 3312368"/>
                <a:gd name="connsiteY4" fmla="*/ 345581 h 1974998"/>
                <a:gd name="connsiteX5" fmla="*/ 2950122 w 3312368"/>
                <a:gd name="connsiteY5" fmla="*/ 24612 h 1974998"/>
                <a:gd name="connsiteX6" fmla="*/ 362246 w 3312368"/>
                <a:gd name="connsiteY6" fmla="*/ 24612 h 1974998"/>
                <a:gd name="connsiteX7" fmla="*/ 329173 w 3312368"/>
                <a:gd name="connsiteY7" fmla="*/ 0 h 1974998"/>
                <a:gd name="connsiteX8" fmla="*/ 2983195 w 3312368"/>
                <a:gd name="connsiteY8" fmla="*/ 0 h 1974998"/>
                <a:gd name="connsiteX9" fmla="*/ 3312368 w 3312368"/>
                <a:gd name="connsiteY9" fmla="*/ 329173 h 1974998"/>
                <a:gd name="connsiteX10" fmla="*/ 3312368 w 3312368"/>
                <a:gd name="connsiteY10" fmla="*/ 1645825 h 1974998"/>
                <a:gd name="connsiteX11" fmla="*/ 2983195 w 3312368"/>
                <a:gd name="connsiteY11" fmla="*/ 1974998 h 1974998"/>
                <a:gd name="connsiteX12" fmla="*/ 329173 w 3312368"/>
                <a:gd name="connsiteY12" fmla="*/ 1974998 h 1974998"/>
                <a:gd name="connsiteX13" fmla="*/ 0 w 3312368"/>
                <a:gd name="connsiteY13" fmla="*/ 1645825 h 1974998"/>
                <a:gd name="connsiteX14" fmla="*/ 0 w 3312368"/>
                <a:gd name="connsiteY14" fmla="*/ 329173 h 1974998"/>
                <a:gd name="connsiteX15" fmla="*/ 329173 w 3312368"/>
                <a:gd name="connsiteY15" fmla="*/ 0 h 1974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312368" h="1974998">
                  <a:moveTo>
                    <a:pt x="362246" y="24612"/>
                  </a:moveTo>
                  <a:cubicBezTo>
                    <a:pt x="-122561" y="292079"/>
                    <a:pt x="41277" y="1308455"/>
                    <a:pt x="41277" y="1629417"/>
                  </a:cubicBezTo>
                  <a:cubicBezTo>
                    <a:pt x="41277" y="1806683"/>
                    <a:pt x="184980" y="1950386"/>
                    <a:pt x="362246" y="1950386"/>
                  </a:cubicBezTo>
                  <a:lnTo>
                    <a:pt x="2950122" y="1950386"/>
                  </a:lnTo>
                  <a:cubicBezTo>
                    <a:pt x="3434929" y="1682919"/>
                    <a:pt x="3271091" y="666543"/>
                    <a:pt x="3271091" y="345581"/>
                  </a:cubicBezTo>
                  <a:cubicBezTo>
                    <a:pt x="3271091" y="168315"/>
                    <a:pt x="3127388" y="24612"/>
                    <a:pt x="2950122" y="24612"/>
                  </a:cubicBezTo>
                  <a:lnTo>
                    <a:pt x="362246" y="24612"/>
                  </a:lnTo>
                  <a:close/>
                  <a:moveTo>
                    <a:pt x="329173" y="0"/>
                  </a:moveTo>
                  <a:lnTo>
                    <a:pt x="2983195" y="0"/>
                  </a:lnTo>
                  <a:cubicBezTo>
                    <a:pt x="3164992" y="0"/>
                    <a:pt x="3312368" y="147376"/>
                    <a:pt x="3312368" y="329173"/>
                  </a:cubicBezTo>
                  <a:lnTo>
                    <a:pt x="3312368" y="1645825"/>
                  </a:lnTo>
                  <a:cubicBezTo>
                    <a:pt x="3312368" y="1827622"/>
                    <a:pt x="3164992" y="1974998"/>
                    <a:pt x="2983195" y="1974998"/>
                  </a:cubicBezTo>
                  <a:lnTo>
                    <a:pt x="329173" y="1974998"/>
                  </a:lnTo>
                  <a:cubicBezTo>
                    <a:pt x="147376" y="1974998"/>
                    <a:pt x="0" y="1827622"/>
                    <a:pt x="0" y="1645825"/>
                  </a:cubicBezTo>
                  <a:lnTo>
                    <a:pt x="0" y="329173"/>
                  </a:lnTo>
                  <a:cubicBezTo>
                    <a:pt x="0" y="147376"/>
                    <a:pt x="147376" y="0"/>
                    <a:pt x="329173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dirty="0"/>
            </a:p>
          </p:txBody>
        </p:sp>
        <p:sp>
          <p:nvSpPr>
            <p:cNvPr id="58" name="Forma libre 13"/>
            <p:cNvSpPr/>
            <p:nvPr/>
          </p:nvSpPr>
          <p:spPr>
            <a:xfrm>
              <a:off x="8810893" y="5138974"/>
              <a:ext cx="2252865" cy="792088"/>
            </a:xfrm>
            <a:custGeom>
              <a:avLst/>
              <a:gdLst>
                <a:gd name="connsiteX0" fmla="*/ 362246 w 3312368"/>
                <a:gd name="connsiteY0" fmla="*/ 24612 h 1974998"/>
                <a:gd name="connsiteX1" fmla="*/ 41277 w 3312368"/>
                <a:gd name="connsiteY1" fmla="*/ 345581 h 1974998"/>
                <a:gd name="connsiteX2" fmla="*/ 41277 w 3312368"/>
                <a:gd name="connsiteY2" fmla="*/ 1629417 h 1974998"/>
                <a:gd name="connsiteX3" fmla="*/ 362246 w 3312368"/>
                <a:gd name="connsiteY3" fmla="*/ 1950386 h 1974998"/>
                <a:gd name="connsiteX4" fmla="*/ 2950122 w 3312368"/>
                <a:gd name="connsiteY4" fmla="*/ 1950386 h 1974998"/>
                <a:gd name="connsiteX5" fmla="*/ 3271091 w 3312368"/>
                <a:gd name="connsiteY5" fmla="*/ 1629417 h 1974998"/>
                <a:gd name="connsiteX6" fmla="*/ 3271091 w 3312368"/>
                <a:gd name="connsiteY6" fmla="*/ 345581 h 1974998"/>
                <a:gd name="connsiteX7" fmla="*/ 2950122 w 3312368"/>
                <a:gd name="connsiteY7" fmla="*/ 24612 h 1974998"/>
                <a:gd name="connsiteX8" fmla="*/ 329173 w 3312368"/>
                <a:gd name="connsiteY8" fmla="*/ 0 h 1974998"/>
                <a:gd name="connsiteX9" fmla="*/ 2983195 w 3312368"/>
                <a:gd name="connsiteY9" fmla="*/ 0 h 1974998"/>
                <a:gd name="connsiteX10" fmla="*/ 3312368 w 3312368"/>
                <a:gd name="connsiteY10" fmla="*/ 329173 h 1974998"/>
                <a:gd name="connsiteX11" fmla="*/ 3312368 w 3312368"/>
                <a:gd name="connsiteY11" fmla="*/ 1645825 h 1974998"/>
                <a:gd name="connsiteX12" fmla="*/ 2983195 w 3312368"/>
                <a:gd name="connsiteY12" fmla="*/ 1974998 h 1974998"/>
                <a:gd name="connsiteX13" fmla="*/ 329173 w 3312368"/>
                <a:gd name="connsiteY13" fmla="*/ 1974998 h 1974998"/>
                <a:gd name="connsiteX14" fmla="*/ 0 w 3312368"/>
                <a:gd name="connsiteY14" fmla="*/ 1645825 h 1974998"/>
                <a:gd name="connsiteX15" fmla="*/ 0 w 3312368"/>
                <a:gd name="connsiteY15" fmla="*/ 329173 h 1974998"/>
                <a:gd name="connsiteX16" fmla="*/ 329173 w 3312368"/>
                <a:gd name="connsiteY16" fmla="*/ 0 h 1974998"/>
                <a:gd name="connsiteX0" fmla="*/ 362246 w 3312368"/>
                <a:gd name="connsiteY0" fmla="*/ 24612 h 1974998"/>
                <a:gd name="connsiteX1" fmla="*/ 41277 w 3312368"/>
                <a:gd name="connsiteY1" fmla="*/ 345581 h 1974998"/>
                <a:gd name="connsiteX2" fmla="*/ 41277 w 3312368"/>
                <a:gd name="connsiteY2" fmla="*/ 1629417 h 1974998"/>
                <a:gd name="connsiteX3" fmla="*/ 362246 w 3312368"/>
                <a:gd name="connsiteY3" fmla="*/ 1950386 h 1974998"/>
                <a:gd name="connsiteX4" fmla="*/ 2950122 w 3312368"/>
                <a:gd name="connsiteY4" fmla="*/ 1950386 h 1974998"/>
                <a:gd name="connsiteX5" fmla="*/ 3271091 w 3312368"/>
                <a:gd name="connsiteY5" fmla="*/ 345581 h 1974998"/>
                <a:gd name="connsiteX6" fmla="*/ 2950122 w 3312368"/>
                <a:gd name="connsiteY6" fmla="*/ 24612 h 1974998"/>
                <a:gd name="connsiteX7" fmla="*/ 362246 w 3312368"/>
                <a:gd name="connsiteY7" fmla="*/ 24612 h 1974998"/>
                <a:gd name="connsiteX8" fmla="*/ 329173 w 3312368"/>
                <a:gd name="connsiteY8" fmla="*/ 0 h 1974998"/>
                <a:gd name="connsiteX9" fmla="*/ 2983195 w 3312368"/>
                <a:gd name="connsiteY9" fmla="*/ 0 h 1974998"/>
                <a:gd name="connsiteX10" fmla="*/ 3312368 w 3312368"/>
                <a:gd name="connsiteY10" fmla="*/ 329173 h 1974998"/>
                <a:gd name="connsiteX11" fmla="*/ 3312368 w 3312368"/>
                <a:gd name="connsiteY11" fmla="*/ 1645825 h 1974998"/>
                <a:gd name="connsiteX12" fmla="*/ 2983195 w 3312368"/>
                <a:gd name="connsiteY12" fmla="*/ 1974998 h 1974998"/>
                <a:gd name="connsiteX13" fmla="*/ 329173 w 3312368"/>
                <a:gd name="connsiteY13" fmla="*/ 1974998 h 1974998"/>
                <a:gd name="connsiteX14" fmla="*/ 0 w 3312368"/>
                <a:gd name="connsiteY14" fmla="*/ 1645825 h 1974998"/>
                <a:gd name="connsiteX15" fmla="*/ 0 w 3312368"/>
                <a:gd name="connsiteY15" fmla="*/ 329173 h 1974998"/>
                <a:gd name="connsiteX16" fmla="*/ 329173 w 3312368"/>
                <a:gd name="connsiteY16" fmla="*/ 0 h 1974998"/>
                <a:gd name="connsiteX0" fmla="*/ 362246 w 3312368"/>
                <a:gd name="connsiteY0" fmla="*/ 24612 h 1974998"/>
                <a:gd name="connsiteX1" fmla="*/ 41277 w 3312368"/>
                <a:gd name="connsiteY1" fmla="*/ 1629417 h 1974998"/>
                <a:gd name="connsiteX2" fmla="*/ 362246 w 3312368"/>
                <a:gd name="connsiteY2" fmla="*/ 1950386 h 1974998"/>
                <a:gd name="connsiteX3" fmla="*/ 2950122 w 3312368"/>
                <a:gd name="connsiteY3" fmla="*/ 1950386 h 1974998"/>
                <a:gd name="connsiteX4" fmla="*/ 3271091 w 3312368"/>
                <a:gd name="connsiteY4" fmla="*/ 345581 h 1974998"/>
                <a:gd name="connsiteX5" fmla="*/ 2950122 w 3312368"/>
                <a:gd name="connsiteY5" fmla="*/ 24612 h 1974998"/>
                <a:gd name="connsiteX6" fmla="*/ 362246 w 3312368"/>
                <a:gd name="connsiteY6" fmla="*/ 24612 h 1974998"/>
                <a:gd name="connsiteX7" fmla="*/ 329173 w 3312368"/>
                <a:gd name="connsiteY7" fmla="*/ 0 h 1974998"/>
                <a:gd name="connsiteX8" fmla="*/ 2983195 w 3312368"/>
                <a:gd name="connsiteY8" fmla="*/ 0 h 1974998"/>
                <a:gd name="connsiteX9" fmla="*/ 3312368 w 3312368"/>
                <a:gd name="connsiteY9" fmla="*/ 329173 h 1974998"/>
                <a:gd name="connsiteX10" fmla="*/ 3312368 w 3312368"/>
                <a:gd name="connsiteY10" fmla="*/ 1645825 h 1974998"/>
                <a:gd name="connsiteX11" fmla="*/ 2983195 w 3312368"/>
                <a:gd name="connsiteY11" fmla="*/ 1974998 h 1974998"/>
                <a:gd name="connsiteX12" fmla="*/ 329173 w 3312368"/>
                <a:gd name="connsiteY12" fmla="*/ 1974998 h 1974998"/>
                <a:gd name="connsiteX13" fmla="*/ 0 w 3312368"/>
                <a:gd name="connsiteY13" fmla="*/ 1645825 h 1974998"/>
                <a:gd name="connsiteX14" fmla="*/ 0 w 3312368"/>
                <a:gd name="connsiteY14" fmla="*/ 329173 h 1974998"/>
                <a:gd name="connsiteX15" fmla="*/ 329173 w 3312368"/>
                <a:gd name="connsiteY15" fmla="*/ 0 h 1974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312368" h="1974998">
                  <a:moveTo>
                    <a:pt x="362246" y="24612"/>
                  </a:moveTo>
                  <a:cubicBezTo>
                    <a:pt x="-122561" y="292079"/>
                    <a:pt x="41277" y="1308455"/>
                    <a:pt x="41277" y="1629417"/>
                  </a:cubicBezTo>
                  <a:cubicBezTo>
                    <a:pt x="41277" y="1806683"/>
                    <a:pt x="184980" y="1950386"/>
                    <a:pt x="362246" y="1950386"/>
                  </a:cubicBezTo>
                  <a:lnTo>
                    <a:pt x="2950122" y="1950386"/>
                  </a:lnTo>
                  <a:cubicBezTo>
                    <a:pt x="3434929" y="1682919"/>
                    <a:pt x="3271091" y="666543"/>
                    <a:pt x="3271091" y="345581"/>
                  </a:cubicBezTo>
                  <a:cubicBezTo>
                    <a:pt x="3271091" y="168315"/>
                    <a:pt x="3127388" y="24612"/>
                    <a:pt x="2950122" y="24612"/>
                  </a:cubicBezTo>
                  <a:lnTo>
                    <a:pt x="362246" y="24612"/>
                  </a:lnTo>
                  <a:close/>
                  <a:moveTo>
                    <a:pt x="329173" y="0"/>
                  </a:moveTo>
                  <a:lnTo>
                    <a:pt x="2983195" y="0"/>
                  </a:lnTo>
                  <a:cubicBezTo>
                    <a:pt x="3164992" y="0"/>
                    <a:pt x="3312368" y="147376"/>
                    <a:pt x="3312368" y="329173"/>
                  </a:cubicBezTo>
                  <a:lnTo>
                    <a:pt x="3312368" y="1645825"/>
                  </a:lnTo>
                  <a:cubicBezTo>
                    <a:pt x="3312368" y="1827622"/>
                    <a:pt x="3164992" y="1974998"/>
                    <a:pt x="2983195" y="1974998"/>
                  </a:cubicBezTo>
                  <a:lnTo>
                    <a:pt x="329173" y="1974998"/>
                  </a:lnTo>
                  <a:cubicBezTo>
                    <a:pt x="147376" y="1974998"/>
                    <a:pt x="0" y="1827622"/>
                    <a:pt x="0" y="1645825"/>
                  </a:cubicBezTo>
                  <a:lnTo>
                    <a:pt x="0" y="329173"/>
                  </a:lnTo>
                  <a:cubicBezTo>
                    <a:pt x="0" y="147376"/>
                    <a:pt x="147376" y="0"/>
                    <a:pt x="329173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dirty="0"/>
            </a:p>
          </p:txBody>
        </p:sp>
        <p:sp>
          <p:nvSpPr>
            <p:cNvPr id="59" name="Forma libre 35"/>
            <p:cNvSpPr/>
            <p:nvPr/>
          </p:nvSpPr>
          <p:spPr>
            <a:xfrm>
              <a:off x="8327454" y="5138974"/>
              <a:ext cx="244549" cy="565802"/>
            </a:xfrm>
            <a:custGeom>
              <a:avLst/>
              <a:gdLst>
                <a:gd name="connsiteX0" fmla="*/ 122275 w 244549"/>
                <a:gd name="connsiteY0" fmla="*/ 0 h 1050810"/>
                <a:gd name="connsiteX1" fmla="*/ 244549 w 244549"/>
                <a:gd name="connsiteY1" fmla="*/ 504425 h 1050810"/>
                <a:gd name="connsiteX2" fmla="*/ 239255 w 244549"/>
                <a:gd name="connsiteY2" fmla="*/ 526265 h 1050810"/>
                <a:gd name="connsiteX3" fmla="*/ 244549 w 244549"/>
                <a:gd name="connsiteY3" fmla="*/ 548105 h 1050810"/>
                <a:gd name="connsiteX4" fmla="*/ 122692 w 244549"/>
                <a:gd name="connsiteY4" fmla="*/ 1050810 h 1050810"/>
                <a:gd name="connsiteX5" fmla="*/ 122692 w 244549"/>
                <a:gd name="connsiteY5" fmla="*/ 1007130 h 1050810"/>
                <a:gd name="connsiteX6" fmla="*/ 122692 w 244549"/>
                <a:gd name="connsiteY6" fmla="*/ 752213 h 1050810"/>
                <a:gd name="connsiteX7" fmla="*/ 122692 w 244549"/>
                <a:gd name="connsiteY7" fmla="*/ 708533 h 1050810"/>
                <a:gd name="connsiteX8" fmla="*/ 129629 w 244549"/>
                <a:gd name="connsiteY8" fmla="*/ 708533 h 1050810"/>
                <a:gd name="connsiteX9" fmla="*/ 129629 w 244549"/>
                <a:gd name="connsiteY9" fmla="*/ 752213 h 1050810"/>
                <a:gd name="connsiteX10" fmla="*/ 129629 w 244549"/>
                <a:gd name="connsiteY10" fmla="*/ 912642 h 1050810"/>
                <a:gd name="connsiteX11" fmla="*/ 228222 w 244549"/>
                <a:gd name="connsiteY11" fmla="*/ 526265 h 1050810"/>
                <a:gd name="connsiteX12" fmla="*/ 129629 w 244549"/>
                <a:gd name="connsiteY12" fmla="*/ 139888 h 1050810"/>
                <a:gd name="connsiteX13" fmla="*/ 129629 w 244549"/>
                <a:gd name="connsiteY13" fmla="*/ 300317 h 1050810"/>
                <a:gd name="connsiteX14" fmla="*/ 129629 w 244549"/>
                <a:gd name="connsiteY14" fmla="*/ 343997 h 1050810"/>
                <a:gd name="connsiteX15" fmla="*/ 0 w 244549"/>
                <a:gd name="connsiteY15" fmla="*/ 343997 h 1050810"/>
                <a:gd name="connsiteX16" fmla="*/ 0 w 244549"/>
                <a:gd name="connsiteY16" fmla="*/ 300317 h 1050810"/>
                <a:gd name="connsiteX17" fmla="*/ 0 w 244549"/>
                <a:gd name="connsiteY17" fmla="*/ 295893 h 1050810"/>
                <a:gd name="connsiteX18" fmla="*/ 0 w 244549"/>
                <a:gd name="connsiteY18" fmla="*/ 252213 h 1050810"/>
                <a:gd name="connsiteX19" fmla="*/ 122275 w 244549"/>
                <a:gd name="connsiteY19" fmla="*/ 252213 h 1050810"/>
                <a:gd name="connsiteX20" fmla="*/ 122275 w 244549"/>
                <a:gd name="connsiteY20" fmla="*/ 43680 h 1050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44549" h="1050810">
                  <a:moveTo>
                    <a:pt x="122275" y="0"/>
                  </a:moveTo>
                  <a:lnTo>
                    <a:pt x="244549" y="504425"/>
                  </a:lnTo>
                  <a:lnTo>
                    <a:pt x="239255" y="526265"/>
                  </a:lnTo>
                  <a:lnTo>
                    <a:pt x="244549" y="548105"/>
                  </a:lnTo>
                  <a:lnTo>
                    <a:pt x="122692" y="1050810"/>
                  </a:lnTo>
                  <a:lnTo>
                    <a:pt x="122692" y="1007130"/>
                  </a:lnTo>
                  <a:lnTo>
                    <a:pt x="122692" y="752213"/>
                  </a:lnTo>
                  <a:lnTo>
                    <a:pt x="122692" y="708533"/>
                  </a:lnTo>
                  <a:lnTo>
                    <a:pt x="129629" y="708533"/>
                  </a:lnTo>
                  <a:lnTo>
                    <a:pt x="129629" y="752213"/>
                  </a:lnTo>
                  <a:lnTo>
                    <a:pt x="129629" y="912642"/>
                  </a:lnTo>
                  <a:lnTo>
                    <a:pt x="228222" y="526265"/>
                  </a:lnTo>
                  <a:lnTo>
                    <a:pt x="129629" y="139888"/>
                  </a:lnTo>
                  <a:lnTo>
                    <a:pt x="129629" y="300317"/>
                  </a:lnTo>
                  <a:lnTo>
                    <a:pt x="129629" y="343997"/>
                  </a:lnTo>
                  <a:lnTo>
                    <a:pt x="0" y="343997"/>
                  </a:lnTo>
                  <a:lnTo>
                    <a:pt x="0" y="300317"/>
                  </a:lnTo>
                  <a:lnTo>
                    <a:pt x="0" y="295893"/>
                  </a:lnTo>
                  <a:lnTo>
                    <a:pt x="0" y="252213"/>
                  </a:lnTo>
                  <a:lnTo>
                    <a:pt x="122275" y="252213"/>
                  </a:lnTo>
                  <a:lnTo>
                    <a:pt x="122275" y="43680"/>
                  </a:lnTo>
                  <a:close/>
                </a:path>
              </a:pathLst>
            </a:cu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dirty="0"/>
            </a:p>
          </p:txBody>
        </p:sp>
        <p:sp>
          <p:nvSpPr>
            <p:cNvPr id="60" name="59 CuadroTexto"/>
            <p:cNvSpPr txBox="1"/>
            <p:nvPr/>
          </p:nvSpPr>
          <p:spPr>
            <a:xfrm>
              <a:off x="2961607" y="5108334"/>
              <a:ext cx="518457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dirty="0">
                  <a:latin typeface="Calibri" panose="020F0502020204030204" pitchFamily="34" charset="0"/>
                  <a:cs typeface="Calibri" panose="020F0502020204030204" pitchFamily="34" charset="0"/>
                </a:rPr>
                <a:t>Hacer </a:t>
              </a:r>
              <a:r>
                <a:rPr lang="es-MX" b="1" dirty="0">
                  <a:latin typeface="Calibri" panose="020F0502020204030204" pitchFamily="34" charset="0"/>
                  <a:cs typeface="Calibri" panose="020F0502020204030204" pitchFamily="34" charset="0"/>
                </a:rPr>
                <a:t>conclusiones hacia </a:t>
              </a:r>
              <a:r>
                <a:rPr lang="es-MX" b="1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un segmento </a:t>
              </a:r>
              <a:r>
                <a:rPr lang="es-MX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de la población, </a:t>
              </a:r>
              <a:r>
                <a:rPr lang="es-MX" b="1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cuando no se cuenta con muestra representativa</a:t>
              </a:r>
              <a:r>
                <a:rPr lang="es-MX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endParaRPr lang="es-MX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1" name="13 CuadroTexto"/>
            <p:cNvSpPr txBox="1"/>
            <p:nvPr/>
          </p:nvSpPr>
          <p:spPr>
            <a:xfrm>
              <a:off x="8975526" y="4253994"/>
              <a:ext cx="1944216" cy="7591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600"/>
                </a:lnSpc>
              </a:pPr>
              <a:r>
                <a:rPr lang="es-MX" sz="2600" b="1" dirty="0" smtClean="0">
                  <a:solidFill>
                    <a:srgbClr val="C00000"/>
                  </a:solidFill>
                  <a:latin typeface="Calibri (Titulos)"/>
                </a:rPr>
                <a:t>Error de muestreo</a:t>
              </a:r>
              <a:endParaRPr lang="es-MX" sz="2600" dirty="0">
                <a:solidFill>
                  <a:srgbClr val="C00000"/>
                </a:solidFill>
                <a:latin typeface="Calibri (Titulos)"/>
              </a:endParaRPr>
            </a:p>
          </p:txBody>
        </p:sp>
        <p:sp>
          <p:nvSpPr>
            <p:cNvPr id="62" name="13 CuadroTexto"/>
            <p:cNvSpPr txBox="1"/>
            <p:nvPr/>
          </p:nvSpPr>
          <p:spPr>
            <a:xfrm>
              <a:off x="9047534" y="5210982"/>
              <a:ext cx="1944216" cy="7591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600"/>
                </a:lnSpc>
              </a:pPr>
              <a:r>
                <a:rPr lang="es-MX" sz="2600" b="1" dirty="0" smtClean="0">
                  <a:solidFill>
                    <a:srgbClr val="C00000"/>
                  </a:solidFill>
                  <a:latin typeface="Calibri (Titulos)"/>
                </a:rPr>
                <a:t>Error de inferencia</a:t>
              </a:r>
              <a:endParaRPr lang="es-MX" sz="2600" dirty="0">
                <a:solidFill>
                  <a:srgbClr val="C00000"/>
                </a:solidFill>
                <a:latin typeface="Calibri (Titulos)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5671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0" y="0"/>
            <a:ext cx="1219041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es-MX" sz="3600" b="1" dirty="0" smtClean="0">
                <a:solidFill>
                  <a:srgbClr val="C00000"/>
                </a:solidFill>
                <a:latin typeface="Calibri (Titulos)"/>
              </a:rPr>
              <a:t>La selección del entrevistado</a:t>
            </a:r>
            <a:endParaRPr lang="es-MX" sz="3600" b="1" dirty="0">
              <a:solidFill>
                <a:srgbClr val="C00000"/>
              </a:solidFill>
              <a:latin typeface="Calibri (Titulos)"/>
            </a:endParaRPr>
          </a:p>
        </p:txBody>
      </p:sp>
      <p:grpSp>
        <p:nvGrpSpPr>
          <p:cNvPr id="9" name="8 Grupo"/>
          <p:cNvGrpSpPr/>
          <p:nvPr/>
        </p:nvGrpSpPr>
        <p:grpSpPr>
          <a:xfrm>
            <a:off x="5842006" y="1390649"/>
            <a:ext cx="6157856" cy="3933825"/>
            <a:chOff x="31044" y="1556792"/>
            <a:chExt cx="6578537" cy="3315510"/>
          </a:xfrm>
        </p:grpSpPr>
        <p:sp>
          <p:nvSpPr>
            <p:cNvPr id="10" name="9 Corchetes"/>
            <p:cNvSpPr/>
            <p:nvPr/>
          </p:nvSpPr>
          <p:spPr>
            <a:xfrm>
              <a:off x="128080" y="1624455"/>
              <a:ext cx="6396994" cy="3193717"/>
            </a:xfrm>
            <a:prstGeom prst="bracketPair">
              <a:avLst/>
            </a:prstGeom>
            <a:ln w="6350">
              <a:solidFill>
                <a:srgbClr val="77777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MX" dirty="0">
                <a:solidFill>
                  <a:prstClr val="black"/>
                </a:solidFill>
              </a:endParaRPr>
            </a:p>
          </p:txBody>
        </p:sp>
        <p:sp>
          <p:nvSpPr>
            <p:cNvPr id="11" name="10 Corchetes"/>
            <p:cNvSpPr/>
            <p:nvPr/>
          </p:nvSpPr>
          <p:spPr>
            <a:xfrm>
              <a:off x="31044" y="1556792"/>
              <a:ext cx="6578537" cy="3315510"/>
            </a:xfrm>
            <a:prstGeom prst="bracketPair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MX" dirty="0">
                <a:solidFill>
                  <a:prstClr val="black"/>
                </a:solidFill>
              </a:endParaRP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9238" y="2150272"/>
            <a:ext cx="5692775" cy="2686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2" name="11 Grupo"/>
          <p:cNvGrpSpPr/>
          <p:nvPr/>
        </p:nvGrpSpPr>
        <p:grpSpPr>
          <a:xfrm>
            <a:off x="5798228" y="6566288"/>
            <a:ext cx="575733" cy="277227"/>
            <a:chOff x="5798228" y="6480464"/>
            <a:chExt cx="575733" cy="277227"/>
          </a:xfrm>
        </p:grpSpPr>
        <p:sp>
          <p:nvSpPr>
            <p:cNvPr id="13" name="Rectangle 3"/>
            <p:cNvSpPr>
              <a:spLocks/>
            </p:cNvSpPr>
            <p:nvPr/>
          </p:nvSpPr>
          <p:spPr bwMode="auto">
            <a:xfrm>
              <a:off x="6059932" y="6480464"/>
              <a:ext cx="72136" cy="16927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xtLst/>
          </p:spPr>
          <p:txBody>
            <a:bodyPr wrap="none" lIns="0" tIns="0" rIns="0" bIns="0">
              <a:spAutoFit/>
            </a:bodyPr>
            <a:lstStyle>
              <a:lvl1pPr eaLnBrk="0" hangingPunct="0"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1pPr>
              <a:lvl2pPr marL="742950" indent="-285750" eaLnBrk="0" hangingPunct="0"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2pPr>
              <a:lvl3pPr marL="1143000" indent="-228600" eaLnBrk="0" hangingPunct="0"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3pPr>
              <a:lvl4pPr marL="1600200" indent="-228600" eaLnBrk="0" hangingPunct="0"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4pPr>
              <a:lvl5pPr marL="2057400" indent="-228600" eaLnBrk="0" hangingPunct="0"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fld id="{33D7FCC9-577A-4682-A4E7-7F4C8E8B0C9E}" type="slidenum">
                <a:rPr lang="es-ES_tradnl" altLang="es-ES" sz="1100" b="1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ea typeface="MS PGothic" panose="020B0600070205080204" pitchFamily="34" charset="-128"/>
                  <a:cs typeface="Calibri" panose="020F0502020204030204" pitchFamily="34" charset="0"/>
                  <a:sym typeface="Arial" panose="020B0604020202020204" pitchFamily="34" charset="0"/>
                </a:rPr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t>7</a:t>
              </a:fld>
              <a:endParaRPr lang="es-ES_tradnl" altLang="es-ES" sz="11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Arial" panose="020B0604020202020204" pitchFamily="34" charset="0"/>
              </a:endParaRPr>
            </a:p>
          </p:txBody>
        </p:sp>
        <p:grpSp>
          <p:nvGrpSpPr>
            <p:cNvPr id="14" name="13 Grupo"/>
            <p:cNvGrpSpPr/>
            <p:nvPr/>
          </p:nvGrpSpPr>
          <p:grpSpPr>
            <a:xfrm>
              <a:off x="5798228" y="6541791"/>
              <a:ext cx="575733" cy="215900"/>
              <a:chOff x="5798228" y="6593886"/>
              <a:chExt cx="575733" cy="215900"/>
            </a:xfrm>
            <a:solidFill>
              <a:schemeClr val="bg1"/>
            </a:solidFill>
          </p:grpSpPr>
          <p:sp>
            <p:nvSpPr>
              <p:cNvPr id="15" name="24 Triángulo isósceles"/>
              <p:cNvSpPr/>
              <p:nvPr userDrawn="1"/>
            </p:nvSpPr>
            <p:spPr bwMode="auto">
              <a:xfrm rot="10800000" flipV="1">
                <a:off x="5798228" y="6593886"/>
                <a:ext cx="287867" cy="215900"/>
              </a:xfrm>
              <a:custGeom>
                <a:avLst/>
                <a:gdLst>
                  <a:gd name="connsiteX0" fmla="*/ 0 w 540059"/>
                  <a:gd name="connsiteY0" fmla="*/ 288032 h 288032"/>
                  <a:gd name="connsiteX1" fmla="*/ 270030 w 540059"/>
                  <a:gd name="connsiteY1" fmla="*/ 0 h 288032"/>
                  <a:gd name="connsiteX2" fmla="*/ 540059 w 540059"/>
                  <a:gd name="connsiteY2" fmla="*/ 288032 h 288032"/>
                  <a:gd name="connsiteX3" fmla="*/ 0 w 540059"/>
                  <a:gd name="connsiteY3" fmla="*/ 288032 h 288032"/>
                  <a:gd name="connsiteX0" fmla="*/ 0 w 270030"/>
                  <a:gd name="connsiteY0" fmla="*/ 288032 h 288032"/>
                  <a:gd name="connsiteX1" fmla="*/ 270030 w 270030"/>
                  <a:gd name="connsiteY1" fmla="*/ 0 h 288032"/>
                  <a:gd name="connsiteX2" fmla="*/ 0 w 270030"/>
                  <a:gd name="connsiteY2" fmla="*/ 288032 h 288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70030" h="288032">
                    <a:moveTo>
                      <a:pt x="0" y="288032"/>
                    </a:moveTo>
                    <a:lnTo>
                      <a:pt x="270030" y="0"/>
                    </a:lnTo>
                    <a:lnTo>
                      <a:pt x="0" y="288032"/>
                    </a:lnTo>
                    <a:close/>
                  </a:path>
                </a:pathLst>
              </a:custGeom>
              <a:solidFill>
                <a:srgbClr val="C00000"/>
              </a:solidFill>
              <a:ln w="57150"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s-ES" sz="3200" dirty="0">
                  <a:solidFill>
                    <a:srgbClr val="C00000"/>
                  </a:solidFill>
                  <a:sym typeface="Gill Sans" charset="0"/>
                </a:endParaRPr>
              </a:p>
            </p:txBody>
          </p:sp>
          <p:sp>
            <p:nvSpPr>
              <p:cNvPr id="16" name="24 Triángulo isósceles"/>
              <p:cNvSpPr/>
              <p:nvPr/>
            </p:nvSpPr>
            <p:spPr bwMode="auto">
              <a:xfrm rot="10800000">
                <a:off x="6086094" y="6593886"/>
                <a:ext cx="287867" cy="215900"/>
              </a:xfrm>
              <a:custGeom>
                <a:avLst/>
                <a:gdLst>
                  <a:gd name="connsiteX0" fmla="*/ 0 w 540059"/>
                  <a:gd name="connsiteY0" fmla="*/ 288032 h 288032"/>
                  <a:gd name="connsiteX1" fmla="*/ 270030 w 540059"/>
                  <a:gd name="connsiteY1" fmla="*/ 0 h 288032"/>
                  <a:gd name="connsiteX2" fmla="*/ 540059 w 540059"/>
                  <a:gd name="connsiteY2" fmla="*/ 288032 h 288032"/>
                  <a:gd name="connsiteX3" fmla="*/ 0 w 540059"/>
                  <a:gd name="connsiteY3" fmla="*/ 288032 h 288032"/>
                  <a:gd name="connsiteX0" fmla="*/ 0 w 270030"/>
                  <a:gd name="connsiteY0" fmla="*/ 288032 h 288032"/>
                  <a:gd name="connsiteX1" fmla="*/ 270030 w 270030"/>
                  <a:gd name="connsiteY1" fmla="*/ 0 h 288032"/>
                  <a:gd name="connsiteX2" fmla="*/ 0 w 270030"/>
                  <a:gd name="connsiteY2" fmla="*/ 288032 h 288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70030" h="288032">
                    <a:moveTo>
                      <a:pt x="0" y="288032"/>
                    </a:moveTo>
                    <a:lnTo>
                      <a:pt x="270030" y="0"/>
                    </a:lnTo>
                    <a:lnTo>
                      <a:pt x="0" y="288032"/>
                    </a:lnTo>
                    <a:close/>
                  </a:path>
                </a:pathLst>
              </a:custGeom>
              <a:solidFill>
                <a:srgbClr val="C00000"/>
              </a:solidFill>
              <a:ln w="57150"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s-ES" sz="2800" dirty="0">
                  <a:solidFill>
                    <a:srgbClr val="C00000"/>
                  </a:solidFill>
                  <a:sym typeface="Gill Sans" charset="0"/>
                </a:endParaRPr>
              </a:p>
            </p:txBody>
          </p:sp>
        </p:grpSp>
      </p:grpSp>
      <p:sp>
        <p:nvSpPr>
          <p:cNvPr id="17" name="16 Rectángulo"/>
          <p:cNvSpPr/>
          <p:nvPr/>
        </p:nvSpPr>
        <p:spPr>
          <a:xfrm>
            <a:off x="6373961" y="1821431"/>
            <a:ext cx="5170339" cy="3200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27063" indent="-627063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es-MX" sz="2600" b="1" dirty="0" smtClean="0">
                <a:latin typeface="Calibri (cuerpo)"/>
              </a:rPr>
              <a:t>Asegurar el sorteo y selección </a:t>
            </a:r>
            <a:r>
              <a:rPr lang="es-MX" sz="2600" dirty="0" smtClean="0">
                <a:latin typeface="Calibri (cuerpo)"/>
              </a:rPr>
              <a:t>de cada una de las personas que se van a contactar.</a:t>
            </a:r>
          </a:p>
          <a:p>
            <a:pPr marL="627063" indent="-627063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es-MX" sz="2600" b="1" dirty="0" smtClean="0">
                <a:latin typeface="Calibri (cuerpo)"/>
              </a:rPr>
              <a:t>Considerar los regresos </a:t>
            </a:r>
            <a:r>
              <a:rPr lang="es-MX" sz="2600" dirty="0" smtClean="0">
                <a:latin typeface="Calibri (cuerpo)"/>
              </a:rPr>
              <a:t>necesarios para encontrar a la persona seleccionada.</a:t>
            </a:r>
          </a:p>
        </p:txBody>
      </p:sp>
    </p:spTree>
    <p:extLst>
      <p:ext uri="{BB962C8B-B14F-4D97-AF65-F5344CB8AC3E}">
        <p14:creationId xmlns:p14="http://schemas.microsoft.com/office/powerpoint/2010/main" val="22798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3 CuadroTexto"/>
          <p:cNvSpPr txBox="1"/>
          <p:nvPr/>
        </p:nvSpPr>
        <p:spPr>
          <a:xfrm>
            <a:off x="-4112" y="2226"/>
            <a:ext cx="121945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600" b="1" dirty="0" smtClean="0">
                <a:solidFill>
                  <a:srgbClr val="C00000"/>
                </a:solidFill>
                <a:latin typeface="Calibri (Titulos)"/>
                <a:cs typeface="Calibri" panose="020F0502020204030204" pitchFamily="34" charset="0"/>
              </a:rPr>
              <a:t>El método de recolección</a:t>
            </a:r>
            <a:endParaRPr lang="es-MX" sz="3600" dirty="0">
              <a:solidFill>
                <a:srgbClr val="C00000"/>
              </a:solidFill>
              <a:latin typeface="Calibri (Titulos)"/>
              <a:cs typeface="Calibri" panose="020F0502020204030204" pitchFamily="34" charset="0"/>
            </a:endParaRPr>
          </a:p>
        </p:txBody>
      </p:sp>
      <p:grpSp>
        <p:nvGrpSpPr>
          <p:cNvPr id="21" name="20 Grupo"/>
          <p:cNvGrpSpPr/>
          <p:nvPr/>
        </p:nvGrpSpPr>
        <p:grpSpPr>
          <a:xfrm>
            <a:off x="5798228" y="6562352"/>
            <a:ext cx="575733" cy="277227"/>
            <a:chOff x="5798228" y="6480464"/>
            <a:chExt cx="575733" cy="277227"/>
          </a:xfrm>
        </p:grpSpPr>
        <p:sp>
          <p:nvSpPr>
            <p:cNvPr id="22" name="Rectangle 3"/>
            <p:cNvSpPr>
              <a:spLocks/>
            </p:cNvSpPr>
            <p:nvPr/>
          </p:nvSpPr>
          <p:spPr bwMode="auto">
            <a:xfrm>
              <a:off x="6059932" y="6480464"/>
              <a:ext cx="72136" cy="16927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xtLst/>
          </p:spPr>
          <p:txBody>
            <a:bodyPr wrap="none" lIns="0" tIns="0" rIns="0" bIns="0">
              <a:spAutoFit/>
            </a:bodyPr>
            <a:lstStyle>
              <a:lvl1pPr eaLnBrk="0" hangingPunct="0"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1pPr>
              <a:lvl2pPr marL="742950" indent="-285750" eaLnBrk="0" hangingPunct="0"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2pPr>
              <a:lvl3pPr marL="1143000" indent="-228600" eaLnBrk="0" hangingPunct="0"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3pPr>
              <a:lvl4pPr marL="1600200" indent="-228600" eaLnBrk="0" hangingPunct="0"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4pPr>
              <a:lvl5pPr marL="2057400" indent="-228600" eaLnBrk="0" hangingPunct="0"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fld id="{33D7FCC9-577A-4682-A4E7-7F4C8E8B0C9E}" type="slidenum">
                <a:rPr lang="es-ES_tradnl" altLang="es-ES" sz="1100" b="1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ea typeface="MS PGothic" panose="020B0600070205080204" pitchFamily="34" charset="-128"/>
                  <a:cs typeface="Calibri" panose="020F0502020204030204" pitchFamily="34" charset="0"/>
                  <a:sym typeface="Arial" panose="020B0604020202020204" pitchFamily="34" charset="0"/>
                </a:rPr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t>8</a:t>
              </a:fld>
              <a:endParaRPr lang="es-ES_tradnl" altLang="es-ES" sz="11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Arial" panose="020B0604020202020204" pitchFamily="34" charset="0"/>
              </a:endParaRPr>
            </a:p>
          </p:txBody>
        </p:sp>
        <p:grpSp>
          <p:nvGrpSpPr>
            <p:cNvPr id="23" name="22 Grupo"/>
            <p:cNvGrpSpPr/>
            <p:nvPr/>
          </p:nvGrpSpPr>
          <p:grpSpPr>
            <a:xfrm>
              <a:off x="5798228" y="6541791"/>
              <a:ext cx="575733" cy="215900"/>
              <a:chOff x="5798228" y="6593886"/>
              <a:chExt cx="575733" cy="215900"/>
            </a:xfrm>
            <a:solidFill>
              <a:schemeClr val="bg1"/>
            </a:solidFill>
          </p:grpSpPr>
          <p:sp>
            <p:nvSpPr>
              <p:cNvPr id="24" name="24 Triángulo isósceles"/>
              <p:cNvSpPr/>
              <p:nvPr userDrawn="1"/>
            </p:nvSpPr>
            <p:spPr bwMode="auto">
              <a:xfrm rot="10800000" flipV="1">
                <a:off x="5798228" y="6593886"/>
                <a:ext cx="287867" cy="215900"/>
              </a:xfrm>
              <a:custGeom>
                <a:avLst/>
                <a:gdLst>
                  <a:gd name="connsiteX0" fmla="*/ 0 w 540059"/>
                  <a:gd name="connsiteY0" fmla="*/ 288032 h 288032"/>
                  <a:gd name="connsiteX1" fmla="*/ 270030 w 540059"/>
                  <a:gd name="connsiteY1" fmla="*/ 0 h 288032"/>
                  <a:gd name="connsiteX2" fmla="*/ 540059 w 540059"/>
                  <a:gd name="connsiteY2" fmla="*/ 288032 h 288032"/>
                  <a:gd name="connsiteX3" fmla="*/ 0 w 540059"/>
                  <a:gd name="connsiteY3" fmla="*/ 288032 h 288032"/>
                  <a:gd name="connsiteX0" fmla="*/ 0 w 270030"/>
                  <a:gd name="connsiteY0" fmla="*/ 288032 h 288032"/>
                  <a:gd name="connsiteX1" fmla="*/ 270030 w 270030"/>
                  <a:gd name="connsiteY1" fmla="*/ 0 h 288032"/>
                  <a:gd name="connsiteX2" fmla="*/ 0 w 270030"/>
                  <a:gd name="connsiteY2" fmla="*/ 288032 h 288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70030" h="288032">
                    <a:moveTo>
                      <a:pt x="0" y="288032"/>
                    </a:moveTo>
                    <a:lnTo>
                      <a:pt x="270030" y="0"/>
                    </a:lnTo>
                    <a:lnTo>
                      <a:pt x="0" y="288032"/>
                    </a:lnTo>
                    <a:close/>
                  </a:path>
                </a:pathLst>
              </a:custGeom>
              <a:solidFill>
                <a:srgbClr val="C00000"/>
              </a:solidFill>
              <a:ln w="57150"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s-ES" sz="3200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Gill Sans" charset="0"/>
                </a:endParaRPr>
              </a:p>
            </p:txBody>
          </p:sp>
          <p:sp>
            <p:nvSpPr>
              <p:cNvPr id="25" name="24 Triángulo isósceles"/>
              <p:cNvSpPr/>
              <p:nvPr/>
            </p:nvSpPr>
            <p:spPr bwMode="auto">
              <a:xfrm rot="10800000">
                <a:off x="6086094" y="6593886"/>
                <a:ext cx="287867" cy="215900"/>
              </a:xfrm>
              <a:custGeom>
                <a:avLst/>
                <a:gdLst>
                  <a:gd name="connsiteX0" fmla="*/ 0 w 540059"/>
                  <a:gd name="connsiteY0" fmla="*/ 288032 h 288032"/>
                  <a:gd name="connsiteX1" fmla="*/ 270030 w 540059"/>
                  <a:gd name="connsiteY1" fmla="*/ 0 h 288032"/>
                  <a:gd name="connsiteX2" fmla="*/ 540059 w 540059"/>
                  <a:gd name="connsiteY2" fmla="*/ 288032 h 288032"/>
                  <a:gd name="connsiteX3" fmla="*/ 0 w 540059"/>
                  <a:gd name="connsiteY3" fmla="*/ 288032 h 288032"/>
                  <a:gd name="connsiteX0" fmla="*/ 0 w 270030"/>
                  <a:gd name="connsiteY0" fmla="*/ 288032 h 288032"/>
                  <a:gd name="connsiteX1" fmla="*/ 270030 w 270030"/>
                  <a:gd name="connsiteY1" fmla="*/ 0 h 288032"/>
                  <a:gd name="connsiteX2" fmla="*/ 0 w 270030"/>
                  <a:gd name="connsiteY2" fmla="*/ 288032 h 288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70030" h="288032">
                    <a:moveTo>
                      <a:pt x="0" y="288032"/>
                    </a:moveTo>
                    <a:lnTo>
                      <a:pt x="270030" y="0"/>
                    </a:lnTo>
                    <a:lnTo>
                      <a:pt x="0" y="288032"/>
                    </a:lnTo>
                    <a:close/>
                  </a:path>
                </a:pathLst>
              </a:custGeom>
              <a:solidFill>
                <a:srgbClr val="C00000"/>
              </a:solidFill>
              <a:ln w="57150"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s-ES" sz="2800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Gill Sans" charset="0"/>
                </a:endParaRPr>
              </a:p>
            </p:txBody>
          </p:sp>
        </p:grpSp>
      </p:grpSp>
      <p:sp>
        <p:nvSpPr>
          <p:cNvPr id="26" name="Rectangle 42"/>
          <p:cNvSpPr>
            <a:spLocks noChangeArrowheads="1"/>
          </p:cNvSpPr>
          <p:nvPr/>
        </p:nvSpPr>
        <p:spPr bwMode="auto">
          <a:xfrm>
            <a:off x="8552329" y="6285387"/>
            <a:ext cx="3636261" cy="2769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1406" tIns="45703" rIns="91406" bIns="45703">
            <a:spAutoFit/>
          </a:bodyPr>
          <a:lstStyle/>
          <a:p>
            <a:pPr defTabSz="914057">
              <a:spcBef>
                <a:spcPct val="0"/>
              </a:spcBef>
            </a:pPr>
            <a:r>
              <a:rPr lang="es-MX" sz="1200" b="1" dirty="0" smtClean="0">
                <a:latin typeface="Calibri" panose="020F0502020204030204" pitchFamily="34" charset="0"/>
                <a:ea typeface="ＭＳ Ｐゴシック" charset="-128"/>
                <a:cs typeface="Calibri" panose="020F0502020204030204" pitchFamily="34" charset="0"/>
              </a:rPr>
              <a:t>(Fuente: </a:t>
            </a:r>
            <a:r>
              <a:rPr lang="es-MX" sz="1200" b="1" dirty="0">
                <a:latin typeface="Calibri" panose="020F0502020204030204" pitchFamily="34" charset="0"/>
                <a:ea typeface="ＭＳ Ｐゴシック" charset="-128"/>
                <a:cs typeface="Calibri" panose="020F0502020204030204" pitchFamily="34" charset="0"/>
              </a:rPr>
              <a:t>Estudio nacional sindicado NODO </a:t>
            </a:r>
            <a:r>
              <a:rPr lang="es-MX" sz="1200" b="1" dirty="0" smtClean="0">
                <a:latin typeface="Calibri" panose="020F0502020204030204" pitchFamily="34" charset="0"/>
                <a:ea typeface="ＭＳ Ｐゴシック" charset="-128"/>
                <a:cs typeface="Calibri" panose="020F0502020204030204" pitchFamily="34" charset="0"/>
              </a:rPr>
              <a:t>2016)</a:t>
            </a:r>
            <a:endParaRPr lang="es-MX" sz="1200" b="1" dirty="0">
              <a:latin typeface="Calibri" panose="020F0502020204030204" pitchFamily="34" charset="0"/>
              <a:ea typeface="ＭＳ Ｐゴシック" charset="-128"/>
              <a:cs typeface="Calibri" panose="020F0502020204030204" pitchFamily="34" charset="0"/>
            </a:endParaRPr>
          </a:p>
        </p:txBody>
      </p:sp>
      <p:sp>
        <p:nvSpPr>
          <p:cNvPr id="48" name="24 Lágrima"/>
          <p:cNvSpPr/>
          <p:nvPr/>
        </p:nvSpPr>
        <p:spPr>
          <a:xfrm rot="8100000">
            <a:off x="578888" y="2560395"/>
            <a:ext cx="859421" cy="849187"/>
          </a:xfrm>
          <a:prstGeom prst="teardrop">
            <a:avLst>
              <a:gd name="adj" fmla="val 100000"/>
            </a:avLst>
          </a:prstGeom>
          <a:ln>
            <a:solidFill>
              <a:srgbClr val="FF0000"/>
            </a:solidFill>
          </a:ln>
        </p:spPr>
        <p:style>
          <a:lnRef idx="2">
            <a:scrgbClr r="0" g="0" b="0"/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s-MX" dirty="0"/>
          </a:p>
        </p:txBody>
      </p:sp>
      <p:sp>
        <p:nvSpPr>
          <p:cNvPr id="49" name="25 Elipse"/>
          <p:cNvSpPr/>
          <p:nvPr/>
        </p:nvSpPr>
        <p:spPr>
          <a:xfrm>
            <a:off x="667995" y="2634968"/>
            <a:ext cx="681207" cy="689416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2">
            <a:scrgbClr r="0" g="0" b="0"/>
          </a:lnRef>
          <a:fillRef idx="1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s-MX" dirty="0"/>
          </a:p>
        </p:txBody>
      </p:sp>
      <p:sp>
        <p:nvSpPr>
          <p:cNvPr id="50" name="Elipse 17"/>
          <p:cNvSpPr/>
          <p:nvPr/>
        </p:nvSpPr>
        <p:spPr>
          <a:xfrm>
            <a:off x="725428" y="2698535"/>
            <a:ext cx="566341" cy="57305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130" tIns="24130" rIns="24130" bIns="24130" numCol="1" spcCol="1270" anchor="ctr" anchorCtr="0">
            <a:noAutofit/>
          </a:bodyPr>
          <a:lstStyle/>
          <a:p>
            <a:pPr algn="ctr">
              <a:lnSpc>
                <a:spcPct val="90000"/>
              </a:lnSpc>
              <a:spcAft>
                <a:spcPts val="0"/>
              </a:spcAft>
            </a:pPr>
            <a:r>
              <a:rPr lang="es-MX" sz="2000" b="1" dirty="0" smtClean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28%</a:t>
            </a:r>
            <a:endParaRPr lang="es-MX" sz="12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Times New Roman"/>
              <a:cs typeface="Calibri" panose="020F0502020204030204" pitchFamily="34" charset="0"/>
            </a:endParaRPr>
          </a:p>
        </p:txBody>
      </p:sp>
      <p:graphicFrame>
        <p:nvGraphicFramePr>
          <p:cNvPr id="10" name="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9772562"/>
              </p:ext>
            </p:extLst>
          </p:nvPr>
        </p:nvGraphicFramePr>
        <p:xfrm>
          <a:off x="297769" y="3696332"/>
          <a:ext cx="11593288" cy="1019175"/>
        </p:xfrm>
        <a:graphic>
          <a:graphicData uri="http://schemas.openxmlformats.org/drawingml/2006/table">
            <a:tbl>
              <a:tblPr/>
              <a:tblGrid>
                <a:gridCol w="1449161"/>
                <a:gridCol w="1449161"/>
                <a:gridCol w="1449161"/>
                <a:gridCol w="1449161"/>
                <a:gridCol w="1449161"/>
                <a:gridCol w="1449161"/>
                <a:gridCol w="1449161"/>
                <a:gridCol w="1449161"/>
              </a:tblGrid>
              <a:tr h="514350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1" i="0" u="none" strike="noStrike" dirty="0">
                          <a:solidFill>
                            <a:srgbClr val="C00000"/>
                          </a:solidFill>
                          <a:effectLst/>
                          <a:latin typeface="Century Gothic"/>
                        </a:rPr>
                        <a:t>Asistido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1" i="0" u="none" strike="noStrike" dirty="0">
                          <a:solidFill>
                            <a:srgbClr val="C00000"/>
                          </a:solidFill>
                          <a:effectLst/>
                          <a:latin typeface="Century Gothic"/>
                        </a:rPr>
                        <a:t>Auto-aplicado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1" i="0" u="none" strike="noStrike" dirty="0">
                          <a:solidFill>
                            <a:srgbClr val="0F243E"/>
                          </a:solidFill>
                          <a:effectLst/>
                          <a:latin typeface="Century Gothic"/>
                        </a:rPr>
                        <a:t>Asistido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1" i="0" u="none" strike="noStrike" dirty="0">
                          <a:solidFill>
                            <a:srgbClr val="0F243E"/>
                          </a:solidFill>
                          <a:effectLst/>
                          <a:latin typeface="Century Gothic"/>
                        </a:rPr>
                        <a:t>Auto-aplicado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s-MX" sz="1600" b="1" i="0" u="none" strike="noStrike" dirty="0">
                          <a:solidFill>
                            <a:srgbClr val="00B050"/>
                          </a:solidFill>
                          <a:effectLst/>
                          <a:latin typeface="Century Gothic"/>
                        </a:rPr>
                        <a:t>Encuesta telefónica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s-MX" sz="1600" b="1" i="0" u="none" strike="noStrike" dirty="0">
                          <a:solidFill>
                            <a:srgbClr val="E26B0A"/>
                          </a:solidFill>
                          <a:effectLst/>
                          <a:latin typeface="Century Gothic"/>
                        </a:rPr>
                        <a:t>Dispositivo </a:t>
                      </a:r>
                      <a:r>
                        <a:rPr lang="es-MX" sz="1600" b="1" i="0" u="none" strike="noStrike" dirty="0" err="1">
                          <a:solidFill>
                            <a:srgbClr val="E26B0A"/>
                          </a:solidFill>
                          <a:effectLst/>
                          <a:latin typeface="Century Gothic"/>
                        </a:rPr>
                        <a:t>movil</a:t>
                      </a:r>
                      <a:endParaRPr lang="es-MX" sz="1600" b="1" i="0" u="none" strike="noStrike" dirty="0">
                        <a:solidFill>
                          <a:srgbClr val="E26B0A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s-MX" sz="1600" b="1" i="0" u="none" strike="noStrike">
                          <a:solidFill>
                            <a:srgbClr val="60497A"/>
                          </a:solidFill>
                          <a:effectLst/>
                          <a:latin typeface="Century Gothic"/>
                        </a:rPr>
                        <a:t>Panel on-line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s-MX" sz="1600" b="1" i="0" u="none" strike="noStrike">
                          <a:solidFill>
                            <a:srgbClr val="808080"/>
                          </a:solidFill>
                          <a:effectLst/>
                          <a:latin typeface="Century Gothic"/>
                        </a:rPr>
                        <a:t>Por correo electrónico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4825"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s-MX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/>
                        </a:rPr>
                        <a:t>En vivienda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s-MX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/>
                        </a:rPr>
                        <a:t>Punto de afluencia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43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1" name="24 Lágrima"/>
          <p:cNvSpPr/>
          <p:nvPr/>
        </p:nvSpPr>
        <p:spPr>
          <a:xfrm rot="8100000">
            <a:off x="1953953" y="2560395"/>
            <a:ext cx="859421" cy="849187"/>
          </a:xfrm>
          <a:prstGeom prst="teardrop">
            <a:avLst>
              <a:gd name="adj" fmla="val 100000"/>
            </a:avLst>
          </a:prstGeom>
          <a:ln>
            <a:solidFill>
              <a:srgbClr val="FF0000"/>
            </a:solidFill>
          </a:ln>
        </p:spPr>
        <p:style>
          <a:lnRef idx="2">
            <a:scrgbClr r="0" g="0" b="0"/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s-MX"/>
          </a:p>
        </p:txBody>
      </p:sp>
      <p:sp>
        <p:nvSpPr>
          <p:cNvPr id="72" name="25 Elipse"/>
          <p:cNvSpPr/>
          <p:nvPr/>
        </p:nvSpPr>
        <p:spPr>
          <a:xfrm>
            <a:off x="2043060" y="2634968"/>
            <a:ext cx="681207" cy="689416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2">
            <a:scrgbClr r="0" g="0" b="0"/>
          </a:lnRef>
          <a:fillRef idx="1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s-MX"/>
          </a:p>
        </p:txBody>
      </p:sp>
      <p:sp>
        <p:nvSpPr>
          <p:cNvPr id="73" name="Elipse 17"/>
          <p:cNvSpPr/>
          <p:nvPr/>
        </p:nvSpPr>
        <p:spPr>
          <a:xfrm>
            <a:off x="2100493" y="2698535"/>
            <a:ext cx="566341" cy="57305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130" tIns="24130" rIns="24130" bIns="24130" numCol="1" spcCol="1270" anchor="ctr" anchorCtr="0">
            <a:noAutofit/>
          </a:bodyPr>
          <a:lstStyle/>
          <a:p>
            <a:pPr algn="ctr">
              <a:lnSpc>
                <a:spcPct val="90000"/>
              </a:lnSpc>
              <a:spcAft>
                <a:spcPts val="0"/>
              </a:spcAft>
            </a:pPr>
            <a:r>
              <a:rPr lang="es-MX" sz="2000" b="1" dirty="0" smtClean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36%</a:t>
            </a:r>
            <a:endParaRPr lang="es-MX" sz="12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Times New Roman"/>
              <a:cs typeface="Calibri" panose="020F0502020204030204" pitchFamily="34" charset="0"/>
            </a:endParaRPr>
          </a:p>
        </p:txBody>
      </p:sp>
      <p:sp>
        <p:nvSpPr>
          <p:cNvPr id="75" name="24 Lágrima"/>
          <p:cNvSpPr/>
          <p:nvPr/>
        </p:nvSpPr>
        <p:spPr>
          <a:xfrm rot="8100000">
            <a:off x="3394113" y="2560395"/>
            <a:ext cx="859421" cy="849187"/>
          </a:xfrm>
          <a:prstGeom prst="teardrop">
            <a:avLst>
              <a:gd name="adj" fmla="val 100000"/>
            </a:avLst>
          </a:prstGeom>
          <a:ln>
            <a:solidFill>
              <a:srgbClr val="002060"/>
            </a:solidFill>
          </a:ln>
        </p:spPr>
        <p:style>
          <a:lnRef idx="2">
            <a:scrgbClr r="0" g="0" b="0"/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s-MX"/>
          </a:p>
        </p:txBody>
      </p:sp>
      <p:sp>
        <p:nvSpPr>
          <p:cNvPr id="76" name="25 Elipse"/>
          <p:cNvSpPr/>
          <p:nvPr/>
        </p:nvSpPr>
        <p:spPr>
          <a:xfrm>
            <a:off x="3483220" y="2634968"/>
            <a:ext cx="681207" cy="689416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rgbClr r="0" g="0" b="0"/>
          </a:lnRef>
          <a:fillRef idx="1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s-MX"/>
          </a:p>
        </p:txBody>
      </p:sp>
      <p:sp>
        <p:nvSpPr>
          <p:cNvPr id="77" name="Elipse 17"/>
          <p:cNvSpPr/>
          <p:nvPr/>
        </p:nvSpPr>
        <p:spPr>
          <a:xfrm>
            <a:off x="3540653" y="2698535"/>
            <a:ext cx="566341" cy="57305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130" tIns="24130" rIns="24130" bIns="24130" numCol="1" spcCol="1270" anchor="ctr" anchorCtr="0">
            <a:noAutofit/>
          </a:bodyPr>
          <a:lstStyle/>
          <a:p>
            <a:pPr algn="ctr">
              <a:lnSpc>
                <a:spcPct val="90000"/>
              </a:lnSpc>
              <a:spcAft>
                <a:spcPts val="0"/>
              </a:spcAft>
            </a:pPr>
            <a:r>
              <a:rPr lang="es-MX" sz="2000" b="1" dirty="0" smtClean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33%</a:t>
            </a:r>
            <a:endParaRPr lang="es-MX" sz="1200" b="1" dirty="0">
              <a:solidFill>
                <a:srgbClr val="002060"/>
              </a:solidFill>
              <a:effectLst/>
              <a:latin typeface="Calibri" panose="020F0502020204030204" pitchFamily="34" charset="0"/>
              <a:ea typeface="Times New Roman"/>
              <a:cs typeface="Calibri" panose="020F0502020204030204" pitchFamily="34" charset="0"/>
            </a:endParaRPr>
          </a:p>
        </p:txBody>
      </p:sp>
      <p:sp>
        <p:nvSpPr>
          <p:cNvPr id="79" name="24 Lágrima"/>
          <p:cNvSpPr/>
          <p:nvPr/>
        </p:nvSpPr>
        <p:spPr>
          <a:xfrm rot="8100000">
            <a:off x="4906281" y="2560395"/>
            <a:ext cx="859421" cy="849187"/>
          </a:xfrm>
          <a:prstGeom prst="teardrop">
            <a:avLst>
              <a:gd name="adj" fmla="val 100000"/>
            </a:avLst>
          </a:prstGeom>
          <a:ln>
            <a:solidFill>
              <a:srgbClr val="002060"/>
            </a:solidFill>
          </a:ln>
        </p:spPr>
        <p:style>
          <a:lnRef idx="2">
            <a:scrgbClr r="0" g="0" b="0"/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s-MX"/>
          </a:p>
        </p:txBody>
      </p:sp>
      <p:sp>
        <p:nvSpPr>
          <p:cNvPr id="80" name="25 Elipse"/>
          <p:cNvSpPr/>
          <p:nvPr/>
        </p:nvSpPr>
        <p:spPr>
          <a:xfrm>
            <a:off x="4995388" y="2634968"/>
            <a:ext cx="681207" cy="689416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rgbClr r="0" g="0" b="0"/>
          </a:lnRef>
          <a:fillRef idx="1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s-MX"/>
          </a:p>
        </p:txBody>
      </p:sp>
      <p:sp>
        <p:nvSpPr>
          <p:cNvPr id="81" name="Elipse 17"/>
          <p:cNvSpPr/>
          <p:nvPr/>
        </p:nvSpPr>
        <p:spPr>
          <a:xfrm>
            <a:off x="5052821" y="2698535"/>
            <a:ext cx="566341" cy="57305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130" tIns="24130" rIns="24130" bIns="24130" numCol="1" spcCol="1270" anchor="ctr" anchorCtr="0">
            <a:noAutofit/>
          </a:bodyPr>
          <a:lstStyle/>
          <a:p>
            <a:pPr algn="ctr">
              <a:lnSpc>
                <a:spcPct val="90000"/>
              </a:lnSpc>
              <a:spcAft>
                <a:spcPts val="0"/>
              </a:spcAft>
            </a:pPr>
            <a:r>
              <a:rPr lang="es-MX" sz="2000" b="1" dirty="0" smtClean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47%</a:t>
            </a:r>
            <a:endParaRPr lang="es-MX" sz="1200" b="1" dirty="0">
              <a:solidFill>
                <a:srgbClr val="002060"/>
              </a:solidFill>
              <a:effectLst/>
              <a:latin typeface="Calibri" panose="020F0502020204030204" pitchFamily="34" charset="0"/>
              <a:ea typeface="Times New Roman"/>
              <a:cs typeface="Calibri" panose="020F0502020204030204" pitchFamily="34" charset="0"/>
            </a:endParaRPr>
          </a:p>
        </p:txBody>
      </p:sp>
      <p:sp>
        <p:nvSpPr>
          <p:cNvPr id="83" name="24 Lágrima"/>
          <p:cNvSpPr/>
          <p:nvPr/>
        </p:nvSpPr>
        <p:spPr>
          <a:xfrm rot="8100000">
            <a:off x="6337246" y="2560395"/>
            <a:ext cx="859421" cy="849187"/>
          </a:xfrm>
          <a:prstGeom prst="teardrop">
            <a:avLst>
              <a:gd name="adj" fmla="val 100000"/>
            </a:avLst>
          </a:prstGeom>
          <a:ln>
            <a:solidFill>
              <a:srgbClr val="00B050"/>
            </a:solidFill>
          </a:ln>
        </p:spPr>
        <p:style>
          <a:lnRef idx="2">
            <a:scrgbClr r="0" g="0" b="0"/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s-MX"/>
          </a:p>
        </p:txBody>
      </p:sp>
      <p:sp>
        <p:nvSpPr>
          <p:cNvPr id="84" name="25 Elipse"/>
          <p:cNvSpPr/>
          <p:nvPr/>
        </p:nvSpPr>
        <p:spPr>
          <a:xfrm>
            <a:off x="6426353" y="2634968"/>
            <a:ext cx="681207" cy="689416"/>
          </a:xfrm>
          <a:prstGeom prst="ellipse">
            <a:avLst/>
          </a:prstGeom>
          <a:ln>
            <a:solidFill>
              <a:srgbClr val="00B050"/>
            </a:solidFill>
          </a:ln>
        </p:spPr>
        <p:style>
          <a:lnRef idx="2">
            <a:scrgbClr r="0" g="0" b="0"/>
          </a:lnRef>
          <a:fillRef idx="1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s-MX"/>
          </a:p>
        </p:txBody>
      </p:sp>
      <p:sp>
        <p:nvSpPr>
          <p:cNvPr id="85" name="Elipse 17"/>
          <p:cNvSpPr/>
          <p:nvPr/>
        </p:nvSpPr>
        <p:spPr>
          <a:xfrm>
            <a:off x="6483786" y="2698535"/>
            <a:ext cx="566341" cy="57305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130" tIns="24130" rIns="24130" bIns="24130" numCol="1" spcCol="1270" anchor="ctr" anchorCtr="0">
            <a:noAutofit/>
          </a:bodyPr>
          <a:lstStyle/>
          <a:p>
            <a:pPr algn="ctr">
              <a:lnSpc>
                <a:spcPct val="90000"/>
              </a:lnSpc>
              <a:spcAft>
                <a:spcPts val="0"/>
              </a:spcAft>
            </a:pPr>
            <a:r>
              <a:rPr lang="es-MX" sz="2000" b="1" dirty="0" smtClean="0">
                <a:solidFill>
                  <a:srgbClr val="00B050"/>
                </a:solidFill>
                <a:effectLst/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23%</a:t>
            </a:r>
            <a:endParaRPr lang="es-MX" sz="1200" b="1" dirty="0">
              <a:solidFill>
                <a:srgbClr val="00B050"/>
              </a:solidFill>
              <a:effectLst/>
              <a:latin typeface="Calibri" panose="020F0502020204030204" pitchFamily="34" charset="0"/>
              <a:ea typeface="Times New Roman"/>
              <a:cs typeface="Calibri" panose="020F0502020204030204" pitchFamily="34" charset="0"/>
            </a:endParaRPr>
          </a:p>
        </p:txBody>
      </p:sp>
      <p:sp>
        <p:nvSpPr>
          <p:cNvPr id="87" name="24 Lágrima"/>
          <p:cNvSpPr/>
          <p:nvPr/>
        </p:nvSpPr>
        <p:spPr>
          <a:xfrm rot="8100000">
            <a:off x="7858609" y="2560395"/>
            <a:ext cx="859421" cy="849187"/>
          </a:xfrm>
          <a:prstGeom prst="teardrop">
            <a:avLst>
              <a:gd name="adj" fmla="val 100000"/>
            </a:avLst>
          </a:prstGeom>
          <a:ln>
            <a:solidFill>
              <a:srgbClr val="FF6600"/>
            </a:solidFill>
          </a:ln>
        </p:spPr>
        <p:style>
          <a:lnRef idx="2">
            <a:scrgbClr r="0" g="0" b="0"/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s-MX"/>
          </a:p>
        </p:txBody>
      </p:sp>
      <p:sp>
        <p:nvSpPr>
          <p:cNvPr id="88" name="25 Elipse"/>
          <p:cNvSpPr/>
          <p:nvPr/>
        </p:nvSpPr>
        <p:spPr>
          <a:xfrm>
            <a:off x="7947716" y="2634968"/>
            <a:ext cx="681207" cy="689416"/>
          </a:xfrm>
          <a:prstGeom prst="ellipse">
            <a:avLst/>
          </a:prstGeom>
          <a:ln>
            <a:solidFill>
              <a:srgbClr val="FF6600"/>
            </a:solidFill>
          </a:ln>
        </p:spPr>
        <p:style>
          <a:lnRef idx="2">
            <a:scrgbClr r="0" g="0" b="0"/>
          </a:lnRef>
          <a:fillRef idx="1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s-MX"/>
          </a:p>
        </p:txBody>
      </p:sp>
      <p:sp>
        <p:nvSpPr>
          <p:cNvPr id="89" name="Elipse 17"/>
          <p:cNvSpPr/>
          <p:nvPr/>
        </p:nvSpPr>
        <p:spPr>
          <a:xfrm>
            <a:off x="8005149" y="2698535"/>
            <a:ext cx="566341" cy="57305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130" tIns="24130" rIns="24130" bIns="24130" numCol="1" spcCol="1270" anchor="ctr" anchorCtr="0">
            <a:noAutofit/>
          </a:bodyPr>
          <a:lstStyle/>
          <a:p>
            <a:pPr algn="ctr">
              <a:lnSpc>
                <a:spcPct val="90000"/>
              </a:lnSpc>
              <a:spcAft>
                <a:spcPts val="0"/>
              </a:spcAft>
            </a:pPr>
            <a:r>
              <a:rPr lang="es-MX" sz="2000" b="1" dirty="0" smtClean="0">
                <a:solidFill>
                  <a:srgbClr val="FF6600"/>
                </a:solidFill>
                <a:effectLst/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85%</a:t>
            </a:r>
            <a:endParaRPr lang="es-MX" sz="1200" b="1" dirty="0">
              <a:solidFill>
                <a:srgbClr val="FF6600"/>
              </a:solidFill>
              <a:effectLst/>
              <a:latin typeface="Calibri" panose="020F0502020204030204" pitchFamily="34" charset="0"/>
              <a:ea typeface="Times New Roman"/>
              <a:cs typeface="Calibri" panose="020F0502020204030204" pitchFamily="34" charset="0"/>
            </a:endParaRPr>
          </a:p>
        </p:txBody>
      </p:sp>
      <p:sp>
        <p:nvSpPr>
          <p:cNvPr id="91" name="24 Lágrima"/>
          <p:cNvSpPr/>
          <p:nvPr/>
        </p:nvSpPr>
        <p:spPr>
          <a:xfrm rot="8100000">
            <a:off x="9298769" y="2560395"/>
            <a:ext cx="859421" cy="849187"/>
          </a:xfrm>
          <a:prstGeom prst="teardrop">
            <a:avLst>
              <a:gd name="adj" fmla="val 100000"/>
            </a:avLst>
          </a:prstGeom>
          <a:ln>
            <a:solidFill>
              <a:srgbClr val="7030A0"/>
            </a:solidFill>
          </a:ln>
        </p:spPr>
        <p:style>
          <a:lnRef idx="2">
            <a:scrgbClr r="0" g="0" b="0"/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s-MX"/>
          </a:p>
        </p:txBody>
      </p:sp>
      <p:sp>
        <p:nvSpPr>
          <p:cNvPr id="92" name="25 Elipse"/>
          <p:cNvSpPr/>
          <p:nvPr/>
        </p:nvSpPr>
        <p:spPr>
          <a:xfrm>
            <a:off x="9387876" y="2634968"/>
            <a:ext cx="681207" cy="689416"/>
          </a:xfrm>
          <a:prstGeom prst="ellipse">
            <a:avLst/>
          </a:prstGeom>
          <a:ln>
            <a:solidFill>
              <a:srgbClr val="7030A0"/>
            </a:solidFill>
          </a:ln>
        </p:spPr>
        <p:style>
          <a:lnRef idx="2">
            <a:scrgbClr r="0" g="0" b="0"/>
          </a:lnRef>
          <a:fillRef idx="1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s-MX"/>
          </a:p>
        </p:txBody>
      </p:sp>
      <p:sp>
        <p:nvSpPr>
          <p:cNvPr id="93" name="Elipse 17"/>
          <p:cNvSpPr/>
          <p:nvPr/>
        </p:nvSpPr>
        <p:spPr>
          <a:xfrm>
            <a:off x="9445309" y="2698535"/>
            <a:ext cx="566341" cy="57305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130" tIns="24130" rIns="24130" bIns="24130" numCol="1" spcCol="1270" anchor="ctr" anchorCtr="0">
            <a:noAutofit/>
          </a:bodyPr>
          <a:lstStyle/>
          <a:p>
            <a:pPr algn="ctr">
              <a:lnSpc>
                <a:spcPct val="90000"/>
              </a:lnSpc>
              <a:spcAft>
                <a:spcPts val="0"/>
              </a:spcAft>
            </a:pPr>
            <a:r>
              <a:rPr lang="es-MX" sz="2000" b="1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78%</a:t>
            </a:r>
            <a:endParaRPr lang="es-MX" sz="1200" b="1" dirty="0">
              <a:solidFill>
                <a:srgbClr val="7030A0"/>
              </a:solidFill>
              <a:effectLst/>
              <a:latin typeface="Calibri" panose="020F0502020204030204" pitchFamily="34" charset="0"/>
              <a:ea typeface="Times New Roman"/>
              <a:cs typeface="Calibri" panose="020F0502020204030204" pitchFamily="34" charset="0"/>
            </a:endParaRPr>
          </a:p>
        </p:txBody>
      </p:sp>
      <p:sp>
        <p:nvSpPr>
          <p:cNvPr id="95" name="24 Lágrima"/>
          <p:cNvSpPr/>
          <p:nvPr/>
        </p:nvSpPr>
        <p:spPr>
          <a:xfrm rot="8100000">
            <a:off x="10695628" y="2560395"/>
            <a:ext cx="859421" cy="849187"/>
          </a:xfrm>
          <a:prstGeom prst="teardrop">
            <a:avLst>
              <a:gd name="adj" fmla="val 100000"/>
            </a:avLst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rgbClr r="0" g="0" b="0"/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s-MX"/>
          </a:p>
        </p:txBody>
      </p:sp>
      <p:sp>
        <p:nvSpPr>
          <p:cNvPr id="96" name="25 Elipse"/>
          <p:cNvSpPr/>
          <p:nvPr/>
        </p:nvSpPr>
        <p:spPr>
          <a:xfrm>
            <a:off x="10784735" y="2634968"/>
            <a:ext cx="681207" cy="689416"/>
          </a:xfrm>
          <a:prstGeom prst="ellips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rgbClr r="0" g="0" b="0"/>
          </a:lnRef>
          <a:fillRef idx="1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s-MX"/>
          </a:p>
        </p:txBody>
      </p:sp>
      <p:sp>
        <p:nvSpPr>
          <p:cNvPr id="97" name="Elipse 17"/>
          <p:cNvSpPr/>
          <p:nvPr/>
        </p:nvSpPr>
        <p:spPr>
          <a:xfrm>
            <a:off x="10842168" y="2698535"/>
            <a:ext cx="566341" cy="57305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130" tIns="24130" rIns="24130" bIns="24130" numCol="1" spcCol="1270" anchor="ctr" anchorCtr="0">
            <a:noAutofit/>
          </a:bodyPr>
          <a:lstStyle/>
          <a:p>
            <a:pPr algn="ctr">
              <a:lnSpc>
                <a:spcPct val="90000"/>
              </a:lnSpc>
              <a:spcAft>
                <a:spcPts val="0"/>
              </a:spcAft>
            </a:pPr>
            <a:r>
              <a:rPr lang="es-MX" sz="2000" b="1" smtClean="0">
                <a:effectLst/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53%</a:t>
            </a:r>
            <a:endParaRPr lang="es-MX" sz="1200" b="1" dirty="0">
              <a:effectLst/>
              <a:latin typeface="Calibri" panose="020F0502020204030204" pitchFamily="34" charset="0"/>
              <a:ea typeface="Times New Roman"/>
              <a:cs typeface="Calibri" panose="020F0502020204030204" pitchFamily="34" charset="0"/>
            </a:endParaRPr>
          </a:p>
        </p:txBody>
      </p:sp>
      <p:sp>
        <p:nvSpPr>
          <p:cNvPr id="99" name="98 Rectángulo"/>
          <p:cNvSpPr/>
          <p:nvPr/>
        </p:nvSpPr>
        <p:spPr>
          <a:xfrm>
            <a:off x="164841" y="1462991"/>
            <a:ext cx="1150366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MX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Porcentaje de entrevistados que declaran haber comprado piratería</a:t>
            </a:r>
            <a:endParaRPr lang="es-MX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2248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3 CuadroTexto"/>
          <p:cNvSpPr txBox="1"/>
          <p:nvPr/>
        </p:nvSpPr>
        <p:spPr>
          <a:xfrm>
            <a:off x="-4112" y="2226"/>
            <a:ext cx="121945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600" b="1" dirty="0" smtClean="0">
                <a:solidFill>
                  <a:srgbClr val="C00000"/>
                </a:solidFill>
                <a:latin typeface="Calibri (Titulos)"/>
              </a:rPr>
              <a:t>Los datos históricos </a:t>
            </a:r>
            <a:endParaRPr lang="es-MX" sz="3600" b="1" dirty="0">
              <a:solidFill>
                <a:srgbClr val="C00000"/>
              </a:solidFill>
              <a:latin typeface="Calibri (Titulos)"/>
            </a:endParaRPr>
          </a:p>
        </p:txBody>
      </p:sp>
      <p:grpSp>
        <p:nvGrpSpPr>
          <p:cNvPr id="12" name="11 Grupo"/>
          <p:cNvGrpSpPr/>
          <p:nvPr/>
        </p:nvGrpSpPr>
        <p:grpSpPr>
          <a:xfrm>
            <a:off x="5798228" y="6562352"/>
            <a:ext cx="575733" cy="277227"/>
            <a:chOff x="5798228" y="6480464"/>
            <a:chExt cx="575733" cy="277227"/>
          </a:xfrm>
        </p:grpSpPr>
        <p:sp>
          <p:nvSpPr>
            <p:cNvPr id="13" name="Rectangle 3"/>
            <p:cNvSpPr>
              <a:spLocks/>
            </p:cNvSpPr>
            <p:nvPr/>
          </p:nvSpPr>
          <p:spPr bwMode="auto">
            <a:xfrm>
              <a:off x="6059932" y="6480464"/>
              <a:ext cx="72136" cy="16927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xtLst/>
          </p:spPr>
          <p:txBody>
            <a:bodyPr wrap="none" lIns="0" tIns="0" rIns="0" bIns="0">
              <a:spAutoFit/>
            </a:bodyPr>
            <a:lstStyle>
              <a:lvl1pPr eaLnBrk="0" hangingPunct="0"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1pPr>
              <a:lvl2pPr marL="742950" indent="-285750" eaLnBrk="0" hangingPunct="0"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2pPr>
              <a:lvl3pPr marL="1143000" indent="-228600" eaLnBrk="0" hangingPunct="0"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3pPr>
              <a:lvl4pPr marL="1600200" indent="-228600" eaLnBrk="0" hangingPunct="0"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4pPr>
              <a:lvl5pPr marL="2057400" indent="-228600" eaLnBrk="0" hangingPunct="0"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fld id="{33D7FCC9-577A-4682-A4E7-7F4C8E8B0C9E}" type="slidenum">
                <a:rPr lang="es-ES_tradnl" altLang="es-ES" sz="1100" b="1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ea typeface="MS PGothic" panose="020B0600070205080204" pitchFamily="34" charset="-128"/>
                  <a:cs typeface="Calibri" panose="020F0502020204030204" pitchFamily="34" charset="0"/>
                  <a:sym typeface="Arial" panose="020B0604020202020204" pitchFamily="34" charset="0"/>
                </a:rPr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t>9</a:t>
              </a:fld>
              <a:endParaRPr lang="es-ES_tradnl" altLang="es-ES" sz="11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Arial" panose="020B0604020202020204" pitchFamily="34" charset="0"/>
              </a:endParaRPr>
            </a:p>
          </p:txBody>
        </p:sp>
        <p:grpSp>
          <p:nvGrpSpPr>
            <p:cNvPr id="14" name="13 Grupo"/>
            <p:cNvGrpSpPr/>
            <p:nvPr/>
          </p:nvGrpSpPr>
          <p:grpSpPr>
            <a:xfrm>
              <a:off x="5798228" y="6541791"/>
              <a:ext cx="575733" cy="215900"/>
              <a:chOff x="5798228" y="6593886"/>
              <a:chExt cx="575733" cy="215900"/>
            </a:xfrm>
            <a:solidFill>
              <a:schemeClr val="bg1"/>
            </a:solidFill>
          </p:grpSpPr>
          <p:sp>
            <p:nvSpPr>
              <p:cNvPr id="15" name="24 Triángulo isósceles"/>
              <p:cNvSpPr/>
              <p:nvPr userDrawn="1"/>
            </p:nvSpPr>
            <p:spPr bwMode="auto">
              <a:xfrm rot="10800000" flipV="1">
                <a:off x="5798228" y="6593886"/>
                <a:ext cx="287867" cy="215900"/>
              </a:xfrm>
              <a:custGeom>
                <a:avLst/>
                <a:gdLst>
                  <a:gd name="connsiteX0" fmla="*/ 0 w 540059"/>
                  <a:gd name="connsiteY0" fmla="*/ 288032 h 288032"/>
                  <a:gd name="connsiteX1" fmla="*/ 270030 w 540059"/>
                  <a:gd name="connsiteY1" fmla="*/ 0 h 288032"/>
                  <a:gd name="connsiteX2" fmla="*/ 540059 w 540059"/>
                  <a:gd name="connsiteY2" fmla="*/ 288032 h 288032"/>
                  <a:gd name="connsiteX3" fmla="*/ 0 w 540059"/>
                  <a:gd name="connsiteY3" fmla="*/ 288032 h 288032"/>
                  <a:gd name="connsiteX0" fmla="*/ 0 w 270030"/>
                  <a:gd name="connsiteY0" fmla="*/ 288032 h 288032"/>
                  <a:gd name="connsiteX1" fmla="*/ 270030 w 270030"/>
                  <a:gd name="connsiteY1" fmla="*/ 0 h 288032"/>
                  <a:gd name="connsiteX2" fmla="*/ 0 w 270030"/>
                  <a:gd name="connsiteY2" fmla="*/ 288032 h 288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70030" h="288032">
                    <a:moveTo>
                      <a:pt x="0" y="288032"/>
                    </a:moveTo>
                    <a:lnTo>
                      <a:pt x="270030" y="0"/>
                    </a:lnTo>
                    <a:lnTo>
                      <a:pt x="0" y="288032"/>
                    </a:lnTo>
                    <a:close/>
                  </a:path>
                </a:pathLst>
              </a:custGeom>
              <a:solidFill>
                <a:srgbClr val="C00000"/>
              </a:solidFill>
              <a:ln w="57150"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s-ES" sz="3200" dirty="0">
                  <a:solidFill>
                    <a:srgbClr val="C00000"/>
                  </a:solidFill>
                  <a:sym typeface="Gill Sans" charset="0"/>
                </a:endParaRPr>
              </a:p>
            </p:txBody>
          </p:sp>
          <p:sp>
            <p:nvSpPr>
              <p:cNvPr id="16" name="24 Triángulo isósceles"/>
              <p:cNvSpPr/>
              <p:nvPr/>
            </p:nvSpPr>
            <p:spPr bwMode="auto">
              <a:xfrm rot="10800000">
                <a:off x="6086094" y="6593886"/>
                <a:ext cx="287867" cy="215900"/>
              </a:xfrm>
              <a:custGeom>
                <a:avLst/>
                <a:gdLst>
                  <a:gd name="connsiteX0" fmla="*/ 0 w 540059"/>
                  <a:gd name="connsiteY0" fmla="*/ 288032 h 288032"/>
                  <a:gd name="connsiteX1" fmla="*/ 270030 w 540059"/>
                  <a:gd name="connsiteY1" fmla="*/ 0 h 288032"/>
                  <a:gd name="connsiteX2" fmla="*/ 540059 w 540059"/>
                  <a:gd name="connsiteY2" fmla="*/ 288032 h 288032"/>
                  <a:gd name="connsiteX3" fmla="*/ 0 w 540059"/>
                  <a:gd name="connsiteY3" fmla="*/ 288032 h 288032"/>
                  <a:gd name="connsiteX0" fmla="*/ 0 w 270030"/>
                  <a:gd name="connsiteY0" fmla="*/ 288032 h 288032"/>
                  <a:gd name="connsiteX1" fmla="*/ 270030 w 270030"/>
                  <a:gd name="connsiteY1" fmla="*/ 0 h 288032"/>
                  <a:gd name="connsiteX2" fmla="*/ 0 w 270030"/>
                  <a:gd name="connsiteY2" fmla="*/ 288032 h 288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70030" h="288032">
                    <a:moveTo>
                      <a:pt x="0" y="288032"/>
                    </a:moveTo>
                    <a:lnTo>
                      <a:pt x="270030" y="0"/>
                    </a:lnTo>
                    <a:lnTo>
                      <a:pt x="0" y="288032"/>
                    </a:lnTo>
                    <a:close/>
                  </a:path>
                </a:pathLst>
              </a:custGeom>
              <a:solidFill>
                <a:srgbClr val="C00000"/>
              </a:solidFill>
              <a:ln w="57150"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s-ES" sz="2800" dirty="0">
                  <a:solidFill>
                    <a:srgbClr val="C00000"/>
                  </a:solidFill>
                  <a:sym typeface="Gill Sans" charset="0"/>
                </a:endParaRPr>
              </a:p>
            </p:txBody>
          </p:sp>
        </p:grpSp>
      </p:grpSp>
      <p:sp>
        <p:nvSpPr>
          <p:cNvPr id="35" name="34 CuadroTexto"/>
          <p:cNvSpPr txBox="1"/>
          <p:nvPr/>
        </p:nvSpPr>
        <p:spPr>
          <a:xfrm>
            <a:off x="1023653" y="5559441"/>
            <a:ext cx="312777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000" b="1" dirty="0" smtClean="0">
                <a:latin typeface="Calibri (cuerpo)"/>
              </a:rPr>
              <a:t>Fuente: Estudio sindicado NODO (Sociométrica)</a:t>
            </a:r>
            <a:endParaRPr lang="es-MX" sz="1000" b="1" dirty="0">
              <a:latin typeface="Calibri (cuerpo)"/>
            </a:endParaRPr>
          </a:p>
        </p:txBody>
      </p:sp>
      <p:graphicFrame>
        <p:nvGraphicFramePr>
          <p:cNvPr id="36" name="35 Gráfico"/>
          <p:cNvGraphicFramePr/>
          <p:nvPr>
            <p:extLst>
              <p:ext uri="{D42A27DB-BD31-4B8C-83A1-F6EECF244321}">
                <p14:modId xmlns:p14="http://schemas.microsoft.com/office/powerpoint/2010/main" val="1219557202"/>
              </p:ext>
            </p:extLst>
          </p:nvPr>
        </p:nvGraphicFramePr>
        <p:xfrm>
          <a:off x="253394" y="1361634"/>
          <a:ext cx="11746468" cy="41801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7" name="36 Rectángulo"/>
          <p:cNvSpPr/>
          <p:nvPr/>
        </p:nvSpPr>
        <p:spPr>
          <a:xfrm>
            <a:off x="4718110" y="1578124"/>
            <a:ext cx="720080" cy="3329534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s-MX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3 Flecha izquierda y derecha"/>
          <p:cNvSpPr/>
          <p:nvPr/>
        </p:nvSpPr>
        <p:spPr>
          <a:xfrm>
            <a:off x="409576" y="1016149"/>
            <a:ext cx="11258550" cy="561975"/>
          </a:xfrm>
          <a:prstGeom prst="left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>
                <a:latin typeface="Calibri" panose="020F0502020204030204" pitchFamily="34" charset="0"/>
                <a:cs typeface="Calibri" panose="020F0502020204030204" pitchFamily="34" charset="0"/>
              </a:rPr>
              <a:t>Película</a:t>
            </a:r>
            <a:endParaRPr lang="es-MX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4729481" y="1570624"/>
            <a:ext cx="706120" cy="382786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/>
            <a:r>
              <a:rPr lang="es-MX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Foto</a:t>
            </a:r>
          </a:p>
        </p:txBody>
      </p:sp>
    </p:spTree>
    <p:extLst>
      <p:ext uri="{BB962C8B-B14F-4D97-AF65-F5344CB8AC3E}">
        <p14:creationId xmlns:p14="http://schemas.microsoft.com/office/powerpoint/2010/main" val="4114370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3 CuadroTexto"/>
          <p:cNvSpPr txBox="1"/>
          <p:nvPr/>
        </p:nvSpPr>
        <p:spPr>
          <a:xfrm>
            <a:off x="-4112" y="2226"/>
            <a:ext cx="121945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600" b="1" dirty="0" smtClean="0">
                <a:solidFill>
                  <a:srgbClr val="C00000"/>
                </a:solidFill>
                <a:latin typeface="Calibri (Titulos)"/>
                <a:cs typeface="Calibri" panose="020F0502020204030204" pitchFamily="34" charset="0"/>
              </a:rPr>
              <a:t>El lugar de las preguntas clave</a:t>
            </a:r>
            <a:endParaRPr lang="es-MX" sz="3600" dirty="0">
              <a:solidFill>
                <a:srgbClr val="C00000"/>
              </a:solidFill>
              <a:latin typeface="Calibri (Titulos)"/>
              <a:cs typeface="Calibri" panose="020F0502020204030204" pitchFamily="34" charset="0"/>
            </a:endParaRPr>
          </a:p>
        </p:txBody>
      </p:sp>
      <p:grpSp>
        <p:nvGrpSpPr>
          <p:cNvPr id="21" name="20 Grupo"/>
          <p:cNvGrpSpPr/>
          <p:nvPr/>
        </p:nvGrpSpPr>
        <p:grpSpPr>
          <a:xfrm>
            <a:off x="5798228" y="6562352"/>
            <a:ext cx="575733" cy="277227"/>
            <a:chOff x="5798228" y="6480464"/>
            <a:chExt cx="575733" cy="277227"/>
          </a:xfrm>
        </p:grpSpPr>
        <p:sp>
          <p:nvSpPr>
            <p:cNvPr id="22" name="Rectangle 3"/>
            <p:cNvSpPr>
              <a:spLocks/>
            </p:cNvSpPr>
            <p:nvPr/>
          </p:nvSpPr>
          <p:spPr bwMode="auto">
            <a:xfrm>
              <a:off x="6059932" y="6480464"/>
              <a:ext cx="72136" cy="16927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xtLst/>
          </p:spPr>
          <p:txBody>
            <a:bodyPr wrap="none" lIns="0" tIns="0" rIns="0" bIns="0">
              <a:spAutoFit/>
            </a:bodyPr>
            <a:lstStyle>
              <a:lvl1pPr eaLnBrk="0" hangingPunct="0"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1pPr>
              <a:lvl2pPr marL="742950" indent="-285750" eaLnBrk="0" hangingPunct="0"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2pPr>
              <a:lvl3pPr marL="1143000" indent="-228600" eaLnBrk="0" hangingPunct="0"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3pPr>
              <a:lvl4pPr marL="1600200" indent="-228600" eaLnBrk="0" hangingPunct="0"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4pPr>
              <a:lvl5pPr marL="2057400" indent="-228600" eaLnBrk="0" hangingPunct="0"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fld id="{33D7FCC9-577A-4682-A4E7-7F4C8E8B0C9E}" type="slidenum">
                <a:rPr lang="es-ES_tradnl" altLang="es-ES" sz="1100" b="1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ea typeface="MS PGothic" panose="020B0600070205080204" pitchFamily="34" charset="-128"/>
                  <a:cs typeface="Calibri" panose="020F0502020204030204" pitchFamily="34" charset="0"/>
                  <a:sym typeface="Arial" panose="020B0604020202020204" pitchFamily="34" charset="0"/>
                </a:rPr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t>10</a:t>
              </a:fld>
              <a:endParaRPr lang="es-ES_tradnl" altLang="es-ES" sz="11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Arial" panose="020B0604020202020204" pitchFamily="34" charset="0"/>
              </a:endParaRPr>
            </a:p>
          </p:txBody>
        </p:sp>
        <p:grpSp>
          <p:nvGrpSpPr>
            <p:cNvPr id="23" name="22 Grupo"/>
            <p:cNvGrpSpPr/>
            <p:nvPr/>
          </p:nvGrpSpPr>
          <p:grpSpPr>
            <a:xfrm>
              <a:off x="5798228" y="6541791"/>
              <a:ext cx="575733" cy="215900"/>
              <a:chOff x="5798228" y="6593886"/>
              <a:chExt cx="575733" cy="215900"/>
            </a:xfrm>
            <a:solidFill>
              <a:schemeClr val="bg1"/>
            </a:solidFill>
          </p:grpSpPr>
          <p:sp>
            <p:nvSpPr>
              <p:cNvPr id="24" name="24 Triángulo isósceles"/>
              <p:cNvSpPr/>
              <p:nvPr userDrawn="1"/>
            </p:nvSpPr>
            <p:spPr bwMode="auto">
              <a:xfrm rot="10800000" flipV="1">
                <a:off x="5798228" y="6593886"/>
                <a:ext cx="287867" cy="215900"/>
              </a:xfrm>
              <a:custGeom>
                <a:avLst/>
                <a:gdLst>
                  <a:gd name="connsiteX0" fmla="*/ 0 w 540059"/>
                  <a:gd name="connsiteY0" fmla="*/ 288032 h 288032"/>
                  <a:gd name="connsiteX1" fmla="*/ 270030 w 540059"/>
                  <a:gd name="connsiteY1" fmla="*/ 0 h 288032"/>
                  <a:gd name="connsiteX2" fmla="*/ 540059 w 540059"/>
                  <a:gd name="connsiteY2" fmla="*/ 288032 h 288032"/>
                  <a:gd name="connsiteX3" fmla="*/ 0 w 540059"/>
                  <a:gd name="connsiteY3" fmla="*/ 288032 h 288032"/>
                  <a:gd name="connsiteX0" fmla="*/ 0 w 270030"/>
                  <a:gd name="connsiteY0" fmla="*/ 288032 h 288032"/>
                  <a:gd name="connsiteX1" fmla="*/ 270030 w 270030"/>
                  <a:gd name="connsiteY1" fmla="*/ 0 h 288032"/>
                  <a:gd name="connsiteX2" fmla="*/ 0 w 270030"/>
                  <a:gd name="connsiteY2" fmla="*/ 288032 h 288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70030" h="288032">
                    <a:moveTo>
                      <a:pt x="0" y="288032"/>
                    </a:moveTo>
                    <a:lnTo>
                      <a:pt x="270030" y="0"/>
                    </a:lnTo>
                    <a:lnTo>
                      <a:pt x="0" y="288032"/>
                    </a:lnTo>
                    <a:close/>
                  </a:path>
                </a:pathLst>
              </a:custGeom>
              <a:solidFill>
                <a:srgbClr val="C00000"/>
              </a:solidFill>
              <a:ln w="57150"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s-ES" sz="3200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Gill Sans" charset="0"/>
                </a:endParaRPr>
              </a:p>
            </p:txBody>
          </p:sp>
          <p:sp>
            <p:nvSpPr>
              <p:cNvPr id="25" name="24 Triángulo isósceles"/>
              <p:cNvSpPr/>
              <p:nvPr/>
            </p:nvSpPr>
            <p:spPr bwMode="auto">
              <a:xfrm rot="10800000">
                <a:off x="6086094" y="6593886"/>
                <a:ext cx="287867" cy="215900"/>
              </a:xfrm>
              <a:custGeom>
                <a:avLst/>
                <a:gdLst>
                  <a:gd name="connsiteX0" fmla="*/ 0 w 540059"/>
                  <a:gd name="connsiteY0" fmla="*/ 288032 h 288032"/>
                  <a:gd name="connsiteX1" fmla="*/ 270030 w 540059"/>
                  <a:gd name="connsiteY1" fmla="*/ 0 h 288032"/>
                  <a:gd name="connsiteX2" fmla="*/ 540059 w 540059"/>
                  <a:gd name="connsiteY2" fmla="*/ 288032 h 288032"/>
                  <a:gd name="connsiteX3" fmla="*/ 0 w 540059"/>
                  <a:gd name="connsiteY3" fmla="*/ 288032 h 288032"/>
                  <a:gd name="connsiteX0" fmla="*/ 0 w 270030"/>
                  <a:gd name="connsiteY0" fmla="*/ 288032 h 288032"/>
                  <a:gd name="connsiteX1" fmla="*/ 270030 w 270030"/>
                  <a:gd name="connsiteY1" fmla="*/ 0 h 288032"/>
                  <a:gd name="connsiteX2" fmla="*/ 0 w 270030"/>
                  <a:gd name="connsiteY2" fmla="*/ 288032 h 288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70030" h="288032">
                    <a:moveTo>
                      <a:pt x="0" y="288032"/>
                    </a:moveTo>
                    <a:lnTo>
                      <a:pt x="270030" y="0"/>
                    </a:lnTo>
                    <a:lnTo>
                      <a:pt x="0" y="288032"/>
                    </a:lnTo>
                    <a:close/>
                  </a:path>
                </a:pathLst>
              </a:custGeom>
              <a:solidFill>
                <a:srgbClr val="C00000"/>
              </a:solidFill>
              <a:ln w="57150"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s-ES" sz="2800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Gill Sans" charset="0"/>
                </a:endParaRPr>
              </a:p>
            </p:txBody>
          </p:sp>
        </p:grpSp>
      </p:grpSp>
      <p:sp>
        <p:nvSpPr>
          <p:cNvPr id="26" name="Rectangle 42"/>
          <p:cNvSpPr>
            <a:spLocks noChangeArrowheads="1"/>
          </p:cNvSpPr>
          <p:nvPr/>
        </p:nvSpPr>
        <p:spPr bwMode="auto">
          <a:xfrm>
            <a:off x="8940566" y="6285387"/>
            <a:ext cx="3248024" cy="2769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1406" tIns="45703" rIns="91406" bIns="45703">
            <a:spAutoFit/>
          </a:bodyPr>
          <a:lstStyle/>
          <a:p>
            <a:pPr defTabSz="914057">
              <a:spcBef>
                <a:spcPct val="0"/>
              </a:spcBef>
            </a:pPr>
            <a:r>
              <a:rPr lang="es-MX" sz="1200" b="1" dirty="0">
                <a:latin typeface="Calibri" panose="020F0502020204030204" pitchFamily="34" charset="0"/>
                <a:ea typeface="ＭＳ Ｐゴシック" charset="-128"/>
                <a:cs typeface="Calibri" panose="020F0502020204030204" pitchFamily="34" charset="0"/>
              </a:rPr>
              <a:t>(Base: Estudio nacional sindicado NODO </a:t>
            </a:r>
            <a:r>
              <a:rPr lang="es-MX" sz="1200" b="1" dirty="0" smtClean="0">
                <a:latin typeface="Calibri" panose="020F0502020204030204" pitchFamily="34" charset="0"/>
                <a:ea typeface="ＭＳ Ｐゴシック" charset="-128"/>
                <a:cs typeface="Calibri" panose="020F0502020204030204" pitchFamily="34" charset="0"/>
              </a:rPr>
              <a:t>2016)</a:t>
            </a:r>
            <a:endParaRPr lang="es-MX" sz="1200" b="1" dirty="0">
              <a:latin typeface="Calibri" panose="020F0502020204030204" pitchFamily="34" charset="0"/>
              <a:ea typeface="ＭＳ Ｐゴシック" charset="-128"/>
              <a:cs typeface="Calibri" panose="020F0502020204030204" pitchFamily="34" charset="0"/>
            </a:endParaRPr>
          </a:p>
        </p:txBody>
      </p:sp>
      <p:graphicFrame>
        <p:nvGraphicFramePr>
          <p:cNvPr id="32" name="Gráfico 5"/>
          <p:cNvGraphicFramePr/>
          <p:nvPr>
            <p:extLst>
              <p:ext uri="{D42A27DB-BD31-4B8C-83A1-F6EECF244321}">
                <p14:modId xmlns:p14="http://schemas.microsoft.com/office/powerpoint/2010/main" val="2500848809"/>
              </p:ext>
            </p:extLst>
          </p:nvPr>
        </p:nvGraphicFramePr>
        <p:xfrm>
          <a:off x="7607374" y="980728"/>
          <a:ext cx="5112568" cy="2664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3" name="Gráfico 5"/>
          <p:cNvGraphicFramePr/>
          <p:nvPr>
            <p:extLst>
              <p:ext uri="{D42A27DB-BD31-4B8C-83A1-F6EECF244321}">
                <p14:modId xmlns:p14="http://schemas.microsoft.com/office/powerpoint/2010/main" val="3144767423"/>
              </p:ext>
            </p:extLst>
          </p:nvPr>
        </p:nvGraphicFramePr>
        <p:xfrm>
          <a:off x="7607374" y="3645024"/>
          <a:ext cx="5112568" cy="2664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1 CuadroTexto"/>
          <p:cNvSpPr txBox="1"/>
          <p:nvPr/>
        </p:nvSpPr>
        <p:spPr>
          <a:xfrm>
            <a:off x="7567209" y="1043446"/>
            <a:ext cx="25421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Instrumento A – Al inicio</a:t>
            </a:r>
            <a:endParaRPr lang="es-MX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33 CuadroTexto"/>
          <p:cNvSpPr txBox="1"/>
          <p:nvPr/>
        </p:nvSpPr>
        <p:spPr>
          <a:xfrm>
            <a:off x="7567209" y="3645024"/>
            <a:ext cx="27467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Instrumento B – A la mitad</a:t>
            </a:r>
            <a:endParaRPr lang="es-MX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41" t="31852" r="47916" b="16790"/>
          <a:stretch/>
        </p:blipFill>
        <p:spPr bwMode="auto">
          <a:xfrm>
            <a:off x="3972554" y="1790699"/>
            <a:ext cx="2771146" cy="3400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18 CuadroTexto"/>
          <p:cNvSpPr txBox="1"/>
          <p:nvPr/>
        </p:nvSpPr>
        <p:spPr>
          <a:xfrm>
            <a:off x="7725358" y="646058"/>
            <a:ext cx="43910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Pregunta: Intención de voto para presidente</a:t>
            </a:r>
            <a:endParaRPr lang="es-MX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 rot="16200000">
            <a:off x="4532272" y="3441557"/>
            <a:ext cx="4975411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RESULTADOS</a:t>
            </a:r>
            <a:endParaRPr lang="es-MX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659" t="31852" r="18819" b="16790"/>
          <a:stretch/>
        </p:blipFill>
        <p:spPr bwMode="auto">
          <a:xfrm>
            <a:off x="747136" y="1798320"/>
            <a:ext cx="2735203" cy="335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29 Flecha derecha"/>
          <p:cNvSpPr/>
          <p:nvPr/>
        </p:nvSpPr>
        <p:spPr>
          <a:xfrm>
            <a:off x="3002280" y="3783957"/>
            <a:ext cx="1029402" cy="6387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MX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A la mitad</a:t>
            </a:r>
            <a:endParaRPr lang="es-MX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30 Flecha derecha"/>
          <p:cNvSpPr/>
          <p:nvPr/>
        </p:nvSpPr>
        <p:spPr>
          <a:xfrm>
            <a:off x="91440" y="2092317"/>
            <a:ext cx="892242" cy="62802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es-MX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Al inicio</a:t>
            </a:r>
            <a:endParaRPr lang="es-MX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5086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3 CuadroTexto"/>
          <p:cNvSpPr txBox="1"/>
          <p:nvPr/>
        </p:nvSpPr>
        <p:spPr>
          <a:xfrm>
            <a:off x="4544" y="2257"/>
            <a:ext cx="121945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600" b="1" dirty="0" smtClean="0">
                <a:solidFill>
                  <a:srgbClr val="C00000"/>
                </a:solidFill>
                <a:latin typeface="Calibri (Titulos)"/>
              </a:rPr>
              <a:t>La forma de preguntar</a:t>
            </a:r>
            <a:endParaRPr lang="es-MX" sz="3600" dirty="0">
              <a:solidFill>
                <a:srgbClr val="C00000"/>
              </a:solidFill>
              <a:latin typeface="Calibri (Titulos)"/>
            </a:endParaRPr>
          </a:p>
        </p:txBody>
      </p:sp>
      <p:sp>
        <p:nvSpPr>
          <p:cNvPr id="13" name="Rectangle 79"/>
          <p:cNvSpPr>
            <a:spLocks noChangeArrowheads="1"/>
          </p:cNvSpPr>
          <p:nvPr/>
        </p:nvSpPr>
        <p:spPr bwMode="auto">
          <a:xfrm>
            <a:off x="8541836" y="1245027"/>
            <a:ext cx="3356517" cy="923330"/>
          </a:xfrm>
          <a:prstGeom prst="rect">
            <a:avLst/>
          </a:prstGeo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defTabSz="457200"/>
            <a:r>
              <a:rPr lang="es-MX" b="1" dirty="0" smtClean="0">
                <a:latin typeface="Calibri (Titulos)"/>
                <a:cs typeface="Helvetica"/>
              </a:rPr>
              <a:t>¿Qué </a:t>
            </a:r>
            <a:r>
              <a:rPr lang="es-MX" b="1" dirty="0">
                <a:latin typeface="Calibri (Titulos)"/>
                <a:cs typeface="Helvetica"/>
              </a:rPr>
              <a:t>opinión cree </a:t>
            </a:r>
            <a:r>
              <a:rPr lang="es-MX" b="1" dirty="0" smtClean="0">
                <a:latin typeface="Calibri (Titulos)"/>
                <a:cs typeface="Helvetica"/>
              </a:rPr>
              <a:t>usted que tienen </a:t>
            </a:r>
            <a:r>
              <a:rPr lang="es-MX" b="1" dirty="0">
                <a:latin typeface="Calibri (Titulos)"/>
                <a:cs typeface="Helvetica"/>
              </a:rPr>
              <a:t>de México la </a:t>
            </a:r>
            <a:r>
              <a:rPr lang="es-MX" b="1" dirty="0" smtClean="0">
                <a:latin typeface="Calibri (Titulos)"/>
                <a:cs typeface="Helvetica"/>
              </a:rPr>
              <a:t>mayoría de sus vecinos?</a:t>
            </a:r>
            <a:endParaRPr lang="es-MX" b="1" dirty="0">
              <a:latin typeface="Calibri (Titulos)"/>
              <a:cs typeface="Helvetica"/>
            </a:endParaRPr>
          </a:p>
        </p:txBody>
      </p:sp>
      <p:sp>
        <p:nvSpPr>
          <p:cNvPr id="31" name="Rectangle 79"/>
          <p:cNvSpPr>
            <a:spLocks noChangeArrowheads="1"/>
          </p:cNvSpPr>
          <p:nvPr/>
        </p:nvSpPr>
        <p:spPr bwMode="auto">
          <a:xfrm>
            <a:off x="4047892" y="1245027"/>
            <a:ext cx="3077737" cy="646331"/>
          </a:xfrm>
          <a:prstGeom prst="rect">
            <a:avLst/>
          </a:prstGeo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defTabSz="457200"/>
            <a:r>
              <a:rPr lang="es-MX" b="1" dirty="0" smtClean="0">
                <a:latin typeface="Calibri (Titulos)"/>
                <a:cs typeface="Helvetica"/>
              </a:rPr>
              <a:t>¿Qué opinión tiene </a:t>
            </a:r>
          </a:p>
          <a:p>
            <a:pPr algn="ctr" defTabSz="457200"/>
            <a:r>
              <a:rPr lang="es-MX" b="1" dirty="0" smtClean="0">
                <a:latin typeface="Calibri (Titulos)"/>
                <a:cs typeface="Helvetica"/>
              </a:rPr>
              <a:t>usted de México</a:t>
            </a:r>
            <a:r>
              <a:rPr lang="es-MX" b="1" dirty="0">
                <a:latin typeface="Calibri (Titulos)"/>
                <a:cs typeface="Helvetica"/>
              </a:rPr>
              <a:t>? </a:t>
            </a:r>
          </a:p>
        </p:txBody>
      </p:sp>
      <p:grpSp>
        <p:nvGrpSpPr>
          <p:cNvPr id="22" name="21 Grupo"/>
          <p:cNvGrpSpPr/>
          <p:nvPr/>
        </p:nvGrpSpPr>
        <p:grpSpPr>
          <a:xfrm>
            <a:off x="5798228" y="6566288"/>
            <a:ext cx="575733" cy="277227"/>
            <a:chOff x="5798228" y="6480464"/>
            <a:chExt cx="575733" cy="277227"/>
          </a:xfrm>
        </p:grpSpPr>
        <p:sp>
          <p:nvSpPr>
            <p:cNvPr id="23" name="Rectangle 3"/>
            <p:cNvSpPr>
              <a:spLocks/>
            </p:cNvSpPr>
            <p:nvPr/>
          </p:nvSpPr>
          <p:spPr bwMode="auto">
            <a:xfrm>
              <a:off x="6059932" y="6480464"/>
              <a:ext cx="72136" cy="16927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xtLst/>
          </p:spPr>
          <p:txBody>
            <a:bodyPr wrap="none" lIns="0" tIns="0" rIns="0" bIns="0">
              <a:spAutoFit/>
            </a:bodyPr>
            <a:lstStyle>
              <a:lvl1pPr eaLnBrk="0" hangingPunct="0"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1pPr>
              <a:lvl2pPr marL="742950" indent="-285750" eaLnBrk="0" hangingPunct="0"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2pPr>
              <a:lvl3pPr marL="1143000" indent="-228600" eaLnBrk="0" hangingPunct="0"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3pPr>
              <a:lvl4pPr marL="1600200" indent="-228600" eaLnBrk="0" hangingPunct="0"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4pPr>
              <a:lvl5pPr marL="2057400" indent="-228600" eaLnBrk="0" hangingPunct="0"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fld id="{33D7FCC9-577A-4682-A4E7-7F4C8E8B0C9E}" type="slidenum">
                <a:rPr lang="es-ES_tradnl" altLang="es-ES" sz="1100" b="1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ea typeface="MS PGothic" panose="020B0600070205080204" pitchFamily="34" charset="-128"/>
                  <a:cs typeface="Calibri" panose="020F0502020204030204" pitchFamily="34" charset="0"/>
                  <a:sym typeface="Arial" panose="020B0604020202020204" pitchFamily="34" charset="0"/>
                </a:rPr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t>11</a:t>
              </a:fld>
              <a:endParaRPr lang="es-ES_tradnl" altLang="es-ES" sz="11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Arial" panose="020B0604020202020204" pitchFamily="34" charset="0"/>
              </a:endParaRPr>
            </a:p>
          </p:txBody>
        </p:sp>
        <p:grpSp>
          <p:nvGrpSpPr>
            <p:cNvPr id="24" name="23 Grupo"/>
            <p:cNvGrpSpPr/>
            <p:nvPr/>
          </p:nvGrpSpPr>
          <p:grpSpPr>
            <a:xfrm>
              <a:off x="5798228" y="6541791"/>
              <a:ext cx="575733" cy="215900"/>
              <a:chOff x="5798228" y="6593886"/>
              <a:chExt cx="575733" cy="215900"/>
            </a:xfrm>
            <a:solidFill>
              <a:schemeClr val="bg1"/>
            </a:solidFill>
          </p:grpSpPr>
          <p:sp>
            <p:nvSpPr>
              <p:cNvPr id="25" name="24 Triángulo isósceles"/>
              <p:cNvSpPr/>
              <p:nvPr userDrawn="1"/>
            </p:nvSpPr>
            <p:spPr bwMode="auto">
              <a:xfrm rot="10800000" flipV="1">
                <a:off x="5798228" y="6593886"/>
                <a:ext cx="287867" cy="215900"/>
              </a:xfrm>
              <a:custGeom>
                <a:avLst/>
                <a:gdLst>
                  <a:gd name="connsiteX0" fmla="*/ 0 w 540059"/>
                  <a:gd name="connsiteY0" fmla="*/ 288032 h 288032"/>
                  <a:gd name="connsiteX1" fmla="*/ 270030 w 540059"/>
                  <a:gd name="connsiteY1" fmla="*/ 0 h 288032"/>
                  <a:gd name="connsiteX2" fmla="*/ 540059 w 540059"/>
                  <a:gd name="connsiteY2" fmla="*/ 288032 h 288032"/>
                  <a:gd name="connsiteX3" fmla="*/ 0 w 540059"/>
                  <a:gd name="connsiteY3" fmla="*/ 288032 h 288032"/>
                  <a:gd name="connsiteX0" fmla="*/ 0 w 270030"/>
                  <a:gd name="connsiteY0" fmla="*/ 288032 h 288032"/>
                  <a:gd name="connsiteX1" fmla="*/ 270030 w 270030"/>
                  <a:gd name="connsiteY1" fmla="*/ 0 h 288032"/>
                  <a:gd name="connsiteX2" fmla="*/ 0 w 270030"/>
                  <a:gd name="connsiteY2" fmla="*/ 288032 h 288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70030" h="288032">
                    <a:moveTo>
                      <a:pt x="0" y="288032"/>
                    </a:moveTo>
                    <a:lnTo>
                      <a:pt x="270030" y="0"/>
                    </a:lnTo>
                    <a:lnTo>
                      <a:pt x="0" y="288032"/>
                    </a:lnTo>
                    <a:close/>
                  </a:path>
                </a:pathLst>
              </a:custGeom>
              <a:solidFill>
                <a:srgbClr val="C00000"/>
              </a:solidFill>
              <a:ln w="57150"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s-ES" sz="3200" dirty="0">
                  <a:solidFill>
                    <a:srgbClr val="C00000"/>
                  </a:solidFill>
                  <a:sym typeface="Gill Sans" charset="0"/>
                </a:endParaRPr>
              </a:p>
            </p:txBody>
          </p:sp>
          <p:sp>
            <p:nvSpPr>
              <p:cNvPr id="29" name="24 Triángulo isósceles"/>
              <p:cNvSpPr/>
              <p:nvPr/>
            </p:nvSpPr>
            <p:spPr bwMode="auto">
              <a:xfrm rot="10800000">
                <a:off x="6086094" y="6593886"/>
                <a:ext cx="287867" cy="215900"/>
              </a:xfrm>
              <a:custGeom>
                <a:avLst/>
                <a:gdLst>
                  <a:gd name="connsiteX0" fmla="*/ 0 w 540059"/>
                  <a:gd name="connsiteY0" fmla="*/ 288032 h 288032"/>
                  <a:gd name="connsiteX1" fmla="*/ 270030 w 540059"/>
                  <a:gd name="connsiteY1" fmla="*/ 0 h 288032"/>
                  <a:gd name="connsiteX2" fmla="*/ 540059 w 540059"/>
                  <a:gd name="connsiteY2" fmla="*/ 288032 h 288032"/>
                  <a:gd name="connsiteX3" fmla="*/ 0 w 540059"/>
                  <a:gd name="connsiteY3" fmla="*/ 288032 h 288032"/>
                  <a:gd name="connsiteX0" fmla="*/ 0 w 270030"/>
                  <a:gd name="connsiteY0" fmla="*/ 288032 h 288032"/>
                  <a:gd name="connsiteX1" fmla="*/ 270030 w 270030"/>
                  <a:gd name="connsiteY1" fmla="*/ 0 h 288032"/>
                  <a:gd name="connsiteX2" fmla="*/ 0 w 270030"/>
                  <a:gd name="connsiteY2" fmla="*/ 288032 h 288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70030" h="288032">
                    <a:moveTo>
                      <a:pt x="0" y="288032"/>
                    </a:moveTo>
                    <a:lnTo>
                      <a:pt x="270030" y="0"/>
                    </a:lnTo>
                    <a:lnTo>
                      <a:pt x="0" y="288032"/>
                    </a:lnTo>
                    <a:close/>
                  </a:path>
                </a:pathLst>
              </a:custGeom>
              <a:solidFill>
                <a:srgbClr val="C00000"/>
              </a:solidFill>
              <a:ln w="57150"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s-ES" sz="2800" dirty="0">
                  <a:solidFill>
                    <a:srgbClr val="C00000"/>
                  </a:solidFill>
                  <a:sym typeface="Gill Sans" charset="0"/>
                </a:endParaRPr>
              </a:p>
            </p:txBody>
          </p:sp>
        </p:grpSp>
      </p:grpSp>
      <p:sp>
        <p:nvSpPr>
          <p:cNvPr id="32" name="31 Rectángulo redondeado"/>
          <p:cNvSpPr/>
          <p:nvPr/>
        </p:nvSpPr>
        <p:spPr>
          <a:xfrm>
            <a:off x="8686798" y="5324254"/>
            <a:ext cx="2945489" cy="485775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>
                <a:latin typeface="Calibri" panose="020F0502020204030204" pitchFamily="34" charset="0"/>
                <a:cs typeface="Calibri" panose="020F0502020204030204" pitchFamily="34" charset="0"/>
              </a:rPr>
              <a:t>Saldo: -33</a:t>
            </a:r>
            <a:endParaRPr lang="es-MX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Rectangle 42"/>
          <p:cNvSpPr>
            <a:spLocks noChangeArrowheads="1"/>
          </p:cNvSpPr>
          <p:nvPr/>
        </p:nvSpPr>
        <p:spPr bwMode="auto">
          <a:xfrm>
            <a:off x="8277225" y="6285387"/>
            <a:ext cx="3854215" cy="2769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1406" tIns="45703" rIns="91406" bIns="45703">
            <a:spAutoFit/>
          </a:bodyPr>
          <a:lstStyle/>
          <a:p>
            <a:pPr defTabSz="914057">
              <a:spcBef>
                <a:spcPct val="0"/>
              </a:spcBef>
            </a:pPr>
            <a:r>
              <a:rPr lang="es-MX" sz="1200" b="1" dirty="0" smtClean="0">
                <a:latin typeface="Calibri" panose="020F0502020204030204" pitchFamily="34" charset="0"/>
                <a:ea typeface="ＭＳ Ｐゴシック" charset="-128"/>
                <a:cs typeface="Calibri" panose="020F0502020204030204" pitchFamily="34" charset="0"/>
              </a:rPr>
              <a:t>Fuente: Estudio nacional realizado en EE.UU. por </a:t>
            </a:r>
            <a:r>
              <a:rPr lang="es-MX" sz="1200" b="1" dirty="0" smtClean="0">
                <a:solidFill>
                  <a:srgbClr val="C00000"/>
                </a:solidFill>
                <a:latin typeface="Calibri" panose="020F0502020204030204" pitchFamily="34" charset="0"/>
                <a:ea typeface="ＭＳ Ｐゴシック" charset="-128"/>
                <a:cs typeface="Calibri" panose="020F0502020204030204" pitchFamily="34" charset="0"/>
              </a:rPr>
              <a:t>NODO</a:t>
            </a:r>
            <a:endParaRPr lang="es-MX" sz="1200" b="1" dirty="0">
              <a:solidFill>
                <a:srgbClr val="C00000"/>
              </a:solidFill>
              <a:latin typeface="Calibri" panose="020F0502020204030204" pitchFamily="34" charset="0"/>
              <a:ea typeface="ＭＳ Ｐゴシック" charset="-128"/>
              <a:cs typeface="Calibri" panose="020F0502020204030204" pitchFamily="34" charset="0"/>
            </a:endParaRPr>
          </a:p>
        </p:txBody>
      </p:sp>
      <p:graphicFrame>
        <p:nvGraphicFramePr>
          <p:cNvPr id="27" name="26 Gráfico"/>
          <p:cNvGraphicFramePr/>
          <p:nvPr>
            <p:extLst>
              <p:ext uri="{D42A27DB-BD31-4B8C-83A1-F6EECF244321}">
                <p14:modId xmlns:p14="http://schemas.microsoft.com/office/powerpoint/2010/main" val="1512545410"/>
              </p:ext>
            </p:extLst>
          </p:nvPr>
        </p:nvGraphicFramePr>
        <p:xfrm>
          <a:off x="319079" y="2108539"/>
          <a:ext cx="11871334" cy="31521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6" name="35 Rectángulo"/>
          <p:cNvSpPr/>
          <p:nvPr/>
        </p:nvSpPr>
        <p:spPr>
          <a:xfrm>
            <a:off x="6533298" y="2415861"/>
            <a:ext cx="472322" cy="1315575"/>
          </a:xfrm>
          <a:prstGeom prst="rect">
            <a:avLst/>
          </a:prstGeom>
          <a:solidFill>
            <a:srgbClr val="003300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lIns="67944" tIns="33943" rIns="67944" bIns="33943" rtlCol="0" anchor="ctr"/>
          <a:lstStyle/>
          <a:p>
            <a:pPr algn="ctr" defTabSz="684831">
              <a:defRPr/>
            </a:pPr>
            <a:r>
              <a:rPr lang="es-MX" sz="1400" b="1" kern="0" dirty="0" smtClean="0">
                <a:solidFill>
                  <a:prstClr val="white"/>
                </a:solidFill>
                <a:latin typeface="Calibri"/>
              </a:rPr>
              <a:t>55%</a:t>
            </a:r>
            <a:endParaRPr lang="es-MX" sz="1400" b="1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7" name="36 Rectángulo"/>
          <p:cNvSpPr/>
          <p:nvPr/>
        </p:nvSpPr>
        <p:spPr>
          <a:xfrm>
            <a:off x="11159966" y="2415861"/>
            <a:ext cx="472322" cy="657787"/>
          </a:xfrm>
          <a:prstGeom prst="rect">
            <a:avLst/>
          </a:prstGeom>
          <a:solidFill>
            <a:srgbClr val="003300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lIns="67944" tIns="33943" rIns="67944" bIns="33943" rtlCol="0" anchor="ctr"/>
          <a:lstStyle/>
          <a:p>
            <a:pPr algn="ctr" defTabSz="684831">
              <a:defRPr/>
            </a:pPr>
            <a:r>
              <a:rPr lang="es-MX" sz="1400" b="1" kern="0" dirty="0" smtClean="0">
                <a:solidFill>
                  <a:prstClr val="white"/>
                </a:solidFill>
                <a:latin typeface="Calibri"/>
              </a:rPr>
              <a:t>29%</a:t>
            </a:r>
            <a:endParaRPr lang="es-MX" sz="1400" b="1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8" name="37 Rectángulo"/>
          <p:cNvSpPr/>
          <p:nvPr/>
        </p:nvSpPr>
        <p:spPr>
          <a:xfrm>
            <a:off x="404958" y="1779073"/>
            <a:ext cx="2409209" cy="491823"/>
          </a:xfrm>
          <a:prstGeom prst="rect">
            <a:avLst/>
          </a:prstGeom>
          <a:solidFill>
            <a:srgbClr val="003300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lIns="67944" tIns="33943" rIns="67944" bIns="33943" rtlCol="0" anchor="ctr"/>
          <a:lstStyle/>
          <a:p>
            <a:pPr algn="ctr" defTabSz="684831">
              <a:defRPr/>
            </a:pPr>
            <a:r>
              <a:rPr lang="es-MX" sz="1400" b="1" kern="0" dirty="0">
                <a:solidFill>
                  <a:prstClr val="white"/>
                </a:solidFill>
                <a:latin typeface="Calibri"/>
              </a:rPr>
              <a:t>Muy </a:t>
            </a:r>
            <a:r>
              <a:rPr lang="es-MX" sz="1400" b="1" kern="0" dirty="0" smtClean="0">
                <a:solidFill>
                  <a:prstClr val="white"/>
                </a:solidFill>
                <a:latin typeface="Calibri"/>
              </a:rPr>
              <a:t>buena / buena</a:t>
            </a:r>
            <a:endParaRPr lang="es-MX" sz="1400" b="1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9" name="38 Rectángulo"/>
          <p:cNvSpPr/>
          <p:nvPr/>
        </p:nvSpPr>
        <p:spPr>
          <a:xfrm>
            <a:off x="6533298" y="4218055"/>
            <a:ext cx="472322" cy="585545"/>
          </a:xfrm>
          <a:prstGeom prst="rect">
            <a:avLst/>
          </a:prstGeom>
          <a:solidFill>
            <a:schemeClr val="accent6">
              <a:lumMod val="50000"/>
            </a:schemeClr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lIns="67944" tIns="33943" rIns="67944" bIns="33943" rtlCol="0" anchor="ctr"/>
          <a:lstStyle/>
          <a:p>
            <a:pPr algn="ctr" defTabSz="684831">
              <a:defRPr/>
            </a:pPr>
            <a:r>
              <a:rPr lang="es-MX" sz="1400" b="1" kern="0" dirty="0" smtClean="0">
                <a:solidFill>
                  <a:prstClr val="white"/>
                </a:solidFill>
                <a:latin typeface="Calibri"/>
              </a:rPr>
              <a:t>26%</a:t>
            </a:r>
            <a:endParaRPr lang="es-MX" sz="1400" b="1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0" name="39 Rectángulo"/>
          <p:cNvSpPr/>
          <p:nvPr/>
        </p:nvSpPr>
        <p:spPr>
          <a:xfrm>
            <a:off x="11159966" y="3322429"/>
            <a:ext cx="472322" cy="1473484"/>
          </a:xfrm>
          <a:prstGeom prst="rect">
            <a:avLst/>
          </a:prstGeom>
          <a:solidFill>
            <a:schemeClr val="accent6">
              <a:lumMod val="50000"/>
            </a:schemeClr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lIns="67944" tIns="33943" rIns="67944" bIns="33943" rtlCol="0" anchor="ctr"/>
          <a:lstStyle/>
          <a:p>
            <a:pPr algn="ctr" defTabSz="684831">
              <a:defRPr/>
            </a:pPr>
            <a:r>
              <a:rPr lang="es-MX" sz="1400" b="1" kern="0" dirty="0" smtClean="0">
                <a:solidFill>
                  <a:prstClr val="white"/>
                </a:solidFill>
                <a:latin typeface="Calibri"/>
              </a:rPr>
              <a:t>62%</a:t>
            </a:r>
            <a:endParaRPr lang="es-MX" sz="1400" b="1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1" name="40 Rectángulo"/>
          <p:cNvSpPr/>
          <p:nvPr/>
        </p:nvSpPr>
        <p:spPr>
          <a:xfrm>
            <a:off x="404958" y="5003799"/>
            <a:ext cx="2409209" cy="491823"/>
          </a:xfrm>
          <a:prstGeom prst="rect">
            <a:avLst/>
          </a:prstGeom>
          <a:solidFill>
            <a:schemeClr val="accent6">
              <a:lumMod val="50000"/>
            </a:schemeClr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lIns="67944" tIns="33943" rIns="67944" bIns="33943" rtlCol="0" anchor="ctr"/>
          <a:lstStyle/>
          <a:p>
            <a:pPr algn="ctr" defTabSz="684831">
              <a:defRPr/>
            </a:pPr>
            <a:r>
              <a:rPr lang="es-MX" sz="1400" b="1" kern="0" dirty="0" smtClean="0">
                <a:solidFill>
                  <a:prstClr val="white"/>
                </a:solidFill>
                <a:latin typeface="Calibri"/>
              </a:rPr>
              <a:t>Muy mala / Mala</a:t>
            </a:r>
            <a:endParaRPr lang="es-MX" sz="1400" b="1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" name="2 Rectángulo redondeado"/>
          <p:cNvSpPr/>
          <p:nvPr/>
        </p:nvSpPr>
        <p:spPr>
          <a:xfrm>
            <a:off x="4125952" y="5324253"/>
            <a:ext cx="2944736" cy="485775"/>
          </a:xfrm>
          <a:prstGeom prst="roundRect">
            <a:avLst/>
          </a:prstGeom>
          <a:solidFill>
            <a:srgbClr val="0684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>
                <a:latin typeface="Calibri" panose="020F0502020204030204" pitchFamily="34" charset="0"/>
                <a:cs typeface="Calibri" panose="020F0502020204030204" pitchFamily="34" charset="0"/>
              </a:rPr>
              <a:t>Saldo: +29</a:t>
            </a:r>
            <a:endParaRPr lang="es-MX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0" name="2 Imagen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6607" y="629121"/>
            <a:ext cx="1903310" cy="1098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4150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16 Imagen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331" t="41035" r="6847" b="2772"/>
          <a:stretch/>
        </p:blipFill>
        <p:spPr>
          <a:xfrm>
            <a:off x="8535459" y="1781122"/>
            <a:ext cx="3496708" cy="2719628"/>
          </a:xfrm>
          <a:prstGeom prst="rect">
            <a:avLst/>
          </a:prstGeom>
        </p:spPr>
      </p:pic>
      <p:pic>
        <p:nvPicPr>
          <p:cNvPr id="20" name="Picture 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7919" r="21820"/>
          <a:stretch/>
        </p:blipFill>
        <p:spPr bwMode="auto">
          <a:xfrm>
            <a:off x="11156" y="1674421"/>
            <a:ext cx="3577527" cy="385243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13 CuadroTexto"/>
          <p:cNvSpPr txBox="1"/>
          <p:nvPr/>
        </p:nvSpPr>
        <p:spPr>
          <a:xfrm>
            <a:off x="-4112" y="2226"/>
            <a:ext cx="121945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600" b="1" dirty="0" smtClean="0">
                <a:solidFill>
                  <a:srgbClr val="C00000"/>
                </a:solidFill>
                <a:latin typeface="Calibri (Titulos)"/>
              </a:rPr>
              <a:t>El problema de no medir en la última semana</a:t>
            </a:r>
            <a:endParaRPr lang="es-MX" sz="3600" dirty="0">
              <a:solidFill>
                <a:srgbClr val="C00000"/>
              </a:solidFill>
              <a:latin typeface="Calibri (Titulos)"/>
            </a:endParaRPr>
          </a:p>
        </p:txBody>
      </p:sp>
      <p:grpSp>
        <p:nvGrpSpPr>
          <p:cNvPr id="27" name="26 Grupo"/>
          <p:cNvGrpSpPr/>
          <p:nvPr/>
        </p:nvGrpSpPr>
        <p:grpSpPr>
          <a:xfrm>
            <a:off x="5798228" y="6562352"/>
            <a:ext cx="575733" cy="277227"/>
            <a:chOff x="5798228" y="6480464"/>
            <a:chExt cx="575733" cy="277227"/>
          </a:xfrm>
        </p:grpSpPr>
        <p:sp>
          <p:nvSpPr>
            <p:cNvPr id="28" name="Rectangle 3"/>
            <p:cNvSpPr>
              <a:spLocks/>
            </p:cNvSpPr>
            <p:nvPr/>
          </p:nvSpPr>
          <p:spPr bwMode="auto">
            <a:xfrm>
              <a:off x="6059932" y="6480464"/>
              <a:ext cx="72136" cy="16927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xtLst/>
          </p:spPr>
          <p:txBody>
            <a:bodyPr wrap="none" lIns="0" tIns="0" rIns="0" bIns="0">
              <a:spAutoFit/>
            </a:bodyPr>
            <a:lstStyle>
              <a:lvl1pPr eaLnBrk="0" hangingPunct="0"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1pPr>
              <a:lvl2pPr marL="742950" indent="-285750" eaLnBrk="0" hangingPunct="0"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2pPr>
              <a:lvl3pPr marL="1143000" indent="-228600" eaLnBrk="0" hangingPunct="0"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3pPr>
              <a:lvl4pPr marL="1600200" indent="-228600" eaLnBrk="0" hangingPunct="0"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4pPr>
              <a:lvl5pPr marL="2057400" indent="-228600" eaLnBrk="0" hangingPunct="0"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fld id="{33D7FCC9-577A-4682-A4E7-7F4C8E8B0C9E}" type="slidenum">
                <a:rPr lang="es-ES_tradnl" altLang="es-ES" sz="1100" b="1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ea typeface="MS PGothic" panose="020B0600070205080204" pitchFamily="34" charset="-128"/>
                  <a:cs typeface="Calibri" panose="020F0502020204030204" pitchFamily="34" charset="0"/>
                  <a:sym typeface="Arial" panose="020B0604020202020204" pitchFamily="34" charset="0"/>
                </a:rPr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t>12</a:t>
              </a:fld>
              <a:endParaRPr lang="es-ES_tradnl" altLang="es-ES" sz="11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Arial" panose="020B0604020202020204" pitchFamily="34" charset="0"/>
              </a:endParaRPr>
            </a:p>
          </p:txBody>
        </p:sp>
        <p:grpSp>
          <p:nvGrpSpPr>
            <p:cNvPr id="29" name="28 Grupo"/>
            <p:cNvGrpSpPr/>
            <p:nvPr/>
          </p:nvGrpSpPr>
          <p:grpSpPr>
            <a:xfrm>
              <a:off x="5798228" y="6541791"/>
              <a:ext cx="575733" cy="215900"/>
              <a:chOff x="5798228" y="6593886"/>
              <a:chExt cx="575733" cy="215900"/>
            </a:xfrm>
            <a:solidFill>
              <a:schemeClr val="bg1"/>
            </a:solidFill>
          </p:grpSpPr>
          <p:sp>
            <p:nvSpPr>
              <p:cNvPr id="30" name="24 Triángulo isósceles"/>
              <p:cNvSpPr/>
              <p:nvPr userDrawn="1"/>
            </p:nvSpPr>
            <p:spPr bwMode="auto">
              <a:xfrm rot="10800000" flipV="1">
                <a:off x="5798228" y="6593886"/>
                <a:ext cx="287867" cy="215900"/>
              </a:xfrm>
              <a:custGeom>
                <a:avLst/>
                <a:gdLst>
                  <a:gd name="connsiteX0" fmla="*/ 0 w 540059"/>
                  <a:gd name="connsiteY0" fmla="*/ 288032 h 288032"/>
                  <a:gd name="connsiteX1" fmla="*/ 270030 w 540059"/>
                  <a:gd name="connsiteY1" fmla="*/ 0 h 288032"/>
                  <a:gd name="connsiteX2" fmla="*/ 540059 w 540059"/>
                  <a:gd name="connsiteY2" fmla="*/ 288032 h 288032"/>
                  <a:gd name="connsiteX3" fmla="*/ 0 w 540059"/>
                  <a:gd name="connsiteY3" fmla="*/ 288032 h 288032"/>
                  <a:gd name="connsiteX0" fmla="*/ 0 w 270030"/>
                  <a:gd name="connsiteY0" fmla="*/ 288032 h 288032"/>
                  <a:gd name="connsiteX1" fmla="*/ 270030 w 270030"/>
                  <a:gd name="connsiteY1" fmla="*/ 0 h 288032"/>
                  <a:gd name="connsiteX2" fmla="*/ 0 w 270030"/>
                  <a:gd name="connsiteY2" fmla="*/ 288032 h 288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70030" h="288032">
                    <a:moveTo>
                      <a:pt x="0" y="288032"/>
                    </a:moveTo>
                    <a:lnTo>
                      <a:pt x="270030" y="0"/>
                    </a:lnTo>
                    <a:lnTo>
                      <a:pt x="0" y="288032"/>
                    </a:lnTo>
                    <a:close/>
                  </a:path>
                </a:pathLst>
              </a:custGeom>
              <a:solidFill>
                <a:srgbClr val="C00000"/>
              </a:solidFill>
              <a:ln w="57150"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s-ES" sz="3200" dirty="0">
                  <a:solidFill>
                    <a:srgbClr val="C00000"/>
                  </a:solidFill>
                  <a:sym typeface="Gill Sans" charset="0"/>
                </a:endParaRPr>
              </a:p>
            </p:txBody>
          </p:sp>
          <p:sp>
            <p:nvSpPr>
              <p:cNvPr id="31" name="24 Triángulo isósceles"/>
              <p:cNvSpPr/>
              <p:nvPr/>
            </p:nvSpPr>
            <p:spPr bwMode="auto">
              <a:xfrm rot="10800000">
                <a:off x="6086094" y="6593886"/>
                <a:ext cx="287867" cy="215900"/>
              </a:xfrm>
              <a:custGeom>
                <a:avLst/>
                <a:gdLst>
                  <a:gd name="connsiteX0" fmla="*/ 0 w 540059"/>
                  <a:gd name="connsiteY0" fmla="*/ 288032 h 288032"/>
                  <a:gd name="connsiteX1" fmla="*/ 270030 w 540059"/>
                  <a:gd name="connsiteY1" fmla="*/ 0 h 288032"/>
                  <a:gd name="connsiteX2" fmla="*/ 540059 w 540059"/>
                  <a:gd name="connsiteY2" fmla="*/ 288032 h 288032"/>
                  <a:gd name="connsiteX3" fmla="*/ 0 w 540059"/>
                  <a:gd name="connsiteY3" fmla="*/ 288032 h 288032"/>
                  <a:gd name="connsiteX0" fmla="*/ 0 w 270030"/>
                  <a:gd name="connsiteY0" fmla="*/ 288032 h 288032"/>
                  <a:gd name="connsiteX1" fmla="*/ 270030 w 270030"/>
                  <a:gd name="connsiteY1" fmla="*/ 0 h 288032"/>
                  <a:gd name="connsiteX2" fmla="*/ 0 w 270030"/>
                  <a:gd name="connsiteY2" fmla="*/ 288032 h 288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70030" h="288032">
                    <a:moveTo>
                      <a:pt x="0" y="288032"/>
                    </a:moveTo>
                    <a:lnTo>
                      <a:pt x="270030" y="0"/>
                    </a:lnTo>
                    <a:lnTo>
                      <a:pt x="0" y="288032"/>
                    </a:lnTo>
                    <a:close/>
                  </a:path>
                </a:pathLst>
              </a:custGeom>
              <a:solidFill>
                <a:srgbClr val="C00000"/>
              </a:solidFill>
              <a:ln w="57150"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s-ES" sz="2800" dirty="0">
                  <a:solidFill>
                    <a:srgbClr val="C00000"/>
                  </a:solidFill>
                  <a:sym typeface="Gill Sans" charset="0"/>
                </a:endParaRPr>
              </a:p>
            </p:txBody>
          </p:sp>
        </p:grpSp>
      </p:grpSp>
      <p:sp>
        <p:nvSpPr>
          <p:cNvPr id="32" name="31 Rectángulo"/>
          <p:cNvSpPr/>
          <p:nvPr/>
        </p:nvSpPr>
        <p:spPr>
          <a:xfrm>
            <a:off x="9098722" y="2468570"/>
            <a:ext cx="243222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000" b="1" i="1" dirty="0" smtClean="0">
                <a:solidFill>
                  <a:srgbClr val="C00000"/>
                </a:solidFill>
                <a:latin typeface="Calibri (Titulos)"/>
              </a:rPr>
              <a:t>El 35% de las personas deciden su voto en la última semana</a:t>
            </a:r>
            <a:endParaRPr lang="es-MX" sz="2000" i="1" dirty="0">
              <a:solidFill>
                <a:srgbClr val="C00000"/>
              </a:solidFill>
              <a:latin typeface="Calibri (Titulos)"/>
            </a:endParaRPr>
          </a:p>
        </p:txBody>
      </p:sp>
      <p:sp>
        <p:nvSpPr>
          <p:cNvPr id="36" name="35 Rectángulo"/>
          <p:cNvSpPr/>
          <p:nvPr/>
        </p:nvSpPr>
        <p:spPr>
          <a:xfrm>
            <a:off x="8766" y="722910"/>
            <a:ext cx="1218164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 smtClean="0">
                <a:latin typeface="Calibri (Titulos)"/>
              </a:rPr>
              <a:t>Pregunta: ¿En que momento deciden su voto? </a:t>
            </a:r>
            <a:endParaRPr lang="es-MX" b="1" dirty="0">
              <a:latin typeface="Calibri (Titulos)"/>
            </a:endParaRPr>
          </a:p>
        </p:txBody>
      </p:sp>
      <p:sp>
        <p:nvSpPr>
          <p:cNvPr id="38" name="37 CuadroTexto"/>
          <p:cNvSpPr txBox="1"/>
          <p:nvPr/>
        </p:nvSpPr>
        <p:spPr>
          <a:xfrm>
            <a:off x="1023653" y="5952991"/>
            <a:ext cx="312777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000" b="1" dirty="0" smtClean="0">
                <a:latin typeface="Calibri (cuerpo)"/>
              </a:rPr>
              <a:t>Fuente: Estudio sindicado NODO (Sociométrica)</a:t>
            </a:r>
            <a:endParaRPr lang="es-MX" sz="1000" b="1" dirty="0">
              <a:latin typeface="Calibri (cuerpo)"/>
            </a:endParaRPr>
          </a:p>
        </p:txBody>
      </p:sp>
      <p:graphicFrame>
        <p:nvGraphicFramePr>
          <p:cNvPr id="15" name="14 Gráfico"/>
          <p:cNvGraphicFramePr/>
          <p:nvPr>
            <p:extLst>
              <p:ext uri="{D42A27DB-BD31-4B8C-83A1-F6EECF244321}">
                <p14:modId xmlns:p14="http://schemas.microsoft.com/office/powerpoint/2010/main" val="3496247916"/>
              </p:ext>
            </p:extLst>
          </p:nvPr>
        </p:nvGraphicFramePr>
        <p:xfrm>
          <a:off x="2934238" y="1321781"/>
          <a:ext cx="6015845" cy="43444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6" name="25 Cerrar llave"/>
          <p:cNvSpPr/>
          <p:nvPr/>
        </p:nvSpPr>
        <p:spPr>
          <a:xfrm rot="21407714">
            <a:off x="7952723" y="2412395"/>
            <a:ext cx="613239" cy="1569083"/>
          </a:xfrm>
          <a:prstGeom prst="rightBrace">
            <a:avLst>
              <a:gd name="adj1" fmla="val 8333"/>
              <a:gd name="adj2" fmla="val 50188"/>
            </a:avLst>
          </a:prstGeom>
          <a:ln w="38100"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86308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3 CuadroTexto"/>
          <p:cNvSpPr txBox="1"/>
          <p:nvPr/>
        </p:nvSpPr>
        <p:spPr>
          <a:xfrm>
            <a:off x="-4112" y="2226"/>
            <a:ext cx="1219452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spcBef>
                <a:spcPts val="2400"/>
              </a:spcBef>
            </a:pPr>
            <a:r>
              <a:rPr lang="es-MX" sz="3000" b="1" dirty="0" smtClean="0">
                <a:solidFill>
                  <a:srgbClr val="C00000"/>
                </a:solidFill>
                <a:latin typeface="Calibri (Titulos)"/>
              </a:rPr>
              <a:t>Percepción prevaleciente de inseguridad histórica y por entidad</a:t>
            </a:r>
            <a:endParaRPr lang="es-MX" sz="3000" b="1" dirty="0">
              <a:solidFill>
                <a:srgbClr val="C00000"/>
              </a:solidFill>
              <a:latin typeface="Calibri (Titulos)"/>
            </a:endParaRPr>
          </a:p>
        </p:txBody>
      </p:sp>
      <p:sp>
        <p:nvSpPr>
          <p:cNvPr id="7" name="4 CuadroTexto"/>
          <p:cNvSpPr txBox="1"/>
          <p:nvPr/>
        </p:nvSpPr>
        <p:spPr>
          <a:xfrm>
            <a:off x="1823" y="5796855"/>
            <a:ext cx="11782016" cy="46166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1200" dirty="0" smtClean="0">
                <a:latin typeface="Calibri (Titulos)"/>
              </a:rPr>
              <a:t>¿</a:t>
            </a:r>
            <a:r>
              <a:rPr lang="es-MX" sz="1200" dirty="0">
                <a:latin typeface="Calibri (Titulos)"/>
              </a:rPr>
              <a:t>Usted considera que su colonia / municipio es un lugar seguro o inseguro?</a:t>
            </a:r>
          </a:p>
          <a:p>
            <a:r>
              <a:rPr lang="es-MX" sz="1200" b="1" dirty="0" smtClean="0">
                <a:latin typeface="Calibri (Titulos)"/>
              </a:rPr>
              <a:t>Fuente: Encuestas NODO/ INEGI / Parametría</a:t>
            </a:r>
            <a:endParaRPr lang="es-MX" sz="1200" b="1" dirty="0">
              <a:latin typeface="Calibri (Titulos)"/>
            </a:endParaRPr>
          </a:p>
        </p:txBody>
      </p:sp>
      <p:graphicFrame>
        <p:nvGraphicFramePr>
          <p:cNvPr id="13" name="1 Gráfico"/>
          <p:cNvGraphicFramePr/>
          <p:nvPr>
            <p:extLst>
              <p:ext uri="{D42A27DB-BD31-4B8C-83A1-F6EECF244321}">
                <p14:modId xmlns:p14="http://schemas.microsoft.com/office/powerpoint/2010/main" val="537948363"/>
              </p:ext>
            </p:extLst>
          </p:nvPr>
        </p:nvGraphicFramePr>
        <p:xfrm>
          <a:off x="-10834" y="1285875"/>
          <a:ext cx="6103984" cy="44768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5" name="14 Gráfico"/>
          <p:cNvGraphicFramePr/>
          <p:nvPr>
            <p:extLst>
              <p:ext uri="{D42A27DB-BD31-4B8C-83A1-F6EECF244321}">
                <p14:modId xmlns:p14="http://schemas.microsoft.com/office/powerpoint/2010/main" val="2405463037"/>
              </p:ext>
            </p:extLst>
          </p:nvPr>
        </p:nvGraphicFramePr>
        <p:xfrm>
          <a:off x="6095206" y="836712"/>
          <a:ext cx="6095207" cy="261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6" name="15 Gráfico"/>
          <p:cNvGraphicFramePr/>
          <p:nvPr>
            <p:extLst>
              <p:ext uri="{D42A27DB-BD31-4B8C-83A1-F6EECF244321}">
                <p14:modId xmlns:p14="http://schemas.microsoft.com/office/powerpoint/2010/main" val="1348178054"/>
              </p:ext>
            </p:extLst>
          </p:nvPr>
        </p:nvGraphicFramePr>
        <p:xfrm>
          <a:off x="6093150" y="3772652"/>
          <a:ext cx="6097263" cy="24858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1 Rectángulo"/>
          <p:cNvSpPr/>
          <p:nvPr/>
        </p:nvSpPr>
        <p:spPr>
          <a:xfrm>
            <a:off x="8975020" y="758309"/>
            <a:ext cx="29674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s-MX" b="1" dirty="0" smtClean="0">
                <a:solidFill>
                  <a:srgbClr val="C00000"/>
                </a:solidFill>
                <a:latin typeface="Calibri (Titulos)"/>
              </a:rPr>
              <a:t>Entidades más inseguras</a:t>
            </a:r>
            <a:endParaRPr lang="es-MX" dirty="0"/>
          </a:p>
        </p:txBody>
      </p:sp>
      <p:sp>
        <p:nvSpPr>
          <p:cNvPr id="17" name="16 Rectángulo"/>
          <p:cNvSpPr/>
          <p:nvPr/>
        </p:nvSpPr>
        <p:spPr>
          <a:xfrm>
            <a:off x="9260889" y="4006334"/>
            <a:ext cx="27622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s-MX" b="1" dirty="0" smtClean="0">
                <a:solidFill>
                  <a:srgbClr val="06841E"/>
                </a:solidFill>
                <a:latin typeface="Calibri (Titulos)"/>
              </a:rPr>
              <a:t>Entidades más seguras</a:t>
            </a:r>
            <a:endParaRPr lang="es-MX" dirty="0">
              <a:solidFill>
                <a:srgbClr val="06841E"/>
              </a:solidFill>
            </a:endParaRPr>
          </a:p>
        </p:txBody>
      </p:sp>
      <p:grpSp>
        <p:nvGrpSpPr>
          <p:cNvPr id="9" name="8 Grupo"/>
          <p:cNvGrpSpPr/>
          <p:nvPr/>
        </p:nvGrpSpPr>
        <p:grpSpPr>
          <a:xfrm>
            <a:off x="5798228" y="6562352"/>
            <a:ext cx="575733" cy="277227"/>
            <a:chOff x="5798228" y="6480464"/>
            <a:chExt cx="575733" cy="277227"/>
          </a:xfrm>
        </p:grpSpPr>
        <p:sp>
          <p:nvSpPr>
            <p:cNvPr id="10" name="Rectangle 3"/>
            <p:cNvSpPr>
              <a:spLocks/>
            </p:cNvSpPr>
            <p:nvPr/>
          </p:nvSpPr>
          <p:spPr bwMode="auto">
            <a:xfrm>
              <a:off x="6059932" y="6480464"/>
              <a:ext cx="72136" cy="16927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xtLst/>
          </p:spPr>
          <p:txBody>
            <a:bodyPr wrap="none" lIns="0" tIns="0" rIns="0" bIns="0">
              <a:spAutoFit/>
            </a:bodyPr>
            <a:lstStyle>
              <a:lvl1pPr eaLnBrk="0" hangingPunct="0"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1pPr>
              <a:lvl2pPr marL="742950" indent="-285750" eaLnBrk="0" hangingPunct="0"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2pPr>
              <a:lvl3pPr marL="1143000" indent="-228600" eaLnBrk="0" hangingPunct="0"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3pPr>
              <a:lvl4pPr marL="1600200" indent="-228600" eaLnBrk="0" hangingPunct="0"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4pPr>
              <a:lvl5pPr marL="2057400" indent="-228600" eaLnBrk="0" hangingPunct="0"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fld id="{33D7FCC9-577A-4682-A4E7-7F4C8E8B0C9E}" type="slidenum">
                <a:rPr lang="es-ES_tradnl" altLang="es-ES" sz="1100" b="1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ea typeface="MS PGothic" panose="020B0600070205080204" pitchFamily="34" charset="-128"/>
                  <a:cs typeface="Calibri" panose="020F0502020204030204" pitchFamily="34" charset="0"/>
                  <a:sym typeface="Arial" panose="020B0604020202020204" pitchFamily="34" charset="0"/>
                </a:rPr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t>13</a:t>
              </a:fld>
              <a:endParaRPr lang="es-ES_tradnl" altLang="es-ES" sz="11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Arial" panose="020B0604020202020204" pitchFamily="34" charset="0"/>
              </a:endParaRPr>
            </a:p>
          </p:txBody>
        </p:sp>
        <p:grpSp>
          <p:nvGrpSpPr>
            <p:cNvPr id="11" name="10 Grupo"/>
            <p:cNvGrpSpPr/>
            <p:nvPr/>
          </p:nvGrpSpPr>
          <p:grpSpPr>
            <a:xfrm>
              <a:off x="5798228" y="6541791"/>
              <a:ext cx="575733" cy="215900"/>
              <a:chOff x="5798228" y="6593886"/>
              <a:chExt cx="575733" cy="215900"/>
            </a:xfrm>
            <a:solidFill>
              <a:schemeClr val="bg1"/>
            </a:solidFill>
          </p:grpSpPr>
          <p:sp>
            <p:nvSpPr>
              <p:cNvPr id="12" name="24 Triángulo isósceles"/>
              <p:cNvSpPr/>
              <p:nvPr userDrawn="1"/>
            </p:nvSpPr>
            <p:spPr bwMode="auto">
              <a:xfrm rot="10800000" flipV="1">
                <a:off x="5798228" y="6593886"/>
                <a:ext cx="287867" cy="215900"/>
              </a:xfrm>
              <a:custGeom>
                <a:avLst/>
                <a:gdLst>
                  <a:gd name="connsiteX0" fmla="*/ 0 w 540059"/>
                  <a:gd name="connsiteY0" fmla="*/ 288032 h 288032"/>
                  <a:gd name="connsiteX1" fmla="*/ 270030 w 540059"/>
                  <a:gd name="connsiteY1" fmla="*/ 0 h 288032"/>
                  <a:gd name="connsiteX2" fmla="*/ 540059 w 540059"/>
                  <a:gd name="connsiteY2" fmla="*/ 288032 h 288032"/>
                  <a:gd name="connsiteX3" fmla="*/ 0 w 540059"/>
                  <a:gd name="connsiteY3" fmla="*/ 288032 h 288032"/>
                  <a:gd name="connsiteX0" fmla="*/ 0 w 270030"/>
                  <a:gd name="connsiteY0" fmla="*/ 288032 h 288032"/>
                  <a:gd name="connsiteX1" fmla="*/ 270030 w 270030"/>
                  <a:gd name="connsiteY1" fmla="*/ 0 h 288032"/>
                  <a:gd name="connsiteX2" fmla="*/ 0 w 270030"/>
                  <a:gd name="connsiteY2" fmla="*/ 288032 h 288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70030" h="288032">
                    <a:moveTo>
                      <a:pt x="0" y="288032"/>
                    </a:moveTo>
                    <a:lnTo>
                      <a:pt x="270030" y="0"/>
                    </a:lnTo>
                    <a:lnTo>
                      <a:pt x="0" y="288032"/>
                    </a:lnTo>
                    <a:close/>
                  </a:path>
                </a:pathLst>
              </a:custGeom>
              <a:solidFill>
                <a:srgbClr val="C00000"/>
              </a:solidFill>
              <a:ln w="57150"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s-ES" sz="3200" dirty="0">
                  <a:solidFill>
                    <a:srgbClr val="C00000"/>
                  </a:solidFill>
                  <a:sym typeface="Gill Sans" charset="0"/>
                </a:endParaRPr>
              </a:p>
            </p:txBody>
          </p:sp>
          <p:sp>
            <p:nvSpPr>
              <p:cNvPr id="14" name="24 Triángulo isósceles"/>
              <p:cNvSpPr/>
              <p:nvPr/>
            </p:nvSpPr>
            <p:spPr bwMode="auto">
              <a:xfrm rot="10800000">
                <a:off x="6086094" y="6593886"/>
                <a:ext cx="287867" cy="215900"/>
              </a:xfrm>
              <a:custGeom>
                <a:avLst/>
                <a:gdLst>
                  <a:gd name="connsiteX0" fmla="*/ 0 w 540059"/>
                  <a:gd name="connsiteY0" fmla="*/ 288032 h 288032"/>
                  <a:gd name="connsiteX1" fmla="*/ 270030 w 540059"/>
                  <a:gd name="connsiteY1" fmla="*/ 0 h 288032"/>
                  <a:gd name="connsiteX2" fmla="*/ 540059 w 540059"/>
                  <a:gd name="connsiteY2" fmla="*/ 288032 h 288032"/>
                  <a:gd name="connsiteX3" fmla="*/ 0 w 540059"/>
                  <a:gd name="connsiteY3" fmla="*/ 288032 h 288032"/>
                  <a:gd name="connsiteX0" fmla="*/ 0 w 270030"/>
                  <a:gd name="connsiteY0" fmla="*/ 288032 h 288032"/>
                  <a:gd name="connsiteX1" fmla="*/ 270030 w 270030"/>
                  <a:gd name="connsiteY1" fmla="*/ 0 h 288032"/>
                  <a:gd name="connsiteX2" fmla="*/ 0 w 270030"/>
                  <a:gd name="connsiteY2" fmla="*/ 288032 h 288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70030" h="288032">
                    <a:moveTo>
                      <a:pt x="0" y="288032"/>
                    </a:moveTo>
                    <a:lnTo>
                      <a:pt x="270030" y="0"/>
                    </a:lnTo>
                    <a:lnTo>
                      <a:pt x="0" y="288032"/>
                    </a:lnTo>
                    <a:close/>
                  </a:path>
                </a:pathLst>
              </a:custGeom>
              <a:solidFill>
                <a:srgbClr val="C00000"/>
              </a:solidFill>
              <a:ln w="57150"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s-ES" sz="2800" dirty="0">
                  <a:solidFill>
                    <a:srgbClr val="C00000"/>
                  </a:solidFill>
                  <a:sym typeface="Gill Sans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71804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18 Grupo"/>
          <p:cNvGrpSpPr/>
          <p:nvPr/>
        </p:nvGrpSpPr>
        <p:grpSpPr>
          <a:xfrm>
            <a:off x="5798228" y="6562352"/>
            <a:ext cx="575733" cy="277227"/>
            <a:chOff x="5798228" y="6480464"/>
            <a:chExt cx="575733" cy="277227"/>
          </a:xfrm>
        </p:grpSpPr>
        <p:sp>
          <p:nvSpPr>
            <p:cNvPr id="20" name="Rectangle 3"/>
            <p:cNvSpPr>
              <a:spLocks/>
            </p:cNvSpPr>
            <p:nvPr/>
          </p:nvSpPr>
          <p:spPr bwMode="auto">
            <a:xfrm>
              <a:off x="6059932" y="6480464"/>
              <a:ext cx="72136" cy="16927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xtLst/>
          </p:spPr>
          <p:txBody>
            <a:bodyPr wrap="none" lIns="0" tIns="0" rIns="0" bIns="0">
              <a:spAutoFit/>
            </a:bodyPr>
            <a:lstStyle>
              <a:lvl1pPr eaLnBrk="0" hangingPunct="0"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1pPr>
              <a:lvl2pPr marL="742950" indent="-285750" eaLnBrk="0" hangingPunct="0"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2pPr>
              <a:lvl3pPr marL="1143000" indent="-228600" eaLnBrk="0" hangingPunct="0"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3pPr>
              <a:lvl4pPr marL="1600200" indent="-228600" eaLnBrk="0" hangingPunct="0"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4pPr>
              <a:lvl5pPr marL="2057400" indent="-228600" eaLnBrk="0" hangingPunct="0"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fld id="{33D7FCC9-577A-4682-A4E7-7F4C8E8B0C9E}" type="slidenum">
                <a:rPr lang="es-ES_tradnl" altLang="es-ES" sz="1100" b="1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ea typeface="MS PGothic" panose="020B0600070205080204" pitchFamily="34" charset="-128"/>
                  <a:cs typeface="Calibri" panose="020F0502020204030204" pitchFamily="34" charset="0"/>
                  <a:sym typeface="Arial" panose="020B0604020202020204" pitchFamily="34" charset="0"/>
                </a:rPr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t>14</a:t>
              </a:fld>
              <a:endParaRPr lang="es-ES_tradnl" altLang="es-ES" sz="11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Arial" panose="020B0604020202020204" pitchFamily="34" charset="0"/>
              </a:endParaRPr>
            </a:p>
          </p:txBody>
        </p:sp>
        <p:grpSp>
          <p:nvGrpSpPr>
            <p:cNvPr id="21" name="20 Grupo"/>
            <p:cNvGrpSpPr/>
            <p:nvPr/>
          </p:nvGrpSpPr>
          <p:grpSpPr>
            <a:xfrm>
              <a:off x="5798228" y="6541791"/>
              <a:ext cx="575733" cy="215900"/>
              <a:chOff x="5798228" y="6593886"/>
              <a:chExt cx="575733" cy="215900"/>
            </a:xfrm>
            <a:solidFill>
              <a:schemeClr val="bg1"/>
            </a:solidFill>
          </p:grpSpPr>
          <p:sp>
            <p:nvSpPr>
              <p:cNvPr id="22" name="24 Triángulo isósceles"/>
              <p:cNvSpPr/>
              <p:nvPr userDrawn="1"/>
            </p:nvSpPr>
            <p:spPr bwMode="auto">
              <a:xfrm rot="10800000" flipV="1">
                <a:off x="5798228" y="6593886"/>
                <a:ext cx="287867" cy="215900"/>
              </a:xfrm>
              <a:custGeom>
                <a:avLst/>
                <a:gdLst>
                  <a:gd name="connsiteX0" fmla="*/ 0 w 540059"/>
                  <a:gd name="connsiteY0" fmla="*/ 288032 h 288032"/>
                  <a:gd name="connsiteX1" fmla="*/ 270030 w 540059"/>
                  <a:gd name="connsiteY1" fmla="*/ 0 h 288032"/>
                  <a:gd name="connsiteX2" fmla="*/ 540059 w 540059"/>
                  <a:gd name="connsiteY2" fmla="*/ 288032 h 288032"/>
                  <a:gd name="connsiteX3" fmla="*/ 0 w 540059"/>
                  <a:gd name="connsiteY3" fmla="*/ 288032 h 288032"/>
                  <a:gd name="connsiteX0" fmla="*/ 0 w 270030"/>
                  <a:gd name="connsiteY0" fmla="*/ 288032 h 288032"/>
                  <a:gd name="connsiteX1" fmla="*/ 270030 w 270030"/>
                  <a:gd name="connsiteY1" fmla="*/ 0 h 288032"/>
                  <a:gd name="connsiteX2" fmla="*/ 0 w 270030"/>
                  <a:gd name="connsiteY2" fmla="*/ 288032 h 288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70030" h="288032">
                    <a:moveTo>
                      <a:pt x="0" y="288032"/>
                    </a:moveTo>
                    <a:lnTo>
                      <a:pt x="270030" y="0"/>
                    </a:lnTo>
                    <a:lnTo>
                      <a:pt x="0" y="288032"/>
                    </a:lnTo>
                    <a:close/>
                  </a:path>
                </a:pathLst>
              </a:custGeom>
              <a:solidFill>
                <a:srgbClr val="C00000"/>
              </a:solidFill>
              <a:ln w="57150"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s-ES" sz="3200" dirty="0">
                  <a:solidFill>
                    <a:srgbClr val="C00000"/>
                  </a:solidFill>
                  <a:sym typeface="Gill Sans" charset="0"/>
                </a:endParaRPr>
              </a:p>
            </p:txBody>
          </p:sp>
          <p:sp>
            <p:nvSpPr>
              <p:cNvPr id="23" name="24 Triángulo isósceles"/>
              <p:cNvSpPr/>
              <p:nvPr/>
            </p:nvSpPr>
            <p:spPr bwMode="auto">
              <a:xfrm rot="10800000">
                <a:off x="6086094" y="6593886"/>
                <a:ext cx="287867" cy="215900"/>
              </a:xfrm>
              <a:custGeom>
                <a:avLst/>
                <a:gdLst>
                  <a:gd name="connsiteX0" fmla="*/ 0 w 540059"/>
                  <a:gd name="connsiteY0" fmla="*/ 288032 h 288032"/>
                  <a:gd name="connsiteX1" fmla="*/ 270030 w 540059"/>
                  <a:gd name="connsiteY1" fmla="*/ 0 h 288032"/>
                  <a:gd name="connsiteX2" fmla="*/ 540059 w 540059"/>
                  <a:gd name="connsiteY2" fmla="*/ 288032 h 288032"/>
                  <a:gd name="connsiteX3" fmla="*/ 0 w 540059"/>
                  <a:gd name="connsiteY3" fmla="*/ 288032 h 288032"/>
                  <a:gd name="connsiteX0" fmla="*/ 0 w 270030"/>
                  <a:gd name="connsiteY0" fmla="*/ 288032 h 288032"/>
                  <a:gd name="connsiteX1" fmla="*/ 270030 w 270030"/>
                  <a:gd name="connsiteY1" fmla="*/ 0 h 288032"/>
                  <a:gd name="connsiteX2" fmla="*/ 0 w 270030"/>
                  <a:gd name="connsiteY2" fmla="*/ 288032 h 288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70030" h="288032">
                    <a:moveTo>
                      <a:pt x="0" y="288032"/>
                    </a:moveTo>
                    <a:lnTo>
                      <a:pt x="270030" y="0"/>
                    </a:lnTo>
                    <a:lnTo>
                      <a:pt x="0" y="288032"/>
                    </a:lnTo>
                    <a:close/>
                  </a:path>
                </a:pathLst>
              </a:custGeom>
              <a:solidFill>
                <a:srgbClr val="C00000"/>
              </a:solidFill>
              <a:ln w="57150"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s-ES" sz="2800" dirty="0">
                  <a:solidFill>
                    <a:srgbClr val="C00000"/>
                  </a:solidFill>
                  <a:sym typeface="Gill Sans" charset="0"/>
                </a:endParaRPr>
              </a:p>
            </p:txBody>
          </p:sp>
        </p:grpSp>
      </p:grpSp>
      <p:sp>
        <p:nvSpPr>
          <p:cNvPr id="24" name="23 CuadroTexto"/>
          <p:cNvSpPr txBox="1"/>
          <p:nvPr/>
        </p:nvSpPr>
        <p:spPr>
          <a:xfrm>
            <a:off x="-4112" y="2226"/>
            <a:ext cx="1219452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000" b="1" dirty="0" smtClean="0">
                <a:solidFill>
                  <a:srgbClr val="C00000"/>
                </a:solidFill>
                <a:latin typeface="Calibri (cuerpo)"/>
              </a:rPr>
              <a:t>Nivel de participación para contestar las encuestas</a:t>
            </a:r>
            <a:endParaRPr lang="es-MX" sz="3000" dirty="0">
              <a:solidFill>
                <a:srgbClr val="C00000"/>
              </a:solidFill>
              <a:latin typeface="Calibri (Titulos)"/>
            </a:endParaRPr>
          </a:p>
        </p:txBody>
      </p:sp>
      <p:sp>
        <p:nvSpPr>
          <p:cNvPr id="27" name="1 Título"/>
          <p:cNvSpPr txBox="1">
            <a:spLocks/>
          </p:cNvSpPr>
          <p:nvPr/>
        </p:nvSpPr>
        <p:spPr>
          <a:xfrm>
            <a:off x="312368" y="1289071"/>
            <a:ext cx="9387443" cy="557657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defTabSz="457200">
              <a:spcBef>
                <a:spcPts val="2400"/>
              </a:spcBef>
            </a:pPr>
            <a:r>
              <a:rPr lang="es-MX" sz="1800" b="1" dirty="0">
                <a:solidFill>
                  <a:schemeClr val="tx1"/>
                </a:solidFill>
                <a:latin typeface="Calibri (Titulos)"/>
              </a:rPr>
              <a:t>Porcentaje histórico de no </a:t>
            </a:r>
            <a:r>
              <a:rPr lang="es-MX" sz="1800" b="1" dirty="0" smtClean="0">
                <a:solidFill>
                  <a:schemeClr val="tx1"/>
                </a:solidFill>
                <a:latin typeface="Calibri (Titulos)"/>
              </a:rPr>
              <a:t>participación en una encuesta</a:t>
            </a:r>
            <a:endParaRPr lang="es-MX" sz="1800" b="1" dirty="0">
              <a:solidFill>
                <a:schemeClr val="tx1"/>
              </a:solidFill>
              <a:latin typeface="Calibri (Titulos)"/>
            </a:endParaRPr>
          </a:p>
        </p:txBody>
      </p:sp>
      <p:graphicFrame>
        <p:nvGraphicFramePr>
          <p:cNvPr id="40" name="39 Gráfico"/>
          <p:cNvGraphicFramePr/>
          <p:nvPr>
            <p:extLst>
              <p:ext uri="{D42A27DB-BD31-4B8C-83A1-F6EECF244321}">
                <p14:modId xmlns:p14="http://schemas.microsoft.com/office/powerpoint/2010/main" val="739701617"/>
              </p:ext>
            </p:extLst>
          </p:nvPr>
        </p:nvGraphicFramePr>
        <p:xfrm>
          <a:off x="118542" y="1549498"/>
          <a:ext cx="11544540" cy="36724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2" name="41 CuadroTexto"/>
          <p:cNvSpPr txBox="1"/>
          <p:nvPr/>
        </p:nvSpPr>
        <p:spPr>
          <a:xfrm>
            <a:off x="1023653" y="5952991"/>
            <a:ext cx="312777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000" b="1" dirty="0" smtClean="0">
                <a:latin typeface="Calibri (cuerpo)"/>
              </a:rPr>
              <a:t>Fuente: Estudio sindicado NODO (Sociométrica)</a:t>
            </a:r>
            <a:endParaRPr lang="es-MX" sz="1000" b="1" dirty="0">
              <a:latin typeface="Calibri (cuerpo)"/>
            </a:endParaRPr>
          </a:p>
        </p:txBody>
      </p:sp>
      <p:sp>
        <p:nvSpPr>
          <p:cNvPr id="25" name="24 Llamada rectangular redondeada"/>
          <p:cNvSpPr/>
          <p:nvPr/>
        </p:nvSpPr>
        <p:spPr>
          <a:xfrm>
            <a:off x="4542382" y="2879866"/>
            <a:ext cx="954193" cy="207010"/>
          </a:xfrm>
          <a:prstGeom prst="wedgeRoundRectCallout">
            <a:avLst>
              <a:gd name="adj1" fmla="val -21796"/>
              <a:gd name="adj2" fmla="val -135112"/>
              <a:gd name="adj3" fmla="val 16667"/>
            </a:avLst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683920" fontAlgn="base">
              <a:spcBef>
                <a:spcPct val="0"/>
              </a:spcBef>
              <a:spcAft>
                <a:spcPct val="0"/>
              </a:spcAft>
            </a:pPr>
            <a:r>
              <a:rPr lang="es-MX" sz="1400" dirty="0" smtClean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“Influenza”</a:t>
            </a:r>
            <a:endParaRPr lang="es-MX" sz="140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25 Llamada rectangular redondeada"/>
          <p:cNvSpPr/>
          <p:nvPr/>
        </p:nvSpPr>
        <p:spPr>
          <a:xfrm>
            <a:off x="9079958" y="2814245"/>
            <a:ext cx="1098211" cy="261366"/>
          </a:xfrm>
          <a:prstGeom prst="wedgeRoundRectCallout">
            <a:avLst>
              <a:gd name="adj1" fmla="val -27902"/>
              <a:gd name="adj2" fmla="val -138057"/>
              <a:gd name="adj3" fmla="val 16667"/>
            </a:avLst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683920" fontAlgn="base">
              <a:spcBef>
                <a:spcPct val="0"/>
              </a:spcBef>
              <a:spcAft>
                <a:spcPct val="0"/>
              </a:spcAft>
            </a:pPr>
            <a:r>
              <a:rPr lang="es-MX" sz="1400" dirty="0" smtClean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</a:t>
            </a:r>
            <a:r>
              <a:rPr lang="es-MX" sz="1400" dirty="0" err="1" smtClean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Ayotzinapa</a:t>
            </a:r>
            <a:r>
              <a:rPr lang="es-MX" sz="1400" dirty="0" smtClean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</a:t>
            </a:r>
            <a:endParaRPr lang="es-MX" sz="140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29 Rectángulo"/>
          <p:cNvSpPr/>
          <p:nvPr/>
        </p:nvSpPr>
        <p:spPr>
          <a:xfrm>
            <a:off x="1195388" y="4324945"/>
            <a:ext cx="87823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b="1" dirty="0">
                <a:latin typeface="Calibri (cuerpo)"/>
              </a:rPr>
              <a:t>La </a:t>
            </a:r>
            <a:r>
              <a:rPr lang="es-MX" b="1" dirty="0" smtClean="0">
                <a:latin typeface="Calibri (cuerpo)"/>
              </a:rPr>
              <a:t>recompensa puede disminuir el nivel de rechazo</a:t>
            </a:r>
            <a:endParaRPr lang="es-MX" b="1" dirty="0">
              <a:latin typeface="Calibri (cuerpo)"/>
            </a:endParaRPr>
          </a:p>
        </p:txBody>
      </p:sp>
    </p:spTree>
    <p:extLst>
      <p:ext uri="{BB962C8B-B14F-4D97-AF65-F5344CB8AC3E}">
        <p14:creationId xmlns:p14="http://schemas.microsoft.com/office/powerpoint/2010/main" val="2335392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3 CuadroTexto"/>
          <p:cNvSpPr txBox="1"/>
          <p:nvPr/>
        </p:nvSpPr>
        <p:spPr>
          <a:xfrm>
            <a:off x="-4112" y="2226"/>
            <a:ext cx="121945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600" b="1" dirty="0" smtClean="0">
                <a:solidFill>
                  <a:srgbClr val="C00000"/>
                </a:solidFill>
                <a:latin typeface="Calibri (Titulos)"/>
                <a:cs typeface="Calibri" panose="020F0502020204030204" pitchFamily="34" charset="0"/>
              </a:rPr>
              <a:t>Análisis previo de los segmentos</a:t>
            </a:r>
            <a:endParaRPr lang="es-MX" sz="3600" dirty="0">
              <a:solidFill>
                <a:srgbClr val="C00000"/>
              </a:solidFill>
              <a:latin typeface="Calibri (Titulos)"/>
              <a:cs typeface="Calibri" panose="020F0502020204030204" pitchFamily="34" charset="0"/>
            </a:endParaRPr>
          </a:p>
        </p:txBody>
      </p:sp>
      <p:grpSp>
        <p:nvGrpSpPr>
          <p:cNvPr id="21" name="20 Grupo"/>
          <p:cNvGrpSpPr/>
          <p:nvPr/>
        </p:nvGrpSpPr>
        <p:grpSpPr>
          <a:xfrm>
            <a:off x="5798228" y="6562352"/>
            <a:ext cx="575733" cy="277227"/>
            <a:chOff x="5798228" y="6480464"/>
            <a:chExt cx="575733" cy="277227"/>
          </a:xfrm>
        </p:grpSpPr>
        <p:sp>
          <p:nvSpPr>
            <p:cNvPr id="22" name="Rectangle 3"/>
            <p:cNvSpPr>
              <a:spLocks/>
            </p:cNvSpPr>
            <p:nvPr/>
          </p:nvSpPr>
          <p:spPr bwMode="auto">
            <a:xfrm>
              <a:off x="6059932" y="6480464"/>
              <a:ext cx="72136" cy="16927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xtLst/>
          </p:spPr>
          <p:txBody>
            <a:bodyPr wrap="none" lIns="0" tIns="0" rIns="0" bIns="0">
              <a:spAutoFit/>
            </a:bodyPr>
            <a:lstStyle>
              <a:lvl1pPr eaLnBrk="0" hangingPunct="0"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1pPr>
              <a:lvl2pPr marL="742950" indent="-285750" eaLnBrk="0" hangingPunct="0"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2pPr>
              <a:lvl3pPr marL="1143000" indent="-228600" eaLnBrk="0" hangingPunct="0"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3pPr>
              <a:lvl4pPr marL="1600200" indent="-228600" eaLnBrk="0" hangingPunct="0"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4pPr>
              <a:lvl5pPr marL="2057400" indent="-228600" eaLnBrk="0" hangingPunct="0"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fld id="{33D7FCC9-577A-4682-A4E7-7F4C8E8B0C9E}" type="slidenum">
                <a:rPr lang="es-ES_tradnl" altLang="es-ES" sz="1100" b="1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ea typeface="MS PGothic" panose="020B0600070205080204" pitchFamily="34" charset="-128"/>
                  <a:cs typeface="Calibri" panose="020F0502020204030204" pitchFamily="34" charset="0"/>
                  <a:sym typeface="Arial" panose="020B0604020202020204" pitchFamily="34" charset="0"/>
                </a:rPr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t>15</a:t>
              </a:fld>
              <a:endParaRPr lang="es-ES_tradnl" altLang="es-ES" sz="11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Arial" panose="020B0604020202020204" pitchFamily="34" charset="0"/>
              </a:endParaRPr>
            </a:p>
          </p:txBody>
        </p:sp>
        <p:grpSp>
          <p:nvGrpSpPr>
            <p:cNvPr id="23" name="22 Grupo"/>
            <p:cNvGrpSpPr/>
            <p:nvPr/>
          </p:nvGrpSpPr>
          <p:grpSpPr>
            <a:xfrm>
              <a:off x="5798228" y="6541791"/>
              <a:ext cx="575733" cy="215900"/>
              <a:chOff x="5798228" y="6593886"/>
              <a:chExt cx="575733" cy="215900"/>
            </a:xfrm>
            <a:solidFill>
              <a:schemeClr val="bg1"/>
            </a:solidFill>
          </p:grpSpPr>
          <p:sp>
            <p:nvSpPr>
              <p:cNvPr id="24" name="24 Triángulo isósceles"/>
              <p:cNvSpPr/>
              <p:nvPr userDrawn="1"/>
            </p:nvSpPr>
            <p:spPr bwMode="auto">
              <a:xfrm rot="10800000" flipV="1">
                <a:off x="5798228" y="6593886"/>
                <a:ext cx="287867" cy="215900"/>
              </a:xfrm>
              <a:custGeom>
                <a:avLst/>
                <a:gdLst>
                  <a:gd name="connsiteX0" fmla="*/ 0 w 540059"/>
                  <a:gd name="connsiteY0" fmla="*/ 288032 h 288032"/>
                  <a:gd name="connsiteX1" fmla="*/ 270030 w 540059"/>
                  <a:gd name="connsiteY1" fmla="*/ 0 h 288032"/>
                  <a:gd name="connsiteX2" fmla="*/ 540059 w 540059"/>
                  <a:gd name="connsiteY2" fmla="*/ 288032 h 288032"/>
                  <a:gd name="connsiteX3" fmla="*/ 0 w 540059"/>
                  <a:gd name="connsiteY3" fmla="*/ 288032 h 288032"/>
                  <a:gd name="connsiteX0" fmla="*/ 0 w 270030"/>
                  <a:gd name="connsiteY0" fmla="*/ 288032 h 288032"/>
                  <a:gd name="connsiteX1" fmla="*/ 270030 w 270030"/>
                  <a:gd name="connsiteY1" fmla="*/ 0 h 288032"/>
                  <a:gd name="connsiteX2" fmla="*/ 0 w 270030"/>
                  <a:gd name="connsiteY2" fmla="*/ 288032 h 288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70030" h="288032">
                    <a:moveTo>
                      <a:pt x="0" y="288032"/>
                    </a:moveTo>
                    <a:lnTo>
                      <a:pt x="270030" y="0"/>
                    </a:lnTo>
                    <a:lnTo>
                      <a:pt x="0" y="288032"/>
                    </a:lnTo>
                    <a:close/>
                  </a:path>
                </a:pathLst>
              </a:custGeom>
              <a:solidFill>
                <a:srgbClr val="C00000"/>
              </a:solidFill>
              <a:ln w="57150"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s-ES" sz="3200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Gill Sans" charset="0"/>
                </a:endParaRPr>
              </a:p>
            </p:txBody>
          </p:sp>
          <p:sp>
            <p:nvSpPr>
              <p:cNvPr id="25" name="24 Triángulo isósceles"/>
              <p:cNvSpPr/>
              <p:nvPr/>
            </p:nvSpPr>
            <p:spPr bwMode="auto">
              <a:xfrm rot="10800000">
                <a:off x="6086094" y="6593886"/>
                <a:ext cx="287867" cy="215900"/>
              </a:xfrm>
              <a:custGeom>
                <a:avLst/>
                <a:gdLst>
                  <a:gd name="connsiteX0" fmla="*/ 0 w 540059"/>
                  <a:gd name="connsiteY0" fmla="*/ 288032 h 288032"/>
                  <a:gd name="connsiteX1" fmla="*/ 270030 w 540059"/>
                  <a:gd name="connsiteY1" fmla="*/ 0 h 288032"/>
                  <a:gd name="connsiteX2" fmla="*/ 540059 w 540059"/>
                  <a:gd name="connsiteY2" fmla="*/ 288032 h 288032"/>
                  <a:gd name="connsiteX3" fmla="*/ 0 w 540059"/>
                  <a:gd name="connsiteY3" fmla="*/ 288032 h 288032"/>
                  <a:gd name="connsiteX0" fmla="*/ 0 w 270030"/>
                  <a:gd name="connsiteY0" fmla="*/ 288032 h 288032"/>
                  <a:gd name="connsiteX1" fmla="*/ 270030 w 270030"/>
                  <a:gd name="connsiteY1" fmla="*/ 0 h 288032"/>
                  <a:gd name="connsiteX2" fmla="*/ 0 w 270030"/>
                  <a:gd name="connsiteY2" fmla="*/ 288032 h 288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70030" h="288032">
                    <a:moveTo>
                      <a:pt x="0" y="288032"/>
                    </a:moveTo>
                    <a:lnTo>
                      <a:pt x="270030" y="0"/>
                    </a:lnTo>
                    <a:lnTo>
                      <a:pt x="0" y="288032"/>
                    </a:lnTo>
                    <a:close/>
                  </a:path>
                </a:pathLst>
              </a:custGeom>
              <a:solidFill>
                <a:srgbClr val="C00000"/>
              </a:solidFill>
              <a:ln w="57150"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s-ES" sz="2800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Gill Sans" charset="0"/>
                </a:endParaRPr>
              </a:p>
            </p:txBody>
          </p:sp>
        </p:grpSp>
      </p:grpSp>
      <p:sp>
        <p:nvSpPr>
          <p:cNvPr id="26" name="Rectangle 42"/>
          <p:cNvSpPr>
            <a:spLocks noChangeArrowheads="1"/>
          </p:cNvSpPr>
          <p:nvPr/>
        </p:nvSpPr>
        <p:spPr bwMode="auto">
          <a:xfrm>
            <a:off x="8739398" y="6285387"/>
            <a:ext cx="3248024" cy="2769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1406" tIns="45703" rIns="91406" bIns="45703">
            <a:spAutoFit/>
          </a:bodyPr>
          <a:lstStyle/>
          <a:p>
            <a:pPr defTabSz="914057">
              <a:spcBef>
                <a:spcPct val="0"/>
              </a:spcBef>
            </a:pPr>
            <a:r>
              <a:rPr lang="es-MX" sz="1200" b="1" dirty="0">
                <a:latin typeface="Calibri" panose="020F0502020204030204" pitchFamily="34" charset="0"/>
                <a:ea typeface="ＭＳ Ｐゴシック" charset="-128"/>
                <a:cs typeface="Calibri" panose="020F0502020204030204" pitchFamily="34" charset="0"/>
              </a:rPr>
              <a:t>(Base: Estudio </a:t>
            </a:r>
            <a:r>
              <a:rPr lang="es-MX" sz="1200" b="1" dirty="0" smtClean="0">
                <a:latin typeface="Calibri" panose="020F0502020204030204" pitchFamily="34" charset="0"/>
                <a:ea typeface="ＭＳ Ｐゴシック" charset="-128"/>
                <a:cs typeface="Calibri" panose="020F0502020204030204" pitchFamily="34" charset="0"/>
              </a:rPr>
              <a:t>estatal)</a:t>
            </a:r>
            <a:endParaRPr lang="es-MX" sz="1200" b="1" dirty="0">
              <a:latin typeface="Calibri" panose="020F0502020204030204" pitchFamily="34" charset="0"/>
              <a:ea typeface="ＭＳ Ｐゴシック" charset="-128"/>
              <a:cs typeface="Calibri" panose="020F0502020204030204" pitchFamily="34" charset="0"/>
            </a:endParaRPr>
          </a:p>
        </p:txBody>
      </p:sp>
      <p:sp>
        <p:nvSpPr>
          <p:cNvPr id="77" name="76 CuadroTexto"/>
          <p:cNvSpPr txBox="1"/>
          <p:nvPr/>
        </p:nvSpPr>
        <p:spPr>
          <a:xfrm>
            <a:off x="560874" y="996738"/>
            <a:ext cx="2759884" cy="400110"/>
          </a:xfrm>
          <a:prstGeom prst="rect">
            <a:avLst/>
          </a:prstGeom>
          <a:solidFill>
            <a:srgbClr val="99CC00"/>
          </a:solidFill>
        </p:spPr>
        <p:txBody>
          <a:bodyPr wrap="square" rtlCol="0">
            <a:spAutoFit/>
          </a:bodyPr>
          <a:lstStyle/>
          <a:p>
            <a:r>
              <a:rPr lang="es-MX" sz="2000" b="1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Dato natural</a:t>
            </a:r>
            <a:endParaRPr lang="es-MX" sz="20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8" name="77 CuadroTexto"/>
          <p:cNvSpPr txBox="1"/>
          <p:nvPr/>
        </p:nvSpPr>
        <p:spPr>
          <a:xfrm>
            <a:off x="560874" y="3447409"/>
            <a:ext cx="2800891" cy="338554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s-MX" sz="16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Aplicando el algoritmo</a:t>
            </a:r>
            <a:endParaRPr lang="es-MX" sz="1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79" name="78 Gráfico"/>
          <p:cNvGraphicFramePr/>
          <p:nvPr>
            <p:extLst>
              <p:ext uri="{D42A27DB-BD31-4B8C-83A1-F6EECF244321}">
                <p14:modId xmlns:p14="http://schemas.microsoft.com/office/powerpoint/2010/main" val="1435830984"/>
              </p:ext>
            </p:extLst>
          </p:nvPr>
        </p:nvGraphicFramePr>
        <p:xfrm>
          <a:off x="61361" y="1467925"/>
          <a:ext cx="11058972" cy="1914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0" name="79 Gráfico"/>
          <p:cNvGraphicFramePr/>
          <p:nvPr>
            <p:extLst>
              <p:ext uri="{D42A27DB-BD31-4B8C-83A1-F6EECF244321}">
                <p14:modId xmlns:p14="http://schemas.microsoft.com/office/powerpoint/2010/main" val="1911192517"/>
              </p:ext>
            </p:extLst>
          </p:nvPr>
        </p:nvGraphicFramePr>
        <p:xfrm>
          <a:off x="85256" y="3885486"/>
          <a:ext cx="11058972" cy="22443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1" name="80 Abrir llave"/>
          <p:cNvSpPr/>
          <p:nvPr/>
        </p:nvSpPr>
        <p:spPr>
          <a:xfrm rot="16200000">
            <a:off x="890190" y="2971758"/>
            <a:ext cx="279395" cy="180607"/>
          </a:xfrm>
          <a:prstGeom prst="leftBrace">
            <a:avLst>
              <a:gd name="adj1" fmla="val 0"/>
              <a:gd name="adj2" fmla="val 50000"/>
            </a:avLst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2" name="81 Abrir llave"/>
          <p:cNvSpPr/>
          <p:nvPr/>
        </p:nvSpPr>
        <p:spPr>
          <a:xfrm rot="16200000">
            <a:off x="1825016" y="2256572"/>
            <a:ext cx="305844" cy="1551644"/>
          </a:xfrm>
          <a:prstGeom prst="leftBrace">
            <a:avLst>
              <a:gd name="adj1" fmla="val 0"/>
              <a:gd name="adj2" fmla="val 50000"/>
            </a:avLst>
          </a:prstGeom>
          <a:ln>
            <a:solidFill>
              <a:srgbClr val="008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3" name="82 Abrir llave"/>
          <p:cNvSpPr/>
          <p:nvPr/>
        </p:nvSpPr>
        <p:spPr>
          <a:xfrm rot="16200000">
            <a:off x="6149119" y="-480715"/>
            <a:ext cx="340108" cy="7012290"/>
          </a:xfrm>
          <a:prstGeom prst="leftBrace">
            <a:avLst>
              <a:gd name="adj1" fmla="val 0"/>
              <a:gd name="adj2" fmla="val 50000"/>
            </a:avLst>
          </a:prstGeom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4" name="83 CuadroTexto"/>
          <p:cNvSpPr txBox="1"/>
          <p:nvPr/>
        </p:nvSpPr>
        <p:spPr>
          <a:xfrm>
            <a:off x="1846383" y="3111742"/>
            <a:ext cx="425056" cy="123111"/>
          </a:xfrm>
          <a:prstGeom prst="rect">
            <a:avLst/>
          </a:prstGeom>
          <a:solidFill>
            <a:srgbClr val="008000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MX" sz="8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Abril</a:t>
            </a:r>
            <a:endParaRPr lang="es-MX" sz="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5" name="84 CuadroTexto"/>
          <p:cNvSpPr txBox="1"/>
          <p:nvPr/>
        </p:nvSpPr>
        <p:spPr>
          <a:xfrm>
            <a:off x="6071835" y="3097312"/>
            <a:ext cx="425056" cy="123111"/>
          </a:xfrm>
          <a:prstGeom prst="rect">
            <a:avLst/>
          </a:prstGeom>
          <a:solidFill>
            <a:srgbClr val="7030A0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MX" sz="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</a:t>
            </a:r>
            <a:r>
              <a:rPr lang="es-MX" sz="8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ayo</a:t>
            </a:r>
            <a:endParaRPr lang="es-MX" sz="8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6" name="85 CuadroTexto"/>
          <p:cNvSpPr txBox="1"/>
          <p:nvPr/>
        </p:nvSpPr>
        <p:spPr>
          <a:xfrm>
            <a:off x="838078" y="3115265"/>
            <a:ext cx="364035" cy="123111"/>
          </a:xfrm>
          <a:prstGeom prst="rect">
            <a:avLst/>
          </a:prstGeom>
          <a:solidFill>
            <a:srgbClr val="0000FF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MX" sz="8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Marzo</a:t>
            </a:r>
            <a:endParaRPr lang="es-MX" sz="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7" name="86 Abrir llave"/>
          <p:cNvSpPr/>
          <p:nvPr/>
        </p:nvSpPr>
        <p:spPr>
          <a:xfrm rot="16200000">
            <a:off x="10240060" y="2440010"/>
            <a:ext cx="279390" cy="1129588"/>
          </a:xfrm>
          <a:prstGeom prst="leftBrace">
            <a:avLst>
              <a:gd name="adj1" fmla="val 0"/>
              <a:gd name="adj2" fmla="val 50000"/>
            </a:avLst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8" name="87 CuadroTexto"/>
          <p:cNvSpPr txBox="1"/>
          <p:nvPr/>
        </p:nvSpPr>
        <p:spPr>
          <a:xfrm>
            <a:off x="10167227" y="3035046"/>
            <a:ext cx="425056" cy="123111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MX" sz="8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Junio</a:t>
            </a:r>
            <a:endParaRPr lang="es-MX" sz="8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9" name="Rectángulo redondeado 38"/>
          <p:cNvSpPr/>
          <p:nvPr/>
        </p:nvSpPr>
        <p:spPr>
          <a:xfrm>
            <a:off x="9814961" y="1191979"/>
            <a:ext cx="1230991" cy="4466901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90" name="Conector recto de flecha 49"/>
          <p:cNvCxnSpPr/>
          <p:nvPr/>
        </p:nvCxnSpPr>
        <p:spPr>
          <a:xfrm>
            <a:off x="9950427" y="1415136"/>
            <a:ext cx="994122" cy="224541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90 Abrir llave"/>
          <p:cNvSpPr/>
          <p:nvPr/>
        </p:nvSpPr>
        <p:spPr>
          <a:xfrm rot="16200000">
            <a:off x="890190" y="5294748"/>
            <a:ext cx="279395" cy="180607"/>
          </a:xfrm>
          <a:prstGeom prst="leftBrace">
            <a:avLst>
              <a:gd name="adj1" fmla="val 0"/>
              <a:gd name="adj2" fmla="val 50000"/>
            </a:avLst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2" name="91 Abrir llave"/>
          <p:cNvSpPr/>
          <p:nvPr/>
        </p:nvSpPr>
        <p:spPr>
          <a:xfrm rot="16200000">
            <a:off x="1825016" y="4579562"/>
            <a:ext cx="305844" cy="1551644"/>
          </a:xfrm>
          <a:prstGeom prst="leftBrace">
            <a:avLst>
              <a:gd name="adj1" fmla="val 0"/>
              <a:gd name="adj2" fmla="val 50000"/>
            </a:avLst>
          </a:prstGeom>
          <a:ln>
            <a:solidFill>
              <a:srgbClr val="008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3" name="92 Abrir llave"/>
          <p:cNvSpPr/>
          <p:nvPr/>
        </p:nvSpPr>
        <p:spPr>
          <a:xfrm rot="16200000">
            <a:off x="6114309" y="1877085"/>
            <a:ext cx="340108" cy="6942670"/>
          </a:xfrm>
          <a:prstGeom prst="leftBrace">
            <a:avLst>
              <a:gd name="adj1" fmla="val 0"/>
              <a:gd name="adj2" fmla="val 50000"/>
            </a:avLst>
          </a:prstGeom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4" name="93 CuadroTexto"/>
          <p:cNvSpPr txBox="1"/>
          <p:nvPr/>
        </p:nvSpPr>
        <p:spPr>
          <a:xfrm>
            <a:off x="1846383" y="5434732"/>
            <a:ext cx="425056" cy="123111"/>
          </a:xfrm>
          <a:prstGeom prst="rect">
            <a:avLst/>
          </a:prstGeom>
          <a:solidFill>
            <a:srgbClr val="008000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MX" sz="8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Abril</a:t>
            </a:r>
            <a:endParaRPr lang="es-MX" sz="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5" name="94 CuadroTexto"/>
          <p:cNvSpPr txBox="1"/>
          <p:nvPr/>
        </p:nvSpPr>
        <p:spPr>
          <a:xfrm>
            <a:off x="6071835" y="5420302"/>
            <a:ext cx="425056" cy="123111"/>
          </a:xfrm>
          <a:prstGeom prst="rect">
            <a:avLst/>
          </a:prstGeom>
          <a:solidFill>
            <a:srgbClr val="7030A0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MX" sz="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</a:t>
            </a:r>
            <a:r>
              <a:rPr lang="es-MX" sz="8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ayo</a:t>
            </a:r>
            <a:endParaRPr lang="es-MX" sz="8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6" name="95 CuadroTexto"/>
          <p:cNvSpPr txBox="1"/>
          <p:nvPr/>
        </p:nvSpPr>
        <p:spPr>
          <a:xfrm>
            <a:off x="838078" y="5438255"/>
            <a:ext cx="364035" cy="123111"/>
          </a:xfrm>
          <a:prstGeom prst="rect">
            <a:avLst/>
          </a:prstGeom>
          <a:solidFill>
            <a:srgbClr val="0000FF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MX" sz="8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Marzo</a:t>
            </a:r>
            <a:endParaRPr lang="es-MX" sz="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7" name="96 Abrir llave"/>
          <p:cNvSpPr/>
          <p:nvPr/>
        </p:nvSpPr>
        <p:spPr>
          <a:xfrm rot="16200000">
            <a:off x="10240060" y="4763000"/>
            <a:ext cx="279390" cy="1129588"/>
          </a:xfrm>
          <a:prstGeom prst="leftBrace">
            <a:avLst>
              <a:gd name="adj1" fmla="val 0"/>
              <a:gd name="adj2" fmla="val 50000"/>
            </a:avLst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8" name="97 CuadroTexto"/>
          <p:cNvSpPr txBox="1"/>
          <p:nvPr/>
        </p:nvSpPr>
        <p:spPr>
          <a:xfrm>
            <a:off x="10167227" y="5358036"/>
            <a:ext cx="425056" cy="123111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MX" sz="8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Junio</a:t>
            </a:r>
            <a:endParaRPr lang="es-MX" sz="8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11155681" y="3325547"/>
            <a:ext cx="923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Resultado en la urna</a:t>
            </a:r>
            <a:endParaRPr lang="es-MX" sz="1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11124841" y="4025153"/>
            <a:ext cx="1020472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s-MX" dirty="0" smtClean="0">
                <a:latin typeface="Calibri" panose="020F0502020204030204" pitchFamily="34" charset="0"/>
                <a:cs typeface="Calibri" panose="020F0502020204030204" pitchFamily="34" charset="0"/>
              </a:rPr>
              <a:t>PAN 45%</a:t>
            </a:r>
          </a:p>
          <a:p>
            <a:r>
              <a:rPr lang="es-MX" dirty="0" smtClean="0">
                <a:latin typeface="Calibri" panose="020F0502020204030204" pitchFamily="34" charset="0"/>
                <a:cs typeface="Calibri" panose="020F0502020204030204" pitchFamily="34" charset="0"/>
              </a:rPr>
              <a:t>PRI  41%</a:t>
            </a:r>
            <a:endParaRPr lang="es-MX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1488141" y="5968262"/>
            <a:ext cx="9144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sz="1200" dirty="0">
                <a:solidFill>
                  <a:prstClr val="black"/>
                </a:solidFill>
                <a:latin typeface="Calibri (cuerpo)"/>
              </a:rPr>
              <a:t>Si hoy fuera la elección para Presidente municipal de esta localidad, ¿por cuál partido o asociación votaría usted?</a:t>
            </a:r>
          </a:p>
        </p:txBody>
      </p:sp>
    </p:spTree>
    <p:extLst>
      <p:ext uri="{BB962C8B-B14F-4D97-AF65-F5344CB8AC3E}">
        <p14:creationId xmlns:p14="http://schemas.microsoft.com/office/powerpoint/2010/main" val="3645587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5 Grupo"/>
          <p:cNvGrpSpPr/>
          <p:nvPr/>
        </p:nvGrpSpPr>
        <p:grpSpPr>
          <a:xfrm>
            <a:off x="5798228" y="6562352"/>
            <a:ext cx="575733" cy="277227"/>
            <a:chOff x="5798228" y="6480464"/>
            <a:chExt cx="575733" cy="277227"/>
          </a:xfrm>
        </p:grpSpPr>
        <p:sp>
          <p:nvSpPr>
            <p:cNvPr id="7" name="Rectangle 3"/>
            <p:cNvSpPr>
              <a:spLocks/>
            </p:cNvSpPr>
            <p:nvPr/>
          </p:nvSpPr>
          <p:spPr bwMode="auto">
            <a:xfrm>
              <a:off x="6059932" y="6480464"/>
              <a:ext cx="72136" cy="16927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xtLst/>
          </p:spPr>
          <p:txBody>
            <a:bodyPr wrap="none" lIns="0" tIns="0" rIns="0" bIns="0">
              <a:spAutoFit/>
            </a:bodyPr>
            <a:lstStyle>
              <a:lvl1pPr eaLnBrk="0" hangingPunct="0"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1pPr>
              <a:lvl2pPr marL="742950" indent="-285750" eaLnBrk="0" hangingPunct="0"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2pPr>
              <a:lvl3pPr marL="1143000" indent="-228600" eaLnBrk="0" hangingPunct="0"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3pPr>
              <a:lvl4pPr marL="1600200" indent="-228600" eaLnBrk="0" hangingPunct="0"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4pPr>
              <a:lvl5pPr marL="2057400" indent="-228600" eaLnBrk="0" hangingPunct="0"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fld id="{33D7FCC9-577A-4682-A4E7-7F4C8E8B0C9E}" type="slidenum">
                <a:rPr lang="es-ES_tradnl" altLang="es-ES" sz="1100" b="1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ea typeface="MS PGothic" panose="020B0600070205080204" pitchFamily="34" charset="-128"/>
                  <a:cs typeface="Calibri" panose="020F0502020204030204" pitchFamily="34" charset="0"/>
                  <a:sym typeface="Arial" panose="020B0604020202020204" pitchFamily="34" charset="0"/>
                </a:rPr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t>16</a:t>
              </a:fld>
              <a:endParaRPr lang="es-ES_tradnl" altLang="es-ES" sz="11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Arial" panose="020B0604020202020204" pitchFamily="34" charset="0"/>
              </a:endParaRPr>
            </a:p>
          </p:txBody>
        </p:sp>
        <p:grpSp>
          <p:nvGrpSpPr>
            <p:cNvPr id="8" name="7 Grupo"/>
            <p:cNvGrpSpPr/>
            <p:nvPr/>
          </p:nvGrpSpPr>
          <p:grpSpPr>
            <a:xfrm>
              <a:off x="5798228" y="6541791"/>
              <a:ext cx="575733" cy="215900"/>
              <a:chOff x="5798228" y="6593886"/>
              <a:chExt cx="575733" cy="215900"/>
            </a:xfrm>
            <a:solidFill>
              <a:schemeClr val="bg1"/>
            </a:solidFill>
          </p:grpSpPr>
          <p:sp>
            <p:nvSpPr>
              <p:cNvPr id="9" name="24 Triángulo isósceles"/>
              <p:cNvSpPr/>
              <p:nvPr userDrawn="1"/>
            </p:nvSpPr>
            <p:spPr bwMode="auto">
              <a:xfrm rot="10800000" flipV="1">
                <a:off x="5798228" y="6593886"/>
                <a:ext cx="287867" cy="215900"/>
              </a:xfrm>
              <a:custGeom>
                <a:avLst/>
                <a:gdLst>
                  <a:gd name="connsiteX0" fmla="*/ 0 w 540059"/>
                  <a:gd name="connsiteY0" fmla="*/ 288032 h 288032"/>
                  <a:gd name="connsiteX1" fmla="*/ 270030 w 540059"/>
                  <a:gd name="connsiteY1" fmla="*/ 0 h 288032"/>
                  <a:gd name="connsiteX2" fmla="*/ 540059 w 540059"/>
                  <a:gd name="connsiteY2" fmla="*/ 288032 h 288032"/>
                  <a:gd name="connsiteX3" fmla="*/ 0 w 540059"/>
                  <a:gd name="connsiteY3" fmla="*/ 288032 h 288032"/>
                  <a:gd name="connsiteX0" fmla="*/ 0 w 270030"/>
                  <a:gd name="connsiteY0" fmla="*/ 288032 h 288032"/>
                  <a:gd name="connsiteX1" fmla="*/ 270030 w 270030"/>
                  <a:gd name="connsiteY1" fmla="*/ 0 h 288032"/>
                  <a:gd name="connsiteX2" fmla="*/ 0 w 270030"/>
                  <a:gd name="connsiteY2" fmla="*/ 288032 h 288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70030" h="288032">
                    <a:moveTo>
                      <a:pt x="0" y="288032"/>
                    </a:moveTo>
                    <a:lnTo>
                      <a:pt x="270030" y="0"/>
                    </a:lnTo>
                    <a:lnTo>
                      <a:pt x="0" y="288032"/>
                    </a:lnTo>
                    <a:close/>
                  </a:path>
                </a:pathLst>
              </a:custGeom>
              <a:solidFill>
                <a:srgbClr val="C00000"/>
              </a:solidFill>
              <a:ln w="57150"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s-ES" sz="3200" dirty="0">
                  <a:solidFill>
                    <a:srgbClr val="C00000"/>
                  </a:solidFill>
                  <a:sym typeface="Gill Sans" charset="0"/>
                </a:endParaRPr>
              </a:p>
            </p:txBody>
          </p:sp>
          <p:sp>
            <p:nvSpPr>
              <p:cNvPr id="10" name="24 Triángulo isósceles"/>
              <p:cNvSpPr/>
              <p:nvPr/>
            </p:nvSpPr>
            <p:spPr bwMode="auto">
              <a:xfrm rot="10800000">
                <a:off x="6086094" y="6593886"/>
                <a:ext cx="287867" cy="215900"/>
              </a:xfrm>
              <a:custGeom>
                <a:avLst/>
                <a:gdLst>
                  <a:gd name="connsiteX0" fmla="*/ 0 w 540059"/>
                  <a:gd name="connsiteY0" fmla="*/ 288032 h 288032"/>
                  <a:gd name="connsiteX1" fmla="*/ 270030 w 540059"/>
                  <a:gd name="connsiteY1" fmla="*/ 0 h 288032"/>
                  <a:gd name="connsiteX2" fmla="*/ 540059 w 540059"/>
                  <a:gd name="connsiteY2" fmla="*/ 288032 h 288032"/>
                  <a:gd name="connsiteX3" fmla="*/ 0 w 540059"/>
                  <a:gd name="connsiteY3" fmla="*/ 288032 h 288032"/>
                  <a:gd name="connsiteX0" fmla="*/ 0 w 270030"/>
                  <a:gd name="connsiteY0" fmla="*/ 288032 h 288032"/>
                  <a:gd name="connsiteX1" fmla="*/ 270030 w 270030"/>
                  <a:gd name="connsiteY1" fmla="*/ 0 h 288032"/>
                  <a:gd name="connsiteX2" fmla="*/ 0 w 270030"/>
                  <a:gd name="connsiteY2" fmla="*/ 288032 h 288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70030" h="288032">
                    <a:moveTo>
                      <a:pt x="0" y="288032"/>
                    </a:moveTo>
                    <a:lnTo>
                      <a:pt x="270030" y="0"/>
                    </a:lnTo>
                    <a:lnTo>
                      <a:pt x="0" y="288032"/>
                    </a:lnTo>
                    <a:close/>
                  </a:path>
                </a:pathLst>
              </a:custGeom>
              <a:solidFill>
                <a:srgbClr val="C00000"/>
              </a:solidFill>
              <a:ln w="57150"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s-ES" sz="2800" dirty="0">
                  <a:solidFill>
                    <a:srgbClr val="C00000"/>
                  </a:solidFill>
                  <a:sym typeface="Gill Sans" charset="0"/>
                </a:endParaRPr>
              </a:p>
            </p:txBody>
          </p:sp>
        </p:grpSp>
      </p:grpSp>
      <p:sp>
        <p:nvSpPr>
          <p:cNvPr id="11" name="13 CuadroTexto"/>
          <p:cNvSpPr txBox="1"/>
          <p:nvPr/>
        </p:nvSpPr>
        <p:spPr>
          <a:xfrm>
            <a:off x="4853" y="2226"/>
            <a:ext cx="121945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600" b="1" dirty="0" smtClean="0">
                <a:solidFill>
                  <a:srgbClr val="C00000"/>
                </a:solidFill>
                <a:latin typeface="Calibri (Titulos)"/>
              </a:rPr>
              <a:t>Solicitudes del cliente</a:t>
            </a:r>
            <a:endParaRPr lang="es-MX" sz="3600" b="1" dirty="0">
              <a:solidFill>
                <a:srgbClr val="C00000"/>
              </a:solidFill>
              <a:latin typeface="Calibri (Titulos)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334566" y="5440536"/>
            <a:ext cx="40324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i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“el que paga manda. Y si se equivoca, vuelve a mandar”</a:t>
            </a:r>
            <a:endParaRPr lang="es-MX" i="1" dirty="0">
              <a:solidFill>
                <a:srgbClr val="FF0000"/>
              </a:solidFill>
            </a:endParaRPr>
          </a:p>
        </p:txBody>
      </p:sp>
      <p:pic>
        <p:nvPicPr>
          <p:cNvPr id="4098" name="Picture 2" descr="http://www.pdcahome.com/wp-content/uploads/2015/11/deseos-persona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4772" y="866615"/>
            <a:ext cx="4052242" cy="4559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5519142" y="1062146"/>
            <a:ext cx="6092825" cy="397031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s-MX" sz="24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Barreras que impactan a la metodología</a:t>
            </a:r>
            <a:r>
              <a:rPr lang="es-MX" sz="24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s-MX" sz="24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Recursos </a:t>
            </a:r>
          </a:p>
          <a:p>
            <a:pPr marL="800100" lvl="1" indent="-342900">
              <a:lnSpc>
                <a:spcPct val="150000"/>
              </a:lnSpc>
            </a:pPr>
            <a:r>
              <a:rPr lang="es-MX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s-MX" i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“Necesito hacer un estudio, pero sólo tengo…”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s-MX" sz="24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Tiempo</a:t>
            </a:r>
            <a:endParaRPr lang="es-MX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lnSpc>
                <a:spcPct val="150000"/>
              </a:lnSpc>
            </a:pPr>
            <a:r>
              <a:rPr lang="es-MX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s-MX" i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“Me urgen los resultados”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s-MX" sz="24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Respeto a lo ortodoxo</a:t>
            </a:r>
            <a:endParaRPr lang="es-MX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lnSpc>
                <a:spcPct val="150000"/>
              </a:lnSpc>
            </a:pPr>
            <a:r>
              <a:rPr lang="es-MX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s-MX" i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“Está muy interesante tú metodología, pero siempre lo hemos hecho así”</a:t>
            </a:r>
            <a:endParaRPr lang="es-MX" i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6186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045386" y="5181203"/>
            <a:ext cx="8313768" cy="925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6500"/>
              </a:lnSpc>
            </a:pPr>
            <a:r>
              <a:rPr lang="es-MX" sz="6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C00000"/>
                </a:solidFill>
                <a:latin typeface="Calibri (Titulos)"/>
                <a:ea typeface="Tahoma" pitchFamily="34" charset="0"/>
                <a:cs typeface="Tahoma" pitchFamily="34" charset="0"/>
              </a:rPr>
              <a:t>Decálogo de lo obvio</a:t>
            </a:r>
            <a:endParaRPr lang="es-MX" sz="6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C00000"/>
              </a:solidFill>
              <a:latin typeface="Calibri (Titulos)"/>
              <a:ea typeface="Tahoma" pitchFamily="34" charset="0"/>
              <a:cs typeface="Tahoma" pitchFamily="34" charset="0"/>
            </a:endParaRPr>
          </a:p>
        </p:txBody>
      </p:sp>
      <p:pic>
        <p:nvPicPr>
          <p:cNvPr id="4107" name="Picture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7387" y="0"/>
            <a:ext cx="8128000" cy="444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3 Grupo"/>
          <p:cNvGrpSpPr/>
          <p:nvPr/>
        </p:nvGrpSpPr>
        <p:grpSpPr>
          <a:xfrm>
            <a:off x="5798228" y="6562352"/>
            <a:ext cx="575733" cy="277227"/>
            <a:chOff x="5798228" y="6480464"/>
            <a:chExt cx="575733" cy="277227"/>
          </a:xfrm>
        </p:grpSpPr>
        <p:sp>
          <p:nvSpPr>
            <p:cNvPr id="5" name="Rectangle 3"/>
            <p:cNvSpPr>
              <a:spLocks/>
            </p:cNvSpPr>
            <p:nvPr/>
          </p:nvSpPr>
          <p:spPr bwMode="auto">
            <a:xfrm>
              <a:off x="6059932" y="6480464"/>
              <a:ext cx="72136" cy="16927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xtLst/>
          </p:spPr>
          <p:txBody>
            <a:bodyPr wrap="none" lIns="0" tIns="0" rIns="0" bIns="0">
              <a:spAutoFit/>
            </a:bodyPr>
            <a:lstStyle>
              <a:lvl1pPr eaLnBrk="0" hangingPunct="0"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1pPr>
              <a:lvl2pPr marL="742950" indent="-285750" eaLnBrk="0" hangingPunct="0"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2pPr>
              <a:lvl3pPr marL="1143000" indent="-228600" eaLnBrk="0" hangingPunct="0"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3pPr>
              <a:lvl4pPr marL="1600200" indent="-228600" eaLnBrk="0" hangingPunct="0"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4pPr>
              <a:lvl5pPr marL="2057400" indent="-228600" eaLnBrk="0" hangingPunct="0"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fld id="{33D7FCC9-577A-4682-A4E7-7F4C8E8B0C9E}" type="slidenum">
                <a:rPr lang="es-ES_tradnl" altLang="es-ES" sz="1100" b="1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ea typeface="MS PGothic" panose="020B0600070205080204" pitchFamily="34" charset="-128"/>
                  <a:cs typeface="Calibri" panose="020F0502020204030204" pitchFamily="34" charset="0"/>
                  <a:sym typeface="Arial" panose="020B0604020202020204" pitchFamily="34" charset="0"/>
                </a:rPr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t>17</a:t>
              </a:fld>
              <a:endParaRPr lang="es-ES_tradnl" altLang="es-ES" sz="11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Arial" panose="020B0604020202020204" pitchFamily="34" charset="0"/>
              </a:endParaRPr>
            </a:p>
          </p:txBody>
        </p:sp>
        <p:grpSp>
          <p:nvGrpSpPr>
            <p:cNvPr id="6" name="5 Grupo"/>
            <p:cNvGrpSpPr/>
            <p:nvPr/>
          </p:nvGrpSpPr>
          <p:grpSpPr>
            <a:xfrm>
              <a:off x="5798228" y="6541791"/>
              <a:ext cx="575733" cy="215900"/>
              <a:chOff x="5798228" y="6593886"/>
              <a:chExt cx="575733" cy="215900"/>
            </a:xfrm>
            <a:solidFill>
              <a:schemeClr val="bg1"/>
            </a:solidFill>
          </p:grpSpPr>
          <p:sp>
            <p:nvSpPr>
              <p:cNvPr id="7" name="24 Triángulo isósceles"/>
              <p:cNvSpPr/>
              <p:nvPr userDrawn="1"/>
            </p:nvSpPr>
            <p:spPr bwMode="auto">
              <a:xfrm rot="10800000" flipV="1">
                <a:off x="5798228" y="6593886"/>
                <a:ext cx="287867" cy="215900"/>
              </a:xfrm>
              <a:custGeom>
                <a:avLst/>
                <a:gdLst>
                  <a:gd name="connsiteX0" fmla="*/ 0 w 540059"/>
                  <a:gd name="connsiteY0" fmla="*/ 288032 h 288032"/>
                  <a:gd name="connsiteX1" fmla="*/ 270030 w 540059"/>
                  <a:gd name="connsiteY1" fmla="*/ 0 h 288032"/>
                  <a:gd name="connsiteX2" fmla="*/ 540059 w 540059"/>
                  <a:gd name="connsiteY2" fmla="*/ 288032 h 288032"/>
                  <a:gd name="connsiteX3" fmla="*/ 0 w 540059"/>
                  <a:gd name="connsiteY3" fmla="*/ 288032 h 288032"/>
                  <a:gd name="connsiteX0" fmla="*/ 0 w 270030"/>
                  <a:gd name="connsiteY0" fmla="*/ 288032 h 288032"/>
                  <a:gd name="connsiteX1" fmla="*/ 270030 w 270030"/>
                  <a:gd name="connsiteY1" fmla="*/ 0 h 288032"/>
                  <a:gd name="connsiteX2" fmla="*/ 0 w 270030"/>
                  <a:gd name="connsiteY2" fmla="*/ 288032 h 288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70030" h="288032">
                    <a:moveTo>
                      <a:pt x="0" y="288032"/>
                    </a:moveTo>
                    <a:lnTo>
                      <a:pt x="270030" y="0"/>
                    </a:lnTo>
                    <a:lnTo>
                      <a:pt x="0" y="288032"/>
                    </a:lnTo>
                    <a:close/>
                  </a:path>
                </a:pathLst>
              </a:custGeom>
              <a:solidFill>
                <a:srgbClr val="C00000"/>
              </a:solidFill>
              <a:ln w="57150"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s-ES" sz="3200" dirty="0">
                  <a:solidFill>
                    <a:srgbClr val="C00000"/>
                  </a:solidFill>
                  <a:sym typeface="Gill Sans" charset="0"/>
                </a:endParaRPr>
              </a:p>
            </p:txBody>
          </p:sp>
          <p:sp>
            <p:nvSpPr>
              <p:cNvPr id="8" name="24 Triángulo isósceles"/>
              <p:cNvSpPr/>
              <p:nvPr/>
            </p:nvSpPr>
            <p:spPr bwMode="auto">
              <a:xfrm rot="10800000">
                <a:off x="6086094" y="6593886"/>
                <a:ext cx="287867" cy="215900"/>
              </a:xfrm>
              <a:custGeom>
                <a:avLst/>
                <a:gdLst>
                  <a:gd name="connsiteX0" fmla="*/ 0 w 540059"/>
                  <a:gd name="connsiteY0" fmla="*/ 288032 h 288032"/>
                  <a:gd name="connsiteX1" fmla="*/ 270030 w 540059"/>
                  <a:gd name="connsiteY1" fmla="*/ 0 h 288032"/>
                  <a:gd name="connsiteX2" fmla="*/ 540059 w 540059"/>
                  <a:gd name="connsiteY2" fmla="*/ 288032 h 288032"/>
                  <a:gd name="connsiteX3" fmla="*/ 0 w 540059"/>
                  <a:gd name="connsiteY3" fmla="*/ 288032 h 288032"/>
                  <a:gd name="connsiteX0" fmla="*/ 0 w 270030"/>
                  <a:gd name="connsiteY0" fmla="*/ 288032 h 288032"/>
                  <a:gd name="connsiteX1" fmla="*/ 270030 w 270030"/>
                  <a:gd name="connsiteY1" fmla="*/ 0 h 288032"/>
                  <a:gd name="connsiteX2" fmla="*/ 0 w 270030"/>
                  <a:gd name="connsiteY2" fmla="*/ 288032 h 288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70030" h="288032">
                    <a:moveTo>
                      <a:pt x="0" y="288032"/>
                    </a:moveTo>
                    <a:lnTo>
                      <a:pt x="270030" y="0"/>
                    </a:lnTo>
                    <a:lnTo>
                      <a:pt x="0" y="288032"/>
                    </a:lnTo>
                    <a:close/>
                  </a:path>
                </a:pathLst>
              </a:custGeom>
              <a:solidFill>
                <a:srgbClr val="C00000"/>
              </a:solidFill>
              <a:ln w="57150"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s-ES" sz="2800" dirty="0">
                  <a:solidFill>
                    <a:srgbClr val="C00000"/>
                  </a:solidFill>
                  <a:sym typeface="Gill Sans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25997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3 CuadroTexto"/>
          <p:cNvSpPr txBox="1"/>
          <p:nvPr/>
        </p:nvSpPr>
        <p:spPr>
          <a:xfrm>
            <a:off x="-4112" y="2226"/>
            <a:ext cx="121945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600" b="1" dirty="0">
                <a:solidFill>
                  <a:srgbClr val="C00000"/>
                </a:solidFill>
                <a:latin typeface="Calibri (Titulos)"/>
                <a:cs typeface="Calibri" panose="020F0502020204030204" pitchFamily="34" charset="0"/>
              </a:rPr>
              <a:t>Decálogo de lo obvio</a:t>
            </a:r>
          </a:p>
        </p:txBody>
      </p:sp>
      <p:cxnSp>
        <p:nvCxnSpPr>
          <p:cNvPr id="8" name="7 Conector recto"/>
          <p:cNvCxnSpPr/>
          <p:nvPr/>
        </p:nvCxnSpPr>
        <p:spPr>
          <a:xfrm flipH="1">
            <a:off x="0" y="625012"/>
            <a:ext cx="12125325" cy="0"/>
          </a:xfrm>
          <a:prstGeom prst="line">
            <a:avLst/>
          </a:prstGeom>
          <a:ln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grpSp>
        <p:nvGrpSpPr>
          <p:cNvPr id="3" name="2 Grupo"/>
          <p:cNvGrpSpPr/>
          <p:nvPr/>
        </p:nvGrpSpPr>
        <p:grpSpPr>
          <a:xfrm>
            <a:off x="58912" y="820823"/>
            <a:ext cx="5201856" cy="986118"/>
            <a:chOff x="58912" y="820823"/>
            <a:chExt cx="5201856" cy="986118"/>
          </a:xfrm>
        </p:grpSpPr>
        <p:grpSp>
          <p:nvGrpSpPr>
            <p:cNvPr id="2" name="1 Grupo"/>
            <p:cNvGrpSpPr/>
            <p:nvPr/>
          </p:nvGrpSpPr>
          <p:grpSpPr>
            <a:xfrm>
              <a:off x="379053" y="849456"/>
              <a:ext cx="4881715" cy="900489"/>
              <a:chOff x="89855" y="849457"/>
              <a:chExt cx="4603364" cy="591944"/>
            </a:xfrm>
          </p:grpSpPr>
          <p:sp>
            <p:nvSpPr>
              <p:cNvPr id="32" name="31 Rectángulo"/>
              <p:cNvSpPr/>
              <p:nvPr/>
            </p:nvSpPr>
            <p:spPr bwMode="gray">
              <a:xfrm>
                <a:off x="89855" y="869266"/>
                <a:ext cx="4603364" cy="572135"/>
              </a:xfrm>
              <a:prstGeom prst="rect">
                <a:avLst/>
              </a:prstGeom>
              <a:noFill/>
              <a:ln w="1905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indent="0" algn="ctr">
                  <a:spcBef>
                    <a:spcPts val="300"/>
                  </a:spcBef>
                </a:pPr>
                <a:endParaRPr lang="es-MX" sz="1600" dirty="0" err="1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" name="Rectángulo 12"/>
              <p:cNvSpPr/>
              <p:nvPr/>
            </p:nvSpPr>
            <p:spPr>
              <a:xfrm>
                <a:off x="89855" y="849457"/>
                <a:ext cx="4603363" cy="549521"/>
              </a:xfrm>
              <a:prstGeom prst="rect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dirty="0"/>
              </a:p>
            </p:txBody>
          </p:sp>
        </p:grpSp>
        <p:sp>
          <p:nvSpPr>
            <p:cNvPr id="34" name="CuadroTexto 13"/>
            <p:cNvSpPr txBox="1"/>
            <p:nvPr/>
          </p:nvSpPr>
          <p:spPr>
            <a:xfrm>
              <a:off x="1080655" y="1113948"/>
              <a:ext cx="4017290" cy="38517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>
                <a:lnSpc>
                  <a:spcPts val="2200"/>
                </a:lnSpc>
              </a:pPr>
              <a:r>
                <a:rPr lang="es-ES" sz="2200" dirty="0" smtClean="0">
                  <a:solidFill>
                    <a:schemeClr val="bg1"/>
                  </a:solidFill>
                  <a:latin typeface="Calibri (Titulos)"/>
                  <a:cs typeface="Calibri" panose="020F0502020204030204" pitchFamily="34" charset="0"/>
                </a:rPr>
                <a:t>Ortodoxia</a:t>
              </a:r>
              <a:endParaRPr lang="es-ES" sz="2200" dirty="0">
                <a:solidFill>
                  <a:schemeClr val="bg1"/>
                </a:solidFill>
                <a:latin typeface="Calibri (Titulos)"/>
                <a:cs typeface="Calibri" panose="020F0502020204030204" pitchFamily="34" charset="0"/>
              </a:endParaRPr>
            </a:p>
          </p:txBody>
        </p:sp>
        <p:grpSp>
          <p:nvGrpSpPr>
            <p:cNvPr id="62" name="61 Grupo"/>
            <p:cNvGrpSpPr/>
            <p:nvPr/>
          </p:nvGrpSpPr>
          <p:grpSpPr>
            <a:xfrm>
              <a:off x="58912" y="820823"/>
              <a:ext cx="986118" cy="986118"/>
              <a:chOff x="-4027387" y="3872777"/>
              <a:chExt cx="665492" cy="665492"/>
            </a:xfrm>
          </p:grpSpPr>
          <p:pic>
            <p:nvPicPr>
              <p:cNvPr id="63" name="Imagen 152" descr="number-two.png"/>
              <p:cNvPicPr>
                <a:picLocks noChangeAspect="1"/>
              </p:cNvPicPr>
              <p:nvPr/>
            </p:nvPicPr>
            <p:blipFill>
              <a:blip r:embed="rId2" cstate="print">
                <a:duotone>
                  <a:srgbClr val="B50F22">
                    <a:shade val="45000"/>
                    <a:satMod val="135000"/>
                  </a:srgb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colorTemperature colorTemp="5900"/>
                        </a14:imgEffect>
                        <a14:imgEffect>
                          <a14:brightnessContrast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4027387" y="3872777"/>
                <a:ext cx="665492" cy="665492"/>
              </a:xfrm>
              <a:prstGeom prst="rect">
                <a:avLst/>
              </a:prstGeom>
            </p:spPr>
          </p:pic>
          <p:sp>
            <p:nvSpPr>
              <p:cNvPr id="64" name="Elipse 153"/>
              <p:cNvSpPr/>
              <p:nvPr/>
            </p:nvSpPr>
            <p:spPr>
              <a:xfrm>
                <a:off x="-3981450" y="3923482"/>
                <a:ext cx="553872" cy="551194"/>
              </a:xfrm>
              <a:prstGeom prst="ellipse">
                <a:avLst/>
              </a:prstGeom>
              <a:solidFill>
                <a:srgbClr val="E31B19">
                  <a:lumMod val="40000"/>
                  <a:lumOff val="60000"/>
                </a:srgb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S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5" name="CuadroTexto 154"/>
              <p:cNvSpPr txBox="1"/>
              <p:nvPr/>
            </p:nvSpPr>
            <p:spPr>
              <a:xfrm>
                <a:off x="-3837342" y="3966176"/>
                <a:ext cx="297712" cy="436183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3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2F2F2"/>
                    </a:solidFill>
                    <a:effectLst/>
                    <a:uLnTx/>
                    <a:uFillTx/>
                    <a:latin typeface="Helvetica"/>
                    <a:cs typeface="Helvetica"/>
                  </a:rPr>
                  <a:t>1</a:t>
                </a:r>
              </a:p>
            </p:txBody>
          </p:sp>
        </p:grpSp>
      </p:grpSp>
      <p:grpSp>
        <p:nvGrpSpPr>
          <p:cNvPr id="15" name="14 Grupo"/>
          <p:cNvGrpSpPr/>
          <p:nvPr/>
        </p:nvGrpSpPr>
        <p:grpSpPr>
          <a:xfrm>
            <a:off x="6792686" y="820823"/>
            <a:ext cx="5324058" cy="986118"/>
            <a:chOff x="6792686" y="820823"/>
            <a:chExt cx="5324058" cy="986118"/>
          </a:xfrm>
        </p:grpSpPr>
        <p:grpSp>
          <p:nvGrpSpPr>
            <p:cNvPr id="67" name="66 Grupo"/>
            <p:cNvGrpSpPr/>
            <p:nvPr/>
          </p:nvGrpSpPr>
          <p:grpSpPr>
            <a:xfrm>
              <a:off x="6792686" y="849456"/>
              <a:ext cx="4831000" cy="900489"/>
              <a:chOff x="89855" y="849457"/>
              <a:chExt cx="4603364" cy="591944"/>
            </a:xfrm>
          </p:grpSpPr>
          <p:sp>
            <p:nvSpPr>
              <p:cNvPr id="68" name="67 Rectángulo"/>
              <p:cNvSpPr/>
              <p:nvPr/>
            </p:nvSpPr>
            <p:spPr bwMode="gray">
              <a:xfrm>
                <a:off x="89855" y="869266"/>
                <a:ext cx="4603364" cy="572135"/>
              </a:xfrm>
              <a:prstGeom prst="rect">
                <a:avLst/>
              </a:prstGeom>
              <a:noFill/>
              <a:ln w="1905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indent="0" algn="ctr">
                  <a:spcBef>
                    <a:spcPts val="300"/>
                  </a:spcBef>
                </a:pPr>
                <a:endParaRPr lang="es-MX" sz="1600" dirty="0" err="1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9" name="Rectángulo 12"/>
              <p:cNvSpPr/>
              <p:nvPr/>
            </p:nvSpPr>
            <p:spPr>
              <a:xfrm>
                <a:off x="89855" y="849457"/>
                <a:ext cx="4603363" cy="549521"/>
              </a:xfrm>
              <a:prstGeom prst="rect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dirty="0"/>
              </a:p>
            </p:txBody>
          </p:sp>
        </p:grpSp>
        <p:sp>
          <p:nvSpPr>
            <p:cNvPr id="70" name="CuadroTexto 13"/>
            <p:cNvSpPr txBox="1"/>
            <p:nvPr/>
          </p:nvSpPr>
          <p:spPr>
            <a:xfrm>
              <a:off x="6920487" y="978238"/>
              <a:ext cx="4092394" cy="65659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>
                <a:lnSpc>
                  <a:spcPts val="2200"/>
                </a:lnSpc>
              </a:pPr>
              <a:r>
                <a:rPr lang="es-MX" sz="2200" dirty="0">
                  <a:solidFill>
                    <a:schemeClr val="bg1"/>
                  </a:solidFill>
                  <a:latin typeface="Calibri (Titulos)"/>
                  <a:cs typeface="Calibri" panose="020F0502020204030204" pitchFamily="34" charset="0"/>
                </a:rPr>
                <a:t>Eficientar el muestreo / </a:t>
              </a:r>
              <a:endParaRPr lang="es-MX" sz="2200" dirty="0" smtClean="0">
                <a:solidFill>
                  <a:schemeClr val="bg1"/>
                </a:solidFill>
                <a:latin typeface="Calibri (Titulos)"/>
                <a:cs typeface="Calibri" panose="020F0502020204030204" pitchFamily="34" charset="0"/>
              </a:endParaRPr>
            </a:p>
            <a:p>
              <a:pPr algn="r">
                <a:lnSpc>
                  <a:spcPts val="2200"/>
                </a:lnSpc>
              </a:pPr>
              <a:r>
                <a:rPr lang="es-MX" sz="2200" dirty="0" smtClean="0">
                  <a:solidFill>
                    <a:schemeClr val="bg1"/>
                  </a:solidFill>
                  <a:latin typeface="Calibri (Titulos)"/>
                  <a:cs typeface="Calibri" panose="020F0502020204030204" pitchFamily="34" charset="0"/>
                </a:rPr>
                <a:t>las </a:t>
              </a:r>
              <a:r>
                <a:rPr lang="es-MX" sz="2200" dirty="0">
                  <a:solidFill>
                    <a:schemeClr val="bg1"/>
                  </a:solidFill>
                  <a:latin typeface="Calibri (Titulos)"/>
                  <a:cs typeface="Calibri" panose="020F0502020204030204" pitchFamily="34" charset="0"/>
                </a:rPr>
                <a:t>mejores </a:t>
              </a:r>
              <a:r>
                <a:rPr lang="es-MX" sz="2200" dirty="0" smtClean="0">
                  <a:solidFill>
                    <a:schemeClr val="bg1"/>
                  </a:solidFill>
                  <a:latin typeface="Calibri (Titulos)"/>
                  <a:cs typeface="Calibri" panose="020F0502020204030204" pitchFamily="34" charset="0"/>
                </a:rPr>
                <a:t>muestras</a:t>
              </a:r>
              <a:endParaRPr lang="es-ES" sz="2200" dirty="0">
                <a:solidFill>
                  <a:schemeClr val="bg1"/>
                </a:solidFill>
                <a:latin typeface="Calibri (Titulos)"/>
                <a:cs typeface="Calibri" panose="020F0502020204030204" pitchFamily="34" charset="0"/>
              </a:endParaRPr>
            </a:p>
          </p:txBody>
        </p:sp>
        <p:grpSp>
          <p:nvGrpSpPr>
            <p:cNvPr id="71" name="70 Grupo"/>
            <p:cNvGrpSpPr/>
            <p:nvPr/>
          </p:nvGrpSpPr>
          <p:grpSpPr>
            <a:xfrm>
              <a:off x="11130626" y="820823"/>
              <a:ext cx="986118" cy="986118"/>
              <a:chOff x="-4027387" y="3872777"/>
              <a:chExt cx="665492" cy="665492"/>
            </a:xfrm>
          </p:grpSpPr>
          <p:pic>
            <p:nvPicPr>
              <p:cNvPr id="72" name="Imagen 152" descr="number-two.png"/>
              <p:cNvPicPr>
                <a:picLocks noChangeAspect="1"/>
              </p:cNvPicPr>
              <p:nvPr/>
            </p:nvPicPr>
            <p:blipFill>
              <a:blip r:embed="rId2" cstate="print">
                <a:duotone>
                  <a:srgbClr val="B50F22">
                    <a:shade val="45000"/>
                    <a:satMod val="135000"/>
                  </a:srgb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colorTemperature colorTemp="5900"/>
                        </a14:imgEffect>
                        <a14:imgEffect>
                          <a14:brightnessContrast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4027387" y="3872777"/>
                <a:ext cx="665492" cy="665492"/>
              </a:xfrm>
              <a:prstGeom prst="rect">
                <a:avLst/>
              </a:prstGeom>
            </p:spPr>
          </p:pic>
          <p:sp>
            <p:nvSpPr>
              <p:cNvPr id="73" name="Elipse 153"/>
              <p:cNvSpPr/>
              <p:nvPr/>
            </p:nvSpPr>
            <p:spPr>
              <a:xfrm>
                <a:off x="-3981450" y="3923482"/>
                <a:ext cx="553872" cy="551194"/>
              </a:xfrm>
              <a:prstGeom prst="ellipse">
                <a:avLst/>
              </a:prstGeom>
              <a:solidFill>
                <a:srgbClr val="E31B19">
                  <a:lumMod val="40000"/>
                  <a:lumOff val="60000"/>
                </a:srgb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4" name="CuadroTexto 154"/>
              <p:cNvSpPr txBox="1"/>
              <p:nvPr/>
            </p:nvSpPr>
            <p:spPr>
              <a:xfrm>
                <a:off x="-3837342" y="3966176"/>
                <a:ext cx="297712" cy="436183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3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2F2F2"/>
                    </a:solidFill>
                    <a:effectLst/>
                    <a:uLnTx/>
                    <a:uFillTx/>
                    <a:latin typeface="Helvetica"/>
                    <a:cs typeface="Helvetica"/>
                  </a:rPr>
                  <a:t>2</a:t>
                </a:r>
              </a:p>
            </p:txBody>
          </p:sp>
        </p:grpSp>
      </p:grpSp>
      <p:grpSp>
        <p:nvGrpSpPr>
          <p:cNvPr id="4" name="3 Grupo"/>
          <p:cNvGrpSpPr/>
          <p:nvPr/>
        </p:nvGrpSpPr>
        <p:grpSpPr>
          <a:xfrm>
            <a:off x="58912" y="1862289"/>
            <a:ext cx="5201857" cy="986118"/>
            <a:chOff x="58912" y="1862289"/>
            <a:chExt cx="5201857" cy="986118"/>
          </a:xfrm>
        </p:grpSpPr>
        <p:grpSp>
          <p:nvGrpSpPr>
            <p:cNvPr id="76" name="75 Grupo"/>
            <p:cNvGrpSpPr/>
            <p:nvPr/>
          </p:nvGrpSpPr>
          <p:grpSpPr>
            <a:xfrm>
              <a:off x="379053" y="1890922"/>
              <a:ext cx="4881715" cy="900489"/>
              <a:chOff x="89855" y="849457"/>
              <a:chExt cx="4603364" cy="591944"/>
            </a:xfrm>
          </p:grpSpPr>
          <p:sp>
            <p:nvSpPr>
              <p:cNvPr id="77" name="76 Rectángulo"/>
              <p:cNvSpPr/>
              <p:nvPr/>
            </p:nvSpPr>
            <p:spPr bwMode="gray">
              <a:xfrm>
                <a:off x="89855" y="869266"/>
                <a:ext cx="4603364" cy="572135"/>
              </a:xfrm>
              <a:prstGeom prst="rect">
                <a:avLst/>
              </a:prstGeom>
              <a:noFill/>
              <a:ln w="1905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indent="0" algn="ctr">
                  <a:spcBef>
                    <a:spcPts val="300"/>
                  </a:spcBef>
                </a:pPr>
                <a:endParaRPr lang="es-MX" sz="16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8" name="Rectángulo 12"/>
              <p:cNvSpPr/>
              <p:nvPr/>
            </p:nvSpPr>
            <p:spPr>
              <a:xfrm>
                <a:off x="89855" y="849457"/>
                <a:ext cx="4603363" cy="549521"/>
              </a:xfrm>
              <a:prstGeom prst="rect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dirty="0"/>
              </a:p>
            </p:txBody>
          </p:sp>
        </p:grpSp>
        <p:sp>
          <p:nvSpPr>
            <p:cNvPr id="79" name="CuadroTexto 13"/>
            <p:cNvSpPr txBox="1"/>
            <p:nvPr/>
          </p:nvSpPr>
          <p:spPr>
            <a:xfrm>
              <a:off x="1080655" y="2019704"/>
              <a:ext cx="4180114" cy="65659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>
                <a:lnSpc>
                  <a:spcPts val="2200"/>
                </a:lnSpc>
              </a:pPr>
              <a:r>
                <a:rPr lang="es-MX" sz="2100" dirty="0">
                  <a:solidFill>
                    <a:schemeClr val="bg1"/>
                  </a:solidFill>
                  <a:latin typeface="Calibri (Titulos)"/>
                  <a:cs typeface="Calibri" panose="020F0502020204030204" pitchFamily="34" charset="0"/>
                </a:rPr>
                <a:t>Priorizar el objetivo fundamental </a:t>
              </a:r>
              <a:r>
                <a:rPr lang="es-MX" sz="2200" dirty="0">
                  <a:solidFill>
                    <a:schemeClr val="bg1"/>
                  </a:solidFill>
                  <a:latin typeface="Calibri (Titulos)"/>
                  <a:cs typeface="Calibri" panose="020F0502020204030204" pitchFamily="34" charset="0"/>
                </a:rPr>
                <a:t>(</a:t>
              </a:r>
              <a:r>
                <a:rPr lang="es-MX" sz="2000" dirty="0">
                  <a:solidFill>
                    <a:schemeClr val="bg1"/>
                  </a:solidFill>
                  <a:latin typeface="Calibri (Titulos)"/>
                  <a:cs typeface="Calibri" panose="020F0502020204030204" pitchFamily="34" charset="0"/>
                </a:rPr>
                <a:t>quién va a ganar</a:t>
              </a:r>
              <a:r>
                <a:rPr lang="es-MX" sz="2200" dirty="0" smtClean="0">
                  <a:solidFill>
                    <a:schemeClr val="bg1"/>
                  </a:solidFill>
                  <a:latin typeface="Calibri (Titulos)"/>
                  <a:cs typeface="Calibri" panose="020F0502020204030204" pitchFamily="34" charset="0"/>
                </a:rPr>
                <a:t>)</a:t>
              </a:r>
              <a:endParaRPr lang="es-ES" sz="2200" dirty="0">
                <a:solidFill>
                  <a:schemeClr val="bg1"/>
                </a:solidFill>
                <a:latin typeface="Calibri (Titulos)"/>
                <a:cs typeface="Calibri" panose="020F0502020204030204" pitchFamily="34" charset="0"/>
              </a:endParaRPr>
            </a:p>
          </p:txBody>
        </p:sp>
        <p:grpSp>
          <p:nvGrpSpPr>
            <p:cNvPr id="80" name="79 Grupo"/>
            <p:cNvGrpSpPr/>
            <p:nvPr/>
          </p:nvGrpSpPr>
          <p:grpSpPr>
            <a:xfrm>
              <a:off x="58912" y="1862289"/>
              <a:ext cx="986118" cy="986118"/>
              <a:chOff x="-4027387" y="3872777"/>
              <a:chExt cx="665492" cy="665492"/>
            </a:xfrm>
          </p:grpSpPr>
          <p:pic>
            <p:nvPicPr>
              <p:cNvPr id="81" name="Imagen 152" descr="number-two.png"/>
              <p:cNvPicPr>
                <a:picLocks noChangeAspect="1"/>
              </p:cNvPicPr>
              <p:nvPr/>
            </p:nvPicPr>
            <p:blipFill>
              <a:blip r:embed="rId2" cstate="print">
                <a:duotone>
                  <a:srgbClr val="B50F22">
                    <a:shade val="45000"/>
                    <a:satMod val="135000"/>
                  </a:srgb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colorTemperature colorTemp="5900"/>
                        </a14:imgEffect>
                        <a14:imgEffect>
                          <a14:brightnessContrast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4027387" y="3872777"/>
                <a:ext cx="665492" cy="665492"/>
              </a:xfrm>
              <a:prstGeom prst="rect">
                <a:avLst/>
              </a:prstGeom>
            </p:spPr>
          </p:pic>
          <p:sp>
            <p:nvSpPr>
              <p:cNvPr id="82" name="Elipse 153"/>
              <p:cNvSpPr/>
              <p:nvPr/>
            </p:nvSpPr>
            <p:spPr>
              <a:xfrm>
                <a:off x="-3981450" y="3923482"/>
                <a:ext cx="553872" cy="551194"/>
              </a:xfrm>
              <a:prstGeom prst="ellipse">
                <a:avLst/>
              </a:prstGeom>
              <a:solidFill>
                <a:srgbClr val="E31B19">
                  <a:lumMod val="40000"/>
                  <a:lumOff val="60000"/>
                </a:srgb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3" name="CuadroTexto 154"/>
              <p:cNvSpPr txBox="1"/>
              <p:nvPr/>
            </p:nvSpPr>
            <p:spPr>
              <a:xfrm>
                <a:off x="-3837342" y="3966176"/>
                <a:ext cx="297712" cy="436183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3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2F2F2"/>
                    </a:solidFill>
                    <a:effectLst/>
                    <a:uLnTx/>
                    <a:uFillTx/>
                    <a:latin typeface="Helvetica"/>
                    <a:cs typeface="Helvetica"/>
                  </a:rPr>
                  <a:t>3</a:t>
                </a:r>
              </a:p>
            </p:txBody>
          </p:sp>
        </p:grpSp>
      </p:grpSp>
      <p:grpSp>
        <p:nvGrpSpPr>
          <p:cNvPr id="5" name="4 Grupo"/>
          <p:cNvGrpSpPr/>
          <p:nvPr/>
        </p:nvGrpSpPr>
        <p:grpSpPr>
          <a:xfrm>
            <a:off x="6792686" y="1862289"/>
            <a:ext cx="5324058" cy="986118"/>
            <a:chOff x="6792686" y="1862289"/>
            <a:chExt cx="5324058" cy="986118"/>
          </a:xfrm>
        </p:grpSpPr>
        <p:grpSp>
          <p:nvGrpSpPr>
            <p:cNvPr id="85" name="84 Grupo"/>
            <p:cNvGrpSpPr/>
            <p:nvPr/>
          </p:nvGrpSpPr>
          <p:grpSpPr>
            <a:xfrm>
              <a:off x="6792686" y="1890922"/>
              <a:ext cx="4831000" cy="900489"/>
              <a:chOff x="89855" y="849457"/>
              <a:chExt cx="4603364" cy="591944"/>
            </a:xfrm>
          </p:grpSpPr>
          <p:sp>
            <p:nvSpPr>
              <p:cNvPr id="86" name="85 Rectángulo"/>
              <p:cNvSpPr/>
              <p:nvPr/>
            </p:nvSpPr>
            <p:spPr bwMode="gray">
              <a:xfrm>
                <a:off x="89855" y="869266"/>
                <a:ext cx="4603364" cy="572135"/>
              </a:xfrm>
              <a:prstGeom prst="rect">
                <a:avLst/>
              </a:prstGeom>
              <a:noFill/>
              <a:ln w="1905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indent="0" algn="ctr">
                  <a:spcBef>
                    <a:spcPts val="300"/>
                  </a:spcBef>
                </a:pPr>
                <a:endParaRPr lang="es-MX" sz="16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" name="Rectángulo 12"/>
              <p:cNvSpPr/>
              <p:nvPr/>
            </p:nvSpPr>
            <p:spPr>
              <a:xfrm>
                <a:off x="89855" y="849457"/>
                <a:ext cx="4603363" cy="549521"/>
              </a:xfrm>
              <a:prstGeom prst="rect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dirty="0"/>
              </a:p>
            </p:txBody>
          </p:sp>
        </p:grpSp>
        <p:sp>
          <p:nvSpPr>
            <p:cNvPr id="88" name="CuadroTexto 13"/>
            <p:cNvSpPr txBox="1"/>
            <p:nvPr/>
          </p:nvSpPr>
          <p:spPr>
            <a:xfrm>
              <a:off x="7057576" y="2155414"/>
              <a:ext cx="3955305" cy="38517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>
                <a:lnSpc>
                  <a:spcPts val="2200"/>
                </a:lnSpc>
              </a:pPr>
              <a:r>
                <a:rPr lang="es-MX" sz="2200" dirty="0">
                  <a:solidFill>
                    <a:schemeClr val="bg1"/>
                  </a:solidFill>
                  <a:latin typeface="Calibri (Titulos)"/>
                  <a:cs typeface="Calibri" panose="020F0502020204030204" pitchFamily="34" charset="0"/>
                </a:rPr>
                <a:t>Película en vez de fotografía</a:t>
              </a:r>
              <a:endParaRPr lang="es-ES" sz="2200" dirty="0">
                <a:solidFill>
                  <a:schemeClr val="bg1"/>
                </a:solidFill>
                <a:latin typeface="Calibri (Titulos)"/>
                <a:cs typeface="Calibri" panose="020F0502020204030204" pitchFamily="34" charset="0"/>
              </a:endParaRPr>
            </a:p>
          </p:txBody>
        </p:sp>
        <p:grpSp>
          <p:nvGrpSpPr>
            <p:cNvPr id="89" name="88 Grupo"/>
            <p:cNvGrpSpPr/>
            <p:nvPr/>
          </p:nvGrpSpPr>
          <p:grpSpPr>
            <a:xfrm>
              <a:off x="11130626" y="1862289"/>
              <a:ext cx="986118" cy="986118"/>
              <a:chOff x="-4027387" y="3872777"/>
              <a:chExt cx="665492" cy="665492"/>
            </a:xfrm>
          </p:grpSpPr>
          <p:pic>
            <p:nvPicPr>
              <p:cNvPr id="90" name="Imagen 152" descr="number-two.png"/>
              <p:cNvPicPr>
                <a:picLocks noChangeAspect="1"/>
              </p:cNvPicPr>
              <p:nvPr/>
            </p:nvPicPr>
            <p:blipFill>
              <a:blip r:embed="rId2" cstate="print">
                <a:duotone>
                  <a:srgbClr val="B50F22">
                    <a:shade val="45000"/>
                    <a:satMod val="135000"/>
                  </a:srgb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colorTemperature colorTemp="5900"/>
                        </a14:imgEffect>
                        <a14:imgEffect>
                          <a14:brightnessContrast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4027387" y="3872777"/>
                <a:ext cx="665492" cy="665492"/>
              </a:xfrm>
              <a:prstGeom prst="rect">
                <a:avLst/>
              </a:prstGeom>
            </p:spPr>
          </p:pic>
          <p:sp>
            <p:nvSpPr>
              <p:cNvPr id="91" name="Elipse 153"/>
              <p:cNvSpPr/>
              <p:nvPr/>
            </p:nvSpPr>
            <p:spPr>
              <a:xfrm>
                <a:off x="-3981450" y="3923482"/>
                <a:ext cx="553872" cy="551194"/>
              </a:xfrm>
              <a:prstGeom prst="ellipse">
                <a:avLst/>
              </a:prstGeom>
              <a:solidFill>
                <a:srgbClr val="E31B19">
                  <a:lumMod val="40000"/>
                  <a:lumOff val="60000"/>
                </a:srgb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2" name="CuadroTexto 154"/>
              <p:cNvSpPr txBox="1"/>
              <p:nvPr/>
            </p:nvSpPr>
            <p:spPr>
              <a:xfrm>
                <a:off x="-3837342" y="3966176"/>
                <a:ext cx="297712" cy="436183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3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2F2F2"/>
                    </a:solidFill>
                    <a:effectLst/>
                    <a:uLnTx/>
                    <a:uFillTx/>
                    <a:latin typeface="Helvetica"/>
                    <a:cs typeface="Helvetica"/>
                  </a:rPr>
                  <a:t>4</a:t>
                </a:r>
              </a:p>
            </p:txBody>
          </p:sp>
        </p:grpSp>
      </p:grpSp>
      <p:grpSp>
        <p:nvGrpSpPr>
          <p:cNvPr id="14" name="13 Grupo"/>
          <p:cNvGrpSpPr/>
          <p:nvPr/>
        </p:nvGrpSpPr>
        <p:grpSpPr>
          <a:xfrm>
            <a:off x="58912" y="2927702"/>
            <a:ext cx="5201856" cy="986118"/>
            <a:chOff x="58912" y="2927702"/>
            <a:chExt cx="5201856" cy="986118"/>
          </a:xfrm>
        </p:grpSpPr>
        <p:grpSp>
          <p:nvGrpSpPr>
            <p:cNvPr id="6" name="5 Grupo"/>
            <p:cNvGrpSpPr/>
            <p:nvPr/>
          </p:nvGrpSpPr>
          <p:grpSpPr>
            <a:xfrm>
              <a:off x="379053" y="2956335"/>
              <a:ext cx="4881715" cy="900489"/>
              <a:chOff x="379053" y="2956335"/>
              <a:chExt cx="4881715" cy="900489"/>
            </a:xfrm>
          </p:grpSpPr>
          <p:grpSp>
            <p:nvGrpSpPr>
              <p:cNvPr id="94" name="93 Grupo"/>
              <p:cNvGrpSpPr/>
              <p:nvPr/>
            </p:nvGrpSpPr>
            <p:grpSpPr>
              <a:xfrm>
                <a:off x="379053" y="2956335"/>
                <a:ext cx="4881715" cy="900489"/>
                <a:chOff x="89855" y="849457"/>
                <a:chExt cx="4603364" cy="591944"/>
              </a:xfrm>
            </p:grpSpPr>
            <p:sp>
              <p:nvSpPr>
                <p:cNvPr id="95" name="94 Rectángulo"/>
                <p:cNvSpPr/>
                <p:nvPr/>
              </p:nvSpPr>
              <p:spPr bwMode="gray">
                <a:xfrm>
                  <a:off x="89855" y="869266"/>
                  <a:ext cx="4603364" cy="572135"/>
                </a:xfrm>
                <a:prstGeom prst="rect">
                  <a:avLst/>
                </a:prstGeom>
                <a:noFill/>
                <a:ln w="19050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indent="0" algn="ctr">
                    <a:spcBef>
                      <a:spcPts val="300"/>
                    </a:spcBef>
                  </a:pPr>
                  <a:endParaRPr lang="es-MX" sz="1600" dirty="0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96" name="Rectángulo 12"/>
                <p:cNvSpPr/>
                <p:nvPr/>
              </p:nvSpPr>
              <p:spPr>
                <a:xfrm>
                  <a:off x="89855" y="849457"/>
                  <a:ext cx="4603363" cy="549521"/>
                </a:xfrm>
                <a:prstGeom prst="rect">
                  <a:avLst/>
                </a:pr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 dirty="0"/>
                </a:p>
              </p:txBody>
            </p:sp>
          </p:grpSp>
          <p:sp>
            <p:nvSpPr>
              <p:cNvPr id="97" name="CuadroTexto 13"/>
              <p:cNvSpPr txBox="1"/>
              <p:nvPr/>
            </p:nvSpPr>
            <p:spPr>
              <a:xfrm>
                <a:off x="1080655" y="3220827"/>
                <a:ext cx="4017290" cy="38517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>
                  <a:lnSpc>
                    <a:spcPts val="2200"/>
                  </a:lnSpc>
                </a:pPr>
                <a:r>
                  <a:rPr lang="es-ES" sz="2200" dirty="0">
                    <a:solidFill>
                      <a:schemeClr val="bg1"/>
                    </a:solidFill>
                    <a:latin typeface="Calibri (Titulos)"/>
                    <a:cs typeface="Calibri" panose="020F0502020204030204" pitchFamily="34" charset="0"/>
                  </a:rPr>
                  <a:t>Tecnología</a:t>
                </a:r>
              </a:p>
            </p:txBody>
          </p:sp>
        </p:grpSp>
        <p:grpSp>
          <p:nvGrpSpPr>
            <p:cNvPr id="98" name="97 Grupo"/>
            <p:cNvGrpSpPr/>
            <p:nvPr/>
          </p:nvGrpSpPr>
          <p:grpSpPr>
            <a:xfrm>
              <a:off x="58912" y="2927702"/>
              <a:ext cx="986118" cy="986118"/>
              <a:chOff x="-4027387" y="3872777"/>
              <a:chExt cx="665492" cy="665492"/>
            </a:xfrm>
          </p:grpSpPr>
          <p:pic>
            <p:nvPicPr>
              <p:cNvPr id="99" name="Imagen 152" descr="number-two.png"/>
              <p:cNvPicPr>
                <a:picLocks noChangeAspect="1"/>
              </p:cNvPicPr>
              <p:nvPr/>
            </p:nvPicPr>
            <p:blipFill>
              <a:blip r:embed="rId2" cstate="print">
                <a:duotone>
                  <a:srgbClr val="B50F22">
                    <a:shade val="45000"/>
                    <a:satMod val="135000"/>
                  </a:srgb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colorTemperature colorTemp="5900"/>
                        </a14:imgEffect>
                        <a14:imgEffect>
                          <a14:brightnessContrast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4027387" y="3872777"/>
                <a:ext cx="665492" cy="665492"/>
              </a:xfrm>
              <a:prstGeom prst="rect">
                <a:avLst/>
              </a:prstGeom>
            </p:spPr>
          </p:pic>
          <p:sp>
            <p:nvSpPr>
              <p:cNvPr id="100" name="Elipse 153"/>
              <p:cNvSpPr/>
              <p:nvPr/>
            </p:nvSpPr>
            <p:spPr>
              <a:xfrm>
                <a:off x="-3981450" y="3923482"/>
                <a:ext cx="553872" cy="551194"/>
              </a:xfrm>
              <a:prstGeom prst="ellipse">
                <a:avLst/>
              </a:prstGeom>
              <a:solidFill>
                <a:srgbClr val="E31B19">
                  <a:lumMod val="40000"/>
                  <a:lumOff val="60000"/>
                </a:srgb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1" name="CuadroTexto 154"/>
              <p:cNvSpPr txBox="1"/>
              <p:nvPr/>
            </p:nvSpPr>
            <p:spPr>
              <a:xfrm>
                <a:off x="-3837342" y="3966176"/>
                <a:ext cx="297712" cy="436183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3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2F2F2"/>
                    </a:solidFill>
                    <a:effectLst/>
                    <a:uLnTx/>
                    <a:uFillTx/>
                    <a:latin typeface="Helvetica"/>
                    <a:cs typeface="Helvetica"/>
                  </a:rPr>
                  <a:t>5</a:t>
                </a:r>
              </a:p>
            </p:txBody>
          </p:sp>
        </p:grpSp>
      </p:grpSp>
      <p:grpSp>
        <p:nvGrpSpPr>
          <p:cNvPr id="9" name="8 Grupo"/>
          <p:cNvGrpSpPr/>
          <p:nvPr/>
        </p:nvGrpSpPr>
        <p:grpSpPr>
          <a:xfrm>
            <a:off x="6792686" y="2927702"/>
            <a:ext cx="5324058" cy="986118"/>
            <a:chOff x="6792686" y="2927702"/>
            <a:chExt cx="5324058" cy="986118"/>
          </a:xfrm>
        </p:grpSpPr>
        <p:grpSp>
          <p:nvGrpSpPr>
            <p:cNvPr id="103" name="102 Grupo"/>
            <p:cNvGrpSpPr/>
            <p:nvPr/>
          </p:nvGrpSpPr>
          <p:grpSpPr>
            <a:xfrm>
              <a:off x="6792686" y="2956335"/>
              <a:ext cx="4831000" cy="900489"/>
              <a:chOff x="89855" y="849457"/>
              <a:chExt cx="4603364" cy="591944"/>
            </a:xfrm>
          </p:grpSpPr>
          <p:sp>
            <p:nvSpPr>
              <p:cNvPr id="104" name="103 Rectángulo"/>
              <p:cNvSpPr/>
              <p:nvPr/>
            </p:nvSpPr>
            <p:spPr bwMode="gray">
              <a:xfrm>
                <a:off x="89855" y="869266"/>
                <a:ext cx="4603364" cy="572135"/>
              </a:xfrm>
              <a:prstGeom prst="rect">
                <a:avLst/>
              </a:prstGeom>
              <a:noFill/>
              <a:ln w="1905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indent="0" algn="ctr">
                  <a:spcBef>
                    <a:spcPts val="300"/>
                  </a:spcBef>
                </a:pPr>
                <a:endParaRPr lang="es-MX" sz="16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5" name="Rectángulo 12"/>
              <p:cNvSpPr/>
              <p:nvPr/>
            </p:nvSpPr>
            <p:spPr>
              <a:xfrm>
                <a:off x="89855" y="849457"/>
                <a:ext cx="4603363" cy="549521"/>
              </a:xfrm>
              <a:prstGeom prst="rect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dirty="0"/>
              </a:p>
            </p:txBody>
          </p:sp>
        </p:grpSp>
        <p:sp>
          <p:nvSpPr>
            <p:cNvPr id="106" name="CuadroTexto 13"/>
            <p:cNvSpPr txBox="1"/>
            <p:nvPr/>
          </p:nvSpPr>
          <p:spPr>
            <a:xfrm>
              <a:off x="7057576" y="3085117"/>
              <a:ext cx="3955305" cy="65659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>
                <a:lnSpc>
                  <a:spcPts val="2200"/>
                </a:lnSpc>
              </a:pPr>
              <a:r>
                <a:rPr lang="es-ES" sz="2200" dirty="0">
                  <a:solidFill>
                    <a:schemeClr val="bg1"/>
                  </a:solidFill>
                  <a:latin typeface="Calibri (Titulos)"/>
                  <a:cs typeface="Calibri" panose="020F0502020204030204" pitchFamily="34" charset="0"/>
                </a:rPr>
                <a:t>Análisis previos por segmentos</a:t>
              </a:r>
            </a:p>
          </p:txBody>
        </p:sp>
        <p:grpSp>
          <p:nvGrpSpPr>
            <p:cNvPr id="107" name="106 Grupo"/>
            <p:cNvGrpSpPr/>
            <p:nvPr/>
          </p:nvGrpSpPr>
          <p:grpSpPr>
            <a:xfrm>
              <a:off x="11130626" y="2927702"/>
              <a:ext cx="986118" cy="986118"/>
              <a:chOff x="-4027387" y="3872777"/>
              <a:chExt cx="665492" cy="665492"/>
            </a:xfrm>
          </p:grpSpPr>
          <p:pic>
            <p:nvPicPr>
              <p:cNvPr id="108" name="Imagen 152" descr="number-two.png"/>
              <p:cNvPicPr>
                <a:picLocks noChangeAspect="1"/>
              </p:cNvPicPr>
              <p:nvPr/>
            </p:nvPicPr>
            <p:blipFill>
              <a:blip r:embed="rId2" cstate="print">
                <a:duotone>
                  <a:srgbClr val="B50F22">
                    <a:shade val="45000"/>
                    <a:satMod val="135000"/>
                  </a:srgb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colorTemperature colorTemp="5900"/>
                        </a14:imgEffect>
                        <a14:imgEffect>
                          <a14:brightnessContrast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4027387" y="3872777"/>
                <a:ext cx="665492" cy="665492"/>
              </a:xfrm>
              <a:prstGeom prst="rect">
                <a:avLst/>
              </a:prstGeom>
            </p:spPr>
          </p:pic>
          <p:sp>
            <p:nvSpPr>
              <p:cNvPr id="109" name="Elipse 153"/>
              <p:cNvSpPr/>
              <p:nvPr/>
            </p:nvSpPr>
            <p:spPr>
              <a:xfrm>
                <a:off x="-3981450" y="3923482"/>
                <a:ext cx="553872" cy="551194"/>
              </a:xfrm>
              <a:prstGeom prst="ellipse">
                <a:avLst/>
              </a:prstGeom>
              <a:solidFill>
                <a:srgbClr val="E31B19">
                  <a:lumMod val="40000"/>
                  <a:lumOff val="60000"/>
                </a:srgb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0" name="CuadroTexto 154"/>
              <p:cNvSpPr txBox="1"/>
              <p:nvPr/>
            </p:nvSpPr>
            <p:spPr>
              <a:xfrm>
                <a:off x="-3837342" y="3966176"/>
                <a:ext cx="297712" cy="436183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3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2F2F2"/>
                    </a:solidFill>
                    <a:effectLst/>
                    <a:uLnTx/>
                    <a:uFillTx/>
                    <a:latin typeface="Helvetica"/>
                    <a:cs typeface="Helvetica"/>
                  </a:rPr>
                  <a:t>6</a:t>
                </a:r>
              </a:p>
            </p:txBody>
          </p:sp>
        </p:grpSp>
      </p:grpSp>
      <p:grpSp>
        <p:nvGrpSpPr>
          <p:cNvPr id="10" name="9 Grupo"/>
          <p:cNvGrpSpPr/>
          <p:nvPr/>
        </p:nvGrpSpPr>
        <p:grpSpPr>
          <a:xfrm>
            <a:off x="58912" y="3934359"/>
            <a:ext cx="5201856" cy="986118"/>
            <a:chOff x="58912" y="3934359"/>
            <a:chExt cx="5201856" cy="986118"/>
          </a:xfrm>
        </p:grpSpPr>
        <p:grpSp>
          <p:nvGrpSpPr>
            <p:cNvPr id="112" name="111 Grupo"/>
            <p:cNvGrpSpPr/>
            <p:nvPr/>
          </p:nvGrpSpPr>
          <p:grpSpPr>
            <a:xfrm>
              <a:off x="379053" y="3962992"/>
              <a:ext cx="4881715" cy="900489"/>
              <a:chOff x="89855" y="849457"/>
              <a:chExt cx="4603364" cy="591944"/>
            </a:xfrm>
          </p:grpSpPr>
          <p:sp>
            <p:nvSpPr>
              <p:cNvPr id="113" name="112 Rectángulo"/>
              <p:cNvSpPr/>
              <p:nvPr/>
            </p:nvSpPr>
            <p:spPr bwMode="gray">
              <a:xfrm>
                <a:off x="89855" y="869266"/>
                <a:ext cx="4603364" cy="572135"/>
              </a:xfrm>
              <a:prstGeom prst="rect">
                <a:avLst/>
              </a:prstGeom>
              <a:noFill/>
              <a:ln w="1905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indent="0" algn="ctr">
                  <a:spcBef>
                    <a:spcPts val="300"/>
                  </a:spcBef>
                </a:pPr>
                <a:endParaRPr lang="es-MX" sz="16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" name="Rectángulo 12"/>
              <p:cNvSpPr/>
              <p:nvPr/>
            </p:nvSpPr>
            <p:spPr>
              <a:xfrm>
                <a:off x="89855" y="849457"/>
                <a:ext cx="4603363" cy="549521"/>
              </a:xfrm>
              <a:prstGeom prst="rect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dirty="0"/>
              </a:p>
            </p:txBody>
          </p:sp>
        </p:grpSp>
        <p:sp>
          <p:nvSpPr>
            <p:cNvPr id="115" name="CuadroTexto 13"/>
            <p:cNvSpPr txBox="1"/>
            <p:nvPr/>
          </p:nvSpPr>
          <p:spPr>
            <a:xfrm>
              <a:off x="1080655" y="4227484"/>
              <a:ext cx="4017290" cy="38517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>
                <a:lnSpc>
                  <a:spcPts val="2200"/>
                </a:lnSpc>
              </a:pPr>
              <a:r>
                <a:rPr lang="es-ES" sz="2200" dirty="0">
                  <a:solidFill>
                    <a:schemeClr val="bg1"/>
                  </a:solidFill>
                  <a:latin typeface="Calibri (Titulos)"/>
                  <a:cs typeface="Calibri" panose="020F0502020204030204" pitchFamily="34" charset="0"/>
                </a:rPr>
                <a:t>Recompensa</a:t>
              </a:r>
            </a:p>
          </p:txBody>
        </p:sp>
        <p:grpSp>
          <p:nvGrpSpPr>
            <p:cNvPr id="116" name="115 Grupo"/>
            <p:cNvGrpSpPr/>
            <p:nvPr/>
          </p:nvGrpSpPr>
          <p:grpSpPr>
            <a:xfrm>
              <a:off x="58912" y="3934359"/>
              <a:ext cx="986118" cy="986118"/>
              <a:chOff x="-4027387" y="3872777"/>
              <a:chExt cx="665492" cy="665492"/>
            </a:xfrm>
          </p:grpSpPr>
          <p:pic>
            <p:nvPicPr>
              <p:cNvPr id="117" name="Imagen 152" descr="number-two.png"/>
              <p:cNvPicPr>
                <a:picLocks noChangeAspect="1"/>
              </p:cNvPicPr>
              <p:nvPr/>
            </p:nvPicPr>
            <p:blipFill>
              <a:blip r:embed="rId2" cstate="print">
                <a:duotone>
                  <a:srgbClr val="B50F22">
                    <a:shade val="45000"/>
                    <a:satMod val="135000"/>
                  </a:srgb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colorTemperature colorTemp="5900"/>
                        </a14:imgEffect>
                        <a14:imgEffect>
                          <a14:brightnessContrast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4027387" y="3872777"/>
                <a:ext cx="665492" cy="665492"/>
              </a:xfrm>
              <a:prstGeom prst="rect">
                <a:avLst/>
              </a:prstGeom>
            </p:spPr>
          </p:pic>
          <p:sp>
            <p:nvSpPr>
              <p:cNvPr id="118" name="Elipse 153"/>
              <p:cNvSpPr/>
              <p:nvPr/>
            </p:nvSpPr>
            <p:spPr>
              <a:xfrm>
                <a:off x="-3981450" y="3923482"/>
                <a:ext cx="553872" cy="551194"/>
              </a:xfrm>
              <a:prstGeom prst="ellipse">
                <a:avLst/>
              </a:prstGeom>
              <a:solidFill>
                <a:srgbClr val="E31B19">
                  <a:lumMod val="40000"/>
                  <a:lumOff val="60000"/>
                </a:srgb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9" name="CuadroTexto 154"/>
              <p:cNvSpPr txBox="1"/>
              <p:nvPr/>
            </p:nvSpPr>
            <p:spPr>
              <a:xfrm>
                <a:off x="-3837342" y="3966176"/>
                <a:ext cx="297712" cy="436183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3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2F2F2"/>
                    </a:solidFill>
                    <a:effectLst/>
                    <a:uLnTx/>
                    <a:uFillTx/>
                    <a:latin typeface="Helvetica"/>
                    <a:cs typeface="Helvetica"/>
                  </a:rPr>
                  <a:t>7</a:t>
                </a:r>
              </a:p>
            </p:txBody>
          </p:sp>
        </p:grpSp>
      </p:grpSp>
      <p:grpSp>
        <p:nvGrpSpPr>
          <p:cNvPr id="11" name="10 Grupo"/>
          <p:cNvGrpSpPr/>
          <p:nvPr/>
        </p:nvGrpSpPr>
        <p:grpSpPr>
          <a:xfrm>
            <a:off x="6792686" y="3934359"/>
            <a:ext cx="5342818" cy="986118"/>
            <a:chOff x="6792686" y="3934359"/>
            <a:chExt cx="5342818" cy="986118"/>
          </a:xfrm>
        </p:grpSpPr>
        <p:sp>
          <p:nvSpPr>
            <p:cNvPr id="48" name="CuadroTexto 13"/>
            <p:cNvSpPr txBox="1"/>
            <p:nvPr/>
          </p:nvSpPr>
          <p:spPr>
            <a:xfrm>
              <a:off x="9300229" y="3962992"/>
              <a:ext cx="2835275" cy="37446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>
                <a:lnSpc>
                  <a:spcPts val="2200"/>
                </a:lnSpc>
              </a:pPr>
              <a:r>
                <a:rPr lang="es-ES" sz="3200" dirty="0" smtClean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Ortodoxia</a:t>
              </a:r>
              <a:endParaRPr lang="es-ES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21" name="120 Grupo"/>
            <p:cNvGrpSpPr/>
            <p:nvPr/>
          </p:nvGrpSpPr>
          <p:grpSpPr>
            <a:xfrm>
              <a:off x="6792686" y="3962992"/>
              <a:ext cx="4831000" cy="900489"/>
              <a:chOff x="89855" y="849457"/>
              <a:chExt cx="4603364" cy="591944"/>
            </a:xfrm>
          </p:grpSpPr>
          <p:sp>
            <p:nvSpPr>
              <p:cNvPr id="122" name="121 Rectángulo"/>
              <p:cNvSpPr/>
              <p:nvPr/>
            </p:nvSpPr>
            <p:spPr bwMode="gray">
              <a:xfrm>
                <a:off x="89855" y="869266"/>
                <a:ext cx="4603364" cy="572135"/>
              </a:xfrm>
              <a:prstGeom prst="rect">
                <a:avLst/>
              </a:prstGeom>
              <a:noFill/>
              <a:ln w="1905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indent="0" algn="ctr">
                  <a:spcBef>
                    <a:spcPts val="300"/>
                  </a:spcBef>
                </a:pPr>
                <a:endParaRPr lang="es-MX" sz="16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3" name="Rectángulo 12"/>
              <p:cNvSpPr/>
              <p:nvPr/>
            </p:nvSpPr>
            <p:spPr>
              <a:xfrm>
                <a:off x="89855" y="849457"/>
                <a:ext cx="4603363" cy="549521"/>
              </a:xfrm>
              <a:prstGeom prst="rect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dirty="0"/>
              </a:p>
            </p:txBody>
          </p:sp>
        </p:grpSp>
        <p:sp>
          <p:nvSpPr>
            <p:cNvPr id="124" name="CuadroTexto 13"/>
            <p:cNvSpPr txBox="1"/>
            <p:nvPr/>
          </p:nvSpPr>
          <p:spPr>
            <a:xfrm>
              <a:off x="7057576" y="4227484"/>
              <a:ext cx="3955305" cy="38517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>
                <a:lnSpc>
                  <a:spcPts val="2200"/>
                </a:lnSpc>
              </a:pPr>
              <a:r>
                <a:rPr lang="es-ES" sz="2200" dirty="0">
                  <a:solidFill>
                    <a:schemeClr val="bg1"/>
                  </a:solidFill>
                  <a:latin typeface="Calibri (Titulos)"/>
                  <a:cs typeface="Calibri" panose="020F0502020204030204" pitchFamily="34" charset="0"/>
                </a:rPr>
                <a:t>Explicar</a:t>
              </a:r>
            </a:p>
          </p:txBody>
        </p:sp>
        <p:grpSp>
          <p:nvGrpSpPr>
            <p:cNvPr id="125" name="124 Grupo"/>
            <p:cNvGrpSpPr/>
            <p:nvPr/>
          </p:nvGrpSpPr>
          <p:grpSpPr>
            <a:xfrm>
              <a:off x="11130626" y="3934359"/>
              <a:ext cx="986118" cy="986118"/>
              <a:chOff x="-4027387" y="3872777"/>
              <a:chExt cx="665492" cy="665492"/>
            </a:xfrm>
          </p:grpSpPr>
          <p:pic>
            <p:nvPicPr>
              <p:cNvPr id="126" name="Imagen 152" descr="number-two.png"/>
              <p:cNvPicPr>
                <a:picLocks noChangeAspect="1"/>
              </p:cNvPicPr>
              <p:nvPr/>
            </p:nvPicPr>
            <p:blipFill>
              <a:blip r:embed="rId2" cstate="print">
                <a:duotone>
                  <a:srgbClr val="B50F22">
                    <a:shade val="45000"/>
                    <a:satMod val="135000"/>
                  </a:srgb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colorTemperature colorTemp="5900"/>
                        </a14:imgEffect>
                        <a14:imgEffect>
                          <a14:brightnessContrast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4027387" y="3872777"/>
                <a:ext cx="665492" cy="665492"/>
              </a:xfrm>
              <a:prstGeom prst="rect">
                <a:avLst/>
              </a:prstGeom>
            </p:spPr>
          </p:pic>
          <p:sp>
            <p:nvSpPr>
              <p:cNvPr id="127" name="Elipse 153"/>
              <p:cNvSpPr/>
              <p:nvPr/>
            </p:nvSpPr>
            <p:spPr>
              <a:xfrm>
                <a:off x="-3981450" y="3923482"/>
                <a:ext cx="553872" cy="551194"/>
              </a:xfrm>
              <a:prstGeom prst="ellipse">
                <a:avLst/>
              </a:prstGeom>
              <a:solidFill>
                <a:srgbClr val="E31B19">
                  <a:lumMod val="40000"/>
                  <a:lumOff val="60000"/>
                </a:srgb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28" name="CuadroTexto 154"/>
              <p:cNvSpPr txBox="1"/>
              <p:nvPr/>
            </p:nvSpPr>
            <p:spPr>
              <a:xfrm>
                <a:off x="-3837342" y="3966176"/>
                <a:ext cx="297712" cy="436183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3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2F2F2"/>
                    </a:solidFill>
                    <a:effectLst/>
                    <a:uLnTx/>
                    <a:uFillTx/>
                    <a:latin typeface="Helvetica"/>
                    <a:cs typeface="Helvetica"/>
                  </a:rPr>
                  <a:t>8</a:t>
                </a:r>
              </a:p>
            </p:txBody>
          </p:sp>
        </p:grpSp>
      </p:grpSp>
      <p:grpSp>
        <p:nvGrpSpPr>
          <p:cNvPr id="12" name="11 Grupo"/>
          <p:cNvGrpSpPr/>
          <p:nvPr/>
        </p:nvGrpSpPr>
        <p:grpSpPr>
          <a:xfrm>
            <a:off x="58912" y="5036094"/>
            <a:ext cx="5201856" cy="986118"/>
            <a:chOff x="58912" y="5036094"/>
            <a:chExt cx="5201856" cy="986118"/>
          </a:xfrm>
        </p:grpSpPr>
        <p:grpSp>
          <p:nvGrpSpPr>
            <p:cNvPr id="130" name="129 Grupo"/>
            <p:cNvGrpSpPr/>
            <p:nvPr/>
          </p:nvGrpSpPr>
          <p:grpSpPr>
            <a:xfrm>
              <a:off x="379053" y="5064727"/>
              <a:ext cx="4881715" cy="900489"/>
              <a:chOff x="89855" y="849457"/>
              <a:chExt cx="4603364" cy="591944"/>
            </a:xfrm>
          </p:grpSpPr>
          <p:sp>
            <p:nvSpPr>
              <p:cNvPr id="131" name="130 Rectángulo"/>
              <p:cNvSpPr/>
              <p:nvPr/>
            </p:nvSpPr>
            <p:spPr bwMode="gray">
              <a:xfrm>
                <a:off x="89855" y="869266"/>
                <a:ext cx="4603364" cy="572135"/>
              </a:xfrm>
              <a:prstGeom prst="rect">
                <a:avLst/>
              </a:prstGeom>
              <a:noFill/>
              <a:ln w="1905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indent="0" algn="ctr">
                  <a:spcBef>
                    <a:spcPts val="300"/>
                  </a:spcBef>
                </a:pPr>
                <a:endParaRPr lang="es-MX" sz="16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2" name="Rectángulo 12"/>
              <p:cNvSpPr/>
              <p:nvPr/>
            </p:nvSpPr>
            <p:spPr>
              <a:xfrm>
                <a:off x="89855" y="849457"/>
                <a:ext cx="4603363" cy="549521"/>
              </a:xfrm>
              <a:prstGeom prst="rect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dirty="0"/>
              </a:p>
            </p:txBody>
          </p:sp>
        </p:grpSp>
        <p:sp>
          <p:nvSpPr>
            <p:cNvPr id="133" name="CuadroTexto 13"/>
            <p:cNvSpPr txBox="1"/>
            <p:nvPr/>
          </p:nvSpPr>
          <p:spPr>
            <a:xfrm>
              <a:off x="1080655" y="5329219"/>
              <a:ext cx="4017290" cy="38517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>
                <a:lnSpc>
                  <a:spcPts val="2200"/>
                </a:lnSpc>
              </a:pPr>
              <a:r>
                <a:rPr lang="es-ES" sz="2200" dirty="0">
                  <a:solidFill>
                    <a:schemeClr val="bg1"/>
                  </a:solidFill>
                  <a:latin typeface="Calibri (Titulos)"/>
                  <a:cs typeface="Calibri" panose="020F0502020204030204" pitchFamily="34" charset="0"/>
                </a:rPr>
                <a:t>Inflexible</a:t>
              </a:r>
            </a:p>
          </p:txBody>
        </p:sp>
        <p:grpSp>
          <p:nvGrpSpPr>
            <p:cNvPr id="134" name="133 Grupo"/>
            <p:cNvGrpSpPr/>
            <p:nvPr/>
          </p:nvGrpSpPr>
          <p:grpSpPr>
            <a:xfrm>
              <a:off x="58912" y="5036094"/>
              <a:ext cx="986118" cy="986118"/>
              <a:chOff x="-4027387" y="3872777"/>
              <a:chExt cx="665492" cy="665492"/>
            </a:xfrm>
          </p:grpSpPr>
          <p:pic>
            <p:nvPicPr>
              <p:cNvPr id="135" name="Imagen 152" descr="number-two.png"/>
              <p:cNvPicPr>
                <a:picLocks noChangeAspect="1"/>
              </p:cNvPicPr>
              <p:nvPr/>
            </p:nvPicPr>
            <p:blipFill>
              <a:blip r:embed="rId2" cstate="print">
                <a:duotone>
                  <a:srgbClr val="B50F22">
                    <a:shade val="45000"/>
                    <a:satMod val="135000"/>
                  </a:srgb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colorTemperature colorTemp="5900"/>
                        </a14:imgEffect>
                        <a14:imgEffect>
                          <a14:brightnessContrast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4027387" y="3872777"/>
                <a:ext cx="665492" cy="665492"/>
              </a:xfrm>
              <a:prstGeom prst="rect">
                <a:avLst/>
              </a:prstGeom>
            </p:spPr>
          </p:pic>
          <p:sp>
            <p:nvSpPr>
              <p:cNvPr id="136" name="Elipse 153"/>
              <p:cNvSpPr/>
              <p:nvPr/>
            </p:nvSpPr>
            <p:spPr>
              <a:xfrm>
                <a:off x="-3981450" y="3923482"/>
                <a:ext cx="553872" cy="551194"/>
              </a:xfrm>
              <a:prstGeom prst="ellipse">
                <a:avLst/>
              </a:prstGeom>
              <a:solidFill>
                <a:srgbClr val="E31B19">
                  <a:lumMod val="40000"/>
                  <a:lumOff val="60000"/>
                </a:srgb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37" name="CuadroTexto 154"/>
              <p:cNvSpPr txBox="1"/>
              <p:nvPr/>
            </p:nvSpPr>
            <p:spPr>
              <a:xfrm>
                <a:off x="-3837342" y="3966176"/>
                <a:ext cx="297712" cy="436183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3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2F2F2"/>
                    </a:solidFill>
                    <a:effectLst/>
                    <a:uLnTx/>
                    <a:uFillTx/>
                    <a:latin typeface="Helvetica"/>
                    <a:cs typeface="Helvetica"/>
                  </a:rPr>
                  <a:t>9</a:t>
                </a:r>
              </a:p>
            </p:txBody>
          </p:sp>
        </p:grpSp>
      </p:grpSp>
      <p:grpSp>
        <p:nvGrpSpPr>
          <p:cNvPr id="13" name="12 Grupo"/>
          <p:cNvGrpSpPr/>
          <p:nvPr/>
        </p:nvGrpSpPr>
        <p:grpSpPr>
          <a:xfrm>
            <a:off x="6792686" y="5017892"/>
            <a:ext cx="5364593" cy="1004320"/>
            <a:chOff x="6792686" y="5017892"/>
            <a:chExt cx="5364593" cy="1004320"/>
          </a:xfrm>
        </p:grpSpPr>
        <p:sp>
          <p:nvSpPr>
            <p:cNvPr id="58" name="CuadroTexto 13"/>
            <p:cNvSpPr txBox="1"/>
            <p:nvPr/>
          </p:nvSpPr>
          <p:spPr>
            <a:xfrm>
              <a:off x="9322004" y="5017892"/>
              <a:ext cx="2835275" cy="37446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>
                <a:lnSpc>
                  <a:spcPts val="2200"/>
                </a:lnSpc>
              </a:pPr>
              <a:r>
                <a:rPr lang="es-ES" sz="3200" dirty="0" smtClean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Ortodoxia</a:t>
              </a:r>
              <a:endParaRPr lang="es-ES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39" name="138 Grupo"/>
            <p:cNvGrpSpPr/>
            <p:nvPr/>
          </p:nvGrpSpPr>
          <p:grpSpPr>
            <a:xfrm>
              <a:off x="6792686" y="5064727"/>
              <a:ext cx="4831000" cy="900489"/>
              <a:chOff x="89855" y="849457"/>
              <a:chExt cx="4603364" cy="591944"/>
            </a:xfrm>
          </p:grpSpPr>
          <p:sp>
            <p:nvSpPr>
              <p:cNvPr id="140" name="139 Rectángulo"/>
              <p:cNvSpPr/>
              <p:nvPr/>
            </p:nvSpPr>
            <p:spPr bwMode="gray">
              <a:xfrm>
                <a:off x="89855" y="869266"/>
                <a:ext cx="4603364" cy="572135"/>
              </a:xfrm>
              <a:prstGeom prst="rect">
                <a:avLst/>
              </a:prstGeom>
              <a:noFill/>
              <a:ln w="1905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indent="0" algn="ctr">
                  <a:spcBef>
                    <a:spcPts val="300"/>
                  </a:spcBef>
                </a:pPr>
                <a:endParaRPr lang="es-MX" sz="16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1" name="Rectángulo 12"/>
              <p:cNvSpPr/>
              <p:nvPr/>
            </p:nvSpPr>
            <p:spPr>
              <a:xfrm>
                <a:off x="89855" y="849457"/>
                <a:ext cx="4603363" cy="549521"/>
              </a:xfrm>
              <a:prstGeom prst="rect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dirty="0"/>
              </a:p>
            </p:txBody>
          </p:sp>
        </p:grpSp>
        <p:sp>
          <p:nvSpPr>
            <p:cNvPr id="142" name="CuadroTexto 13"/>
            <p:cNvSpPr txBox="1"/>
            <p:nvPr/>
          </p:nvSpPr>
          <p:spPr>
            <a:xfrm>
              <a:off x="7057576" y="5329219"/>
              <a:ext cx="3955305" cy="38517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>
                <a:lnSpc>
                  <a:spcPts val="2200"/>
                </a:lnSpc>
              </a:pPr>
              <a:r>
                <a:rPr lang="es-ES" sz="2200" dirty="0">
                  <a:solidFill>
                    <a:schemeClr val="bg1"/>
                  </a:solidFill>
                  <a:latin typeface="Calibri (Titulos)"/>
                  <a:cs typeface="Calibri" panose="020F0502020204030204" pitchFamily="34" charset="0"/>
                </a:rPr>
                <a:t>Experimentar</a:t>
              </a:r>
            </a:p>
          </p:txBody>
        </p:sp>
        <p:grpSp>
          <p:nvGrpSpPr>
            <p:cNvPr id="143" name="142 Grupo"/>
            <p:cNvGrpSpPr/>
            <p:nvPr/>
          </p:nvGrpSpPr>
          <p:grpSpPr>
            <a:xfrm>
              <a:off x="11130626" y="5036094"/>
              <a:ext cx="986118" cy="986118"/>
              <a:chOff x="-4027387" y="3872777"/>
              <a:chExt cx="665492" cy="665492"/>
            </a:xfrm>
          </p:grpSpPr>
          <p:pic>
            <p:nvPicPr>
              <p:cNvPr id="144" name="Imagen 152" descr="number-two.png"/>
              <p:cNvPicPr>
                <a:picLocks noChangeAspect="1"/>
              </p:cNvPicPr>
              <p:nvPr/>
            </p:nvPicPr>
            <p:blipFill>
              <a:blip r:embed="rId2" cstate="print">
                <a:duotone>
                  <a:srgbClr val="B50F22">
                    <a:shade val="45000"/>
                    <a:satMod val="135000"/>
                  </a:srgb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colorTemperature colorTemp="5900"/>
                        </a14:imgEffect>
                        <a14:imgEffect>
                          <a14:brightnessContrast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4027387" y="3872777"/>
                <a:ext cx="665492" cy="665492"/>
              </a:xfrm>
              <a:prstGeom prst="rect">
                <a:avLst/>
              </a:prstGeom>
            </p:spPr>
          </p:pic>
          <p:sp>
            <p:nvSpPr>
              <p:cNvPr id="145" name="Elipse 153"/>
              <p:cNvSpPr/>
              <p:nvPr/>
            </p:nvSpPr>
            <p:spPr>
              <a:xfrm>
                <a:off x="-3981450" y="3923482"/>
                <a:ext cx="553872" cy="551194"/>
              </a:xfrm>
              <a:prstGeom prst="ellipse">
                <a:avLst/>
              </a:prstGeom>
              <a:solidFill>
                <a:srgbClr val="E31B19">
                  <a:lumMod val="40000"/>
                  <a:lumOff val="60000"/>
                </a:srgb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46" name="CuadroTexto 154"/>
              <p:cNvSpPr txBox="1"/>
              <p:nvPr/>
            </p:nvSpPr>
            <p:spPr>
              <a:xfrm>
                <a:off x="-3923887" y="3966176"/>
                <a:ext cx="470802" cy="436183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3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2F2F2"/>
                    </a:solidFill>
                    <a:effectLst/>
                    <a:uLnTx/>
                    <a:uFillTx/>
                    <a:latin typeface="Helvetica"/>
                    <a:cs typeface="Helvetica"/>
                  </a:rPr>
                  <a:t>10</a:t>
                </a:r>
              </a:p>
            </p:txBody>
          </p:sp>
        </p:grpSp>
      </p:grpSp>
      <p:grpSp>
        <p:nvGrpSpPr>
          <p:cNvPr id="102" name="101 Grupo"/>
          <p:cNvGrpSpPr/>
          <p:nvPr/>
        </p:nvGrpSpPr>
        <p:grpSpPr>
          <a:xfrm>
            <a:off x="5798228" y="6562352"/>
            <a:ext cx="575733" cy="277227"/>
            <a:chOff x="5798228" y="6480464"/>
            <a:chExt cx="575733" cy="277227"/>
          </a:xfrm>
        </p:grpSpPr>
        <p:sp>
          <p:nvSpPr>
            <p:cNvPr id="111" name="Rectangle 3"/>
            <p:cNvSpPr>
              <a:spLocks/>
            </p:cNvSpPr>
            <p:nvPr/>
          </p:nvSpPr>
          <p:spPr bwMode="auto">
            <a:xfrm>
              <a:off x="6059932" y="6480464"/>
              <a:ext cx="72136" cy="16927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xtLst/>
          </p:spPr>
          <p:txBody>
            <a:bodyPr wrap="none" lIns="0" tIns="0" rIns="0" bIns="0">
              <a:spAutoFit/>
            </a:bodyPr>
            <a:lstStyle>
              <a:lvl1pPr eaLnBrk="0" hangingPunct="0"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1pPr>
              <a:lvl2pPr marL="742950" indent="-285750" eaLnBrk="0" hangingPunct="0"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2pPr>
              <a:lvl3pPr marL="1143000" indent="-228600" eaLnBrk="0" hangingPunct="0"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3pPr>
              <a:lvl4pPr marL="1600200" indent="-228600" eaLnBrk="0" hangingPunct="0"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4pPr>
              <a:lvl5pPr marL="2057400" indent="-228600" eaLnBrk="0" hangingPunct="0"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-128"/>
                  <a:sym typeface="Gill Sans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fld id="{33D7FCC9-577A-4682-A4E7-7F4C8E8B0C9E}" type="slidenum">
                <a:rPr lang="es-ES_tradnl" altLang="es-ES" sz="1100" b="1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ea typeface="MS PGothic" panose="020B0600070205080204" pitchFamily="34" charset="-128"/>
                  <a:cs typeface="Calibri" panose="020F0502020204030204" pitchFamily="34" charset="0"/>
                  <a:sym typeface="Arial" panose="020B0604020202020204" pitchFamily="34" charset="0"/>
                </a:rPr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t>18</a:t>
              </a:fld>
              <a:endParaRPr lang="es-ES_tradnl" altLang="es-ES" sz="11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Arial" panose="020B0604020202020204" pitchFamily="34" charset="0"/>
              </a:endParaRPr>
            </a:p>
          </p:txBody>
        </p:sp>
        <p:grpSp>
          <p:nvGrpSpPr>
            <p:cNvPr id="120" name="119 Grupo"/>
            <p:cNvGrpSpPr/>
            <p:nvPr/>
          </p:nvGrpSpPr>
          <p:grpSpPr>
            <a:xfrm>
              <a:off x="5798228" y="6541791"/>
              <a:ext cx="575733" cy="215900"/>
              <a:chOff x="5798228" y="6593886"/>
              <a:chExt cx="575733" cy="215900"/>
            </a:xfrm>
            <a:solidFill>
              <a:schemeClr val="bg1"/>
            </a:solidFill>
          </p:grpSpPr>
          <p:sp>
            <p:nvSpPr>
              <p:cNvPr id="129" name="24 Triángulo isósceles"/>
              <p:cNvSpPr/>
              <p:nvPr userDrawn="1"/>
            </p:nvSpPr>
            <p:spPr bwMode="auto">
              <a:xfrm rot="10800000" flipV="1">
                <a:off x="5798228" y="6593886"/>
                <a:ext cx="287867" cy="215900"/>
              </a:xfrm>
              <a:custGeom>
                <a:avLst/>
                <a:gdLst>
                  <a:gd name="connsiteX0" fmla="*/ 0 w 540059"/>
                  <a:gd name="connsiteY0" fmla="*/ 288032 h 288032"/>
                  <a:gd name="connsiteX1" fmla="*/ 270030 w 540059"/>
                  <a:gd name="connsiteY1" fmla="*/ 0 h 288032"/>
                  <a:gd name="connsiteX2" fmla="*/ 540059 w 540059"/>
                  <a:gd name="connsiteY2" fmla="*/ 288032 h 288032"/>
                  <a:gd name="connsiteX3" fmla="*/ 0 w 540059"/>
                  <a:gd name="connsiteY3" fmla="*/ 288032 h 288032"/>
                  <a:gd name="connsiteX0" fmla="*/ 0 w 270030"/>
                  <a:gd name="connsiteY0" fmla="*/ 288032 h 288032"/>
                  <a:gd name="connsiteX1" fmla="*/ 270030 w 270030"/>
                  <a:gd name="connsiteY1" fmla="*/ 0 h 288032"/>
                  <a:gd name="connsiteX2" fmla="*/ 0 w 270030"/>
                  <a:gd name="connsiteY2" fmla="*/ 288032 h 288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70030" h="288032">
                    <a:moveTo>
                      <a:pt x="0" y="288032"/>
                    </a:moveTo>
                    <a:lnTo>
                      <a:pt x="270030" y="0"/>
                    </a:lnTo>
                    <a:lnTo>
                      <a:pt x="0" y="288032"/>
                    </a:lnTo>
                    <a:close/>
                  </a:path>
                </a:pathLst>
              </a:custGeom>
              <a:solidFill>
                <a:srgbClr val="C00000"/>
              </a:solidFill>
              <a:ln w="57150"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s-ES" sz="3200" dirty="0">
                  <a:solidFill>
                    <a:srgbClr val="C00000"/>
                  </a:solidFill>
                  <a:sym typeface="Gill Sans" charset="0"/>
                </a:endParaRPr>
              </a:p>
            </p:txBody>
          </p:sp>
          <p:sp>
            <p:nvSpPr>
              <p:cNvPr id="138" name="24 Triángulo isósceles"/>
              <p:cNvSpPr/>
              <p:nvPr/>
            </p:nvSpPr>
            <p:spPr bwMode="auto">
              <a:xfrm rot="10800000">
                <a:off x="6086094" y="6593886"/>
                <a:ext cx="287867" cy="215900"/>
              </a:xfrm>
              <a:custGeom>
                <a:avLst/>
                <a:gdLst>
                  <a:gd name="connsiteX0" fmla="*/ 0 w 540059"/>
                  <a:gd name="connsiteY0" fmla="*/ 288032 h 288032"/>
                  <a:gd name="connsiteX1" fmla="*/ 270030 w 540059"/>
                  <a:gd name="connsiteY1" fmla="*/ 0 h 288032"/>
                  <a:gd name="connsiteX2" fmla="*/ 540059 w 540059"/>
                  <a:gd name="connsiteY2" fmla="*/ 288032 h 288032"/>
                  <a:gd name="connsiteX3" fmla="*/ 0 w 540059"/>
                  <a:gd name="connsiteY3" fmla="*/ 288032 h 288032"/>
                  <a:gd name="connsiteX0" fmla="*/ 0 w 270030"/>
                  <a:gd name="connsiteY0" fmla="*/ 288032 h 288032"/>
                  <a:gd name="connsiteX1" fmla="*/ 270030 w 270030"/>
                  <a:gd name="connsiteY1" fmla="*/ 0 h 288032"/>
                  <a:gd name="connsiteX2" fmla="*/ 0 w 270030"/>
                  <a:gd name="connsiteY2" fmla="*/ 288032 h 288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70030" h="288032">
                    <a:moveTo>
                      <a:pt x="0" y="288032"/>
                    </a:moveTo>
                    <a:lnTo>
                      <a:pt x="270030" y="0"/>
                    </a:lnTo>
                    <a:lnTo>
                      <a:pt x="0" y="288032"/>
                    </a:lnTo>
                    <a:close/>
                  </a:path>
                </a:pathLst>
              </a:custGeom>
              <a:solidFill>
                <a:srgbClr val="C00000"/>
              </a:solidFill>
              <a:ln w="57150"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s-ES" sz="2800" dirty="0">
                  <a:solidFill>
                    <a:srgbClr val="C00000"/>
                  </a:solidFill>
                  <a:sym typeface="Gill Sans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69772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5243" y="1280457"/>
            <a:ext cx="10995869" cy="4276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460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theme/theme1.xml><?xml version="1.0" encoding="utf-8"?>
<a:theme xmlns:a="http://schemas.openxmlformats.org/drawingml/2006/main" name="3_Diseño personaliza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Diseño 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Diseño personaliza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2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13045</TotalTime>
  <Words>710</Words>
  <Application>Microsoft Office PowerPoint</Application>
  <PresentationFormat>Personalizado</PresentationFormat>
  <Paragraphs>192</Paragraphs>
  <Slides>19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14</vt:i4>
      </vt:variant>
      <vt:variant>
        <vt:lpstr>Tema</vt:lpstr>
      </vt:variant>
      <vt:variant>
        <vt:i4>7</vt:i4>
      </vt:variant>
      <vt:variant>
        <vt:lpstr>Títulos de diapositiva</vt:lpstr>
      </vt:variant>
      <vt:variant>
        <vt:i4>19</vt:i4>
      </vt:variant>
    </vt:vector>
  </HeadingPairs>
  <TitlesOfParts>
    <vt:vector size="40" baseType="lpstr">
      <vt:lpstr>ＭＳ Ｐゴシック</vt:lpstr>
      <vt:lpstr>ＭＳ Ｐゴシック</vt:lpstr>
      <vt:lpstr>Arial</vt:lpstr>
      <vt:lpstr>Calibri</vt:lpstr>
      <vt:lpstr>Calibri (cuerpo)</vt:lpstr>
      <vt:lpstr>Calibri (Titulos)</vt:lpstr>
      <vt:lpstr>Calibri Light</vt:lpstr>
      <vt:lpstr>Century Gothic</vt:lpstr>
      <vt:lpstr>Gill Sans</vt:lpstr>
      <vt:lpstr>Helvetica</vt:lpstr>
      <vt:lpstr>Impact</vt:lpstr>
      <vt:lpstr>Tahoma</vt:lpstr>
      <vt:lpstr>Times New Roman</vt:lpstr>
      <vt:lpstr>Wingdings</vt:lpstr>
      <vt:lpstr>3_Diseño personalizado</vt:lpstr>
      <vt:lpstr>2_Diseño personalizado</vt:lpstr>
      <vt:lpstr>Diseño personalizado</vt:lpstr>
      <vt:lpstr>1_Diseño personalizado</vt:lpstr>
      <vt:lpstr>1_Tema de Office</vt:lpstr>
      <vt:lpstr>2_Tema de Office</vt:lpstr>
      <vt:lpstr>NewsPrint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Maribel Loredo</dc:creator>
  <cp:lastModifiedBy>Magaly García Pérez</cp:lastModifiedBy>
  <cp:revision>1121</cp:revision>
  <cp:lastPrinted>2016-10-26T16:32:27Z</cp:lastPrinted>
  <dcterms:created xsi:type="dcterms:W3CDTF">2016-10-06T15:44:33Z</dcterms:created>
  <dcterms:modified xsi:type="dcterms:W3CDTF">2016-12-04T23:51:07Z</dcterms:modified>
</cp:coreProperties>
</file>