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7" r:id="rId2"/>
    <p:sldId id="259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65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01073-F9E8-4A24-9741-5BEDD63A016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3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53C6A-268D-4753-830E-0C7AEEE3B2A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3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24FD0-75E0-4B3B-848F-A88158E7407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8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5DD15-AAFD-46B4-8613-E225AD2AE530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94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19726-AE59-420D-9FF5-DF767015A2C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3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DE2F7-2850-4B85-9651-340190AAB5D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8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8983C-D2DD-4D4A-9744-4A31236B38F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8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DBCF4-B872-472D-A07B-C9EF298BB0A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6A54E-5C34-4115-BF8E-5EBC06CD7E0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3559A-F1AB-4052-BEA3-99C14689E4F0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0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E7642-1E72-49AC-8296-6FFDA1E8256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1EB47-8B1F-4927-8E6A-F2DAD6590919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1031" name="Picture 7" descr="LogoLarge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95401" y="6237288"/>
            <a:ext cx="268816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826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ci&#243;n@berumen.com.m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008" y="8431948"/>
            <a:ext cx="7854732" cy="103682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242159" y="521367"/>
            <a:ext cx="81416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br>
              <a:rPr lang="es-MX" dirty="0"/>
            </a:br>
            <a:r>
              <a:rPr lang="es-MX" sz="2400" b="1" dirty="0"/>
              <a:t>La precisión de las encuestas electorales:</a:t>
            </a:r>
          </a:p>
          <a:p>
            <a:pPr algn="ctr">
              <a:spcAft>
                <a:spcPts val="0"/>
              </a:spcAft>
            </a:pPr>
            <a:r>
              <a:rPr lang="es-MX" sz="2400" b="1" dirty="0"/>
              <a:t>aportaciones para su perfeccionamiento</a:t>
            </a:r>
          </a:p>
          <a:p>
            <a:pPr algn="ctr">
              <a:spcAft>
                <a:spcPts val="0"/>
              </a:spcAft>
            </a:pPr>
            <a:endParaRPr lang="es-MX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Edmundo F. Berumen Torres</a:t>
            </a:r>
          </a:p>
          <a:p>
            <a:pPr algn="ctr">
              <a:spcAft>
                <a:spcPts val="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Presidente del Consejo de Berumen y Asociados</a:t>
            </a:r>
            <a:endParaRPr lang="es-MX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dirección@berumen.com.mx</a:t>
            </a:r>
            <a:endParaRPr lang="es-ES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s-E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de diciembre de 2016</a:t>
            </a:r>
            <a:endParaRPr lang="es-MX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591" y="4306163"/>
            <a:ext cx="1857375" cy="18573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470" y="4546254"/>
            <a:ext cx="1388646" cy="1735808"/>
          </a:xfrm>
          <a:prstGeom prst="rect">
            <a:avLst/>
          </a:prstGeom>
        </p:spPr>
      </p:pic>
      <p:pic>
        <p:nvPicPr>
          <p:cNvPr id="1026" name="Picture 2" descr="https://e2e2617f-a-62cb3a1a-s-sites.googlegroups.com/site/rosarioaguilarp/home/foro-2016/laprecisiondelasencuestaselectoralesaportacionesparasuperfeccionamiento/WAPOR1.png?attachauth=ANoY7croFz-KfgPnvMudc_b85t-dAlJcldP3DMroZzzKTd7K30YYuzpgq2J5_FLmWwDMvX91YjPaH3dYGdWMcDtfSuFmFdmlzS4L2DGm6K_5bKUbAyZmyK3ScmitAdRDRhFopZEeywyD_P47ZXoXVkeGAWLBUz8NICAudWrCvI7tDE3RX6fPN2nM0T8tre9ss8qJW0kc4y7x7kEBB4JsvQsZTK8ZTGeshqgX633w0nAHo8Z87SSodI9_x9f8dWSAZe62B2qyAZFeww9GEV-xXRxhgN39kbyxnrGQ4HS3-GrZpbpvnlCVrNf67pt6N2hw8CukG18zKCNJ1KzwW7jgCM2OhTOgDOv1pA%3D%3D&amp;attredirects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517" y="4707980"/>
            <a:ext cx="4693495" cy="14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658411" y="1675529"/>
            <a:ext cx="77254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000000"/>
                </a:solidFill>
                <a:latin typeface="Candara" panose="020E0502030303020204" pitchFamily="34" charset="0"/>
              </a:rPr>
              <a:t>Mesa 2. Retos en el levantamiento de encuestas y uso de nuevas tecnologías.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421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676400" y="1218779"/>
            <a:ext cx="920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altLang="es-MX" sz="1400" b="1" dirty="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¿Cuál es?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610352" y="715660"/>
            <a:ext cx="8382000" cy="0"/>
          </a:xfrm>
          <a:prstGeom prst="line">
            <a:avLst/>
          </a:prstGeom>
          <a:noFill/>
          <a:ln w="9525">
            <a:solidFill>
              <a:srgbClr val="0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>
              <a:latin typeface="Calibri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45432" y="232611"/>
            <a:ext cx="7996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El </a:t>
            </a:r>
            <a:r>
              <a:rPr lang="en-US" altLang="es-MX" b="1" dirty="0" err="1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juego</a:t>
            </a:r>
            <a:r>
              <a:rPr lang="en-US" alt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es-MX" b="1" dirty="0" err="1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favorito</a:t>
            </a:r>
            <a:r>
              <a:rPr lang="en-US" alt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 de 83+ </a:t>
            </a:r>
            <a:r>
              <a:rPr lang="en-US" altLang="es-MX" b="1" dirty="0" err="1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millones</a:t>
            </a:r>
            <a:r>
              <a:rPr lang="en-US" alt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 de </a:t>
            </a:r>
            <a:r>
              <a:rPr lang="en-US" altLang="es-MX" b="1" dirty="0" err="1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mexicanos</a:t>
            </a:r>
            <a:endParaRPr lang="en-US" altLang="es-MX" sz="1600" b="1" dirty="0">
              <a:solidFill>
                <a:srgbClr val="00808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76400" y="1652337"/>
            <a:ext cx="5598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Especular respecto a la sucesión presidencial.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1726865" y="2221831"/>
            <a:ext cx="7850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Tan pronto como se conoce el resultado de la elección presidencial en turno,  de inmediato inicia la especulación de quién será el siguiente.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744578" y="3006768"/>
            <a:ext cx="6613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La ‘carrera de caballos’ toma la pista central y todo lo demás es periférico.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80" y="3440326"/>
            <a:ext cx="5394348" cy="21423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615" y="3440326"/>
            <a:ext cx="5147259" cy="214232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21299" y="5751095"/>
            <a:ext cx="2815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Toma de posesión</a:t>
            </a:r>
          </a:p>
        </p:txBody>
      </p:sp>
      <p:sp>
        <p:nvSpPr>
          <p:cNvPr id="45" name="CuadroTexto 44"/>
          <p:cNvSpPr txBox="1"/>
          <p:nvPr/>
        </p:nvSpPr>
        <p:spPr>
          <a:xfrm>
            <a:off x="6833937" y="5751095"/>
            <a:ext cx="5026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Primeros 100 días …, hasta nombramiento de candidato. No importa el partido en el poder.</a:t>
            </a:r>
          </a:p>
        </p:txBody>
      </p:sp>
    </p:spTree>
    <p:extLst>
      <p:ext uri="{BB962C8B-B14F-4D97-AF65-F5344CB8AC3E}">
        <p14:creationId xmlns:p14="http://schemas.microsoft.com/office/powerpoint/2010/main" val="384868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4" grpId="0"/>
      <p:bldP spid="37" grpId="0"/>
      <p:bldP spid="38" grpId="0"/>
      <p:bldP spid="9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2" name="Group 8"/>
          <p:cNvGrpSpPr>
            <a:grpSpLocks/>
          </p:cNvGrpSpPr>
          <p:nvPr/>
        </p:nvGrpSpPr>
        <p:grpSpPr bwMode="auto">
          <a:xfrm>
            <a:off x="417095" y="344154"/>
            <a:ext cx="8382000" cy="646113"/>
            <a:chOff x="288" y="237"/>
            <a:chExt cx="5280" cy="407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85" y="237"/>
              <a:ext cx="467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altLang="es-MX" sz="3600" b="1" dirty="0" err="1">
                  <a:solidFill>
                    <a:srgbClr val="008080"/>
                  </a:solidFill>
                  <a:latin typeface="Calibri" pitchFamily="34" charset="0"/>
                  <a:cs typeface="Times New Roman" pitchFamily="18" charset="0"/>
                </a:rPr>
                <a:t>Llegaron</a:t>
              </a:r>
              <a:r>
                <a:rPr lang="en-US" altLang="es-MX" sz="3600" b="1" dirty="0">
                  <a:solidFill>
                    <a:srgbClr val="008080"/>
                  </a:solidFill>
                  <a:latin typeface="Calibri" pitchFamily="34" charset="0"/>
                  <a:cs typeface="Times New Roman" pitchFamily="18" charset="0"/>
                </a:rPr>
                <a:t> para </a:t>
              </a:r>
              <a:r>
                <a:rPr lang="en-US" altLang="es-MX" sz="3600" b="1" dirty="0" err="1">
                  <a:solidFill>
                    <a:srgbClr val="008080"/>
                  </a:solidFill>
                  <a:latin typeface="Calibri" pitchFamily="34" charset="0"/>
                  <a:cs typeface="Times New Roman" pitchFamily="18" charset="0"/>
                </a:rPr>
                <a:t>quedarse</a:t>
              </a:r>
              <a:endParaRPr lang="en-US" altLang="es-MX" sz="32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>
              <a:off x="288" y="618"/>
              <a:ext cx="5280" cy="0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 dirty="0">
                <a:latin typeface="Calibri" pitchFamily="34" charset="0"/>
              </a:endParaRPr>
            </a:p>
          </p:txBody>
        </p:sp>
      </p:grpSp>
      <p:sp>
        <p:nvSpPr>
          <p:cNvPr id="75" name="74 CuadroTexto"/>
          <p:cNvSpPr txBox="1"/>
          <p:nvPr/>
        </p:nvSpPr>
        <p:spPr>
          <a:xfrm>
            <a:off x="417094" y="1136882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MUESTRAS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7" name="74 CuadroTexto"/>
          <p:cNvSpPr txBox="1"/>
          <p:nvPr/>
        </p:nvSpPr>
        <p:spPr>
          <a:xfrm>
            <a:off x="409076" y="2383810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ESQUEMAS DE MUESTREO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8" name="74 CuadroTexto"/>
          <p:cNvSpPr txBox="1"/>
          <p:nvPr/>
        </p:nvSpPr>
        <p:spPr>
          <a:xfrm>
            <a:off x="417094" y="3015819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MÉTRICAS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9" name="74 CuadroTexto"/>
          <p:cNvSpPr txBox="1"/>
          <p:nvPr/>
        </p:nvSpPr>
        <p:spPr>
          <a:xfrm>
            <a:off x="417094" y="1767921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REGISTROS ADMINISTRATIVOS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10" name="74 CuadroTexto"/>
          <p:cNvSpPr txBox="1"/>
          <p:nvPr/>
        </p:nvSpPr>
        <p:spPr>
          <a:xfrm>
            <a:off x="409076" y="3665872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CENSOS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11" name="74 CuadroTexto"/>
          <p:cNvSpPr txBox="1"/>
          <p:nvPr/>
        </p:nvSpPr>
        <p:spPr>
          <a:xfrm>
            <a:off x="417094" y="4263717"/>
            <a:ext cx="11606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ENCUESTAS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12" name="74 CuadroTexto"/>
          <p:cNvSpPr txBox="1"/>
          <p:nvPr/>
        </p:nvSpPr>
        <p:spPr>
          <a:xfrm>
            <a:off x="409076" y="4947934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MARIDAJE DE ENCUESTAS CON MUESTREO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13" name="74 CuadroTexto"/>
          <p:cNvSpPr txBox="1"/>
          <p:nvPr/>
        </p:nvSpPr>
        <p:spPr>
          <a:xfrm>
            <a:off x="409076" y="5632151"/>
            <a:ext cx="108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NUEVAS TECNOLOGÍAS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1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74 CuadroTexto"/>
          <p:cNvSpPr txBox="1"/>
          <p:nvPr/>
        </p:nvSpPr>
        <p:spPr>
          <a:xfrm>
            <a:off x="417095" y="1506324"/>
            <a:ext cx="10844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138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MUESTRAS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57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4 CuadroTexto"/>
          <p:cNvSpPr txBox="1"/>
          <p:nvPr/>
        </p:nvSpPr>
        <p:spPr>
          <a:xfrm>
            <a:off x="810129" y="2646036"/>
            <a:ext cx="10844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72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 ESQUEMAS DE MUESTREO</a:t>
            </a:r>
            <a:endParaRPr lang="es-MX" sz="28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08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4 CuadroTexto"/>
          <p:cNvSpPr txBox="1"/>
          <p:nvPr/>
        </p:nvSpPr>
        <p:spPr>
          <a:xfrm>
            <a:off x="1239255" y="2069342"/>
            <a:ext cx="10844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138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MÉTRICAS</a:t>
            </a: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68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74 CuadroTexto"/>
          <p:cNvSpPr txBox="1"/>
          <p:nvPr/>
        </p:nvSpPr>
        <p:spPr>
          <a:xfrm>
            <a:off x="609600" y="2729670"/>
            <a:ext cx="10844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60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REGISTROS ADMINISTRATIVOS</a:t>
            </a:r>
            <a:endParaRPr lang="es-MX" sz="20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45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4 CuadroTexto"/>
          <p:cNvSpPr txBox="1"/>
          <p:nvPr/>
        </p:nvSpPr>
        <p:spPr>
          <a:xfrm>
            <a:off x="1772655" y="1946195"/>
            <a:ext cx="10844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138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CENSOS</a:t>
            </a:r>
            <a:endParaRPr lang="es-MX" sz="48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74 CuadroTexto"/>
          <p:cNvSpPr txBox="1"/>
          <p:nvPr/>
        </p:nvSpPr>
        <p:spPr>
          <a:xfrm>
            <a:off x="1175084" y="2128662"/>
            <a:ext cx="116064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138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ENCUESTAS</a:t>
            </a:r>
            <a:endParaRPr lang="es-MX" sz="48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51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74 CuadroTexto"/>
          <p:cNvSpPr txBox="1"/>
          <p:nvPr/>
        </p:nvSpPr>
        <p:spPr>
          <a:xfrm>
            <a:off x="830181" y="2984897"/>
            <a:ext cx="10844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4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MARIDAJE DE ENCUESTAS CON MUESTREO</a:t>
            </a:r>
            <a:endParaRPr lang="es-MX" sz="14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3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74 CuadroTexto"/>
          <p:cNvSpPr txBox="1"/>
          <p:nvPr/>
        </p:nvSpPr>
        <p:spPr>
          <a:xfrm>
            <a:off x="998624" y="2684107"/>
            <a:ext cx="10844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MX" sz="80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NUEVAS TECNOLOGÍAS</a:t>
            </a:r>
            <a:endParaRPr lang="es-MX" sz="32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8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2" name="Group 8"/>
          <p:cNvGrpSpPr>
            <a:grpSpLocks/>
          </p:cNvGrpSpPr>
          <p:nvPr/>
        </p:nvGrpSpPr>
        <p:grpSpPr bwMode="auto">
          <a:xfrm>
            <a:off x="697831" y="173124"/>
            <a:ext cx="8382000" cy="663576"/>
            <a:chOff x="288" y="200"/>
            <a:chExt cx="5280" cy="418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85" y="200"/>
              <a:ext cx="4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altLang="es-MX" sz="2400" b="1" dirty="0" err="1">
                  <a:solidFill>
                    <a:srgbClr val="008080"/>
                  </a:solidFill>
                  <a:latin typeface="Calibri" pitchFamily="34" charset="0"/>
                  <a:cs typeface="Times New Roman" pitchFamily="18" charset="0"/>
                </a:rPr>
                <a:t>Epílogo</a:t>
              </a:r>
              <a:endParaRPr lang="en-US" altLang="es-MX" sz="20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>
              <a:off x="288" y="618"/>
              <a:ext cx="5280" cy="0"/>
            </a:xfrm>
            <a:prstGeom prst="line">
              <a:avLst/>
            </a:prstGeom>
            <a:noFill/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 dirty="0">
                <a:latin typeface="Calibri" pitchFamily="34" charset="0"/>
              </a:endParaRPr>
            </a:p>
          </p:txBody>
        </p:sp>
      </p:grpSp>
      <p:sp>
        <p:nvSpPr>
          <p:cNvPr id="75" name="74 CuadroTexto"/>
          <p:cNvSpPr txBox="1"/>
          <p:nvPr/>
        </p:nvSpPr>
        <p:spPr>
          <a:xfrm>
            <a:off x="5159308" y="2541684"/>
            <a:ext cx="6574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es-MX" sz="900" b="1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51819" y="1371600"/>
            <a:ext cx="8075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Convencer</a:t>
            </a:r>
            <a:r>
              <a:rPr lang="es-MX" dirty="0"/>
              <a:t> </a:t>
            </a: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a clientes de bondades de ‘</a:t>
            </a:r>
            <a:r>
              <a:rPr lang="es-MX" sz="24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retorno a lo básico</a:t>
            </a: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’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04546" y="3804762"/>
            <a:ext cx="9367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Transparencia</a:t>
            </a:r>
            <a:r>
              <a:rPr lang="es-MX" dirty="0"/>
              <a:t> </a:t>
            </a: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entre medios, analistas (plumas) y encuestadoras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51819" y="2606605"/>
            <a:ext cx="7788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No</a:t>
            </a:r>
            <a:r>
              <a:rPr lang="es-MX" dirty="0"/>
              <a:t> </a:t>
            </a: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publicar lo que no ha sido </a:t>
            </a:r>
            <a:r>
              <a:rPr lang="es-MX" sz="24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revisado</a:t>
            </a: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 por el encuestador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51819" y="5039767"/>
            <a:ext cx="9367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008080"/>
                </a:solidFill>
                <a:latin typeface="Calibri" pitchFamily="34" charset="0"/>
                <a:cs typeface="Times New Roman" pitchFamily="18" charset="0"/>
              </a:rPr>
              <a:t>Privilegiar difusión de </a:t>
            </a:r>
            <a:r>
              <a:rPr lang="es-MX" sz="24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temática relevante</a:t>
            </a:r>
          </a:p>
        </p:txBody>
      </p:sp>
    </p:spTree>
    <p:extLst>
      <p:ext uri="{BB962C8B-B14F-4D97-AF65-F5344CB8AC3E}">
        <p14:creationId xmlns:p14="http://schemas.microsoft.com/office/powerpoint/2010/main" val="402715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" grpId="0"/>
      <p:bldP spid="3" grpId="0"/>
      <p:bldP spid="4" grpId="0"/>
      <p:bldP spid="9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172</Words>
  <Application>Microsoft Office PowerPoint</Application>
  <PresentationFormat>Panorámica</PresentationFormat>
  <Paragraphs>39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Candara</vt:lpstr>
      <vt:lpstr>Times New Roman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Edmundo Berumen Torres</dc:creator>
  <cp:lastModifiedBy>direccion@berumen.com.mx</cp:lastModifiedBy>
  <cp:revision>38</cp:revision>
  <dcterms:created xsi:type="dcterms:W3CDTF">2016-08-09T16:54:10Z</dcterms:created>
  <dcterms:modified xsi:type="dcterms:W3CDTF">2016-12-05T04:52:01Z</dcterms:modified>
</cp:coreProperties>
</file>