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1"/>
  </p:notesMasterIdLst>
  <p:handoutMasterIdLst>
    <p:handoutMasterId r:id="rId32"/>
  </p:handoutMasterIdLst>
  <p:sldIdLst>
    <p:sldId id="264" r:id="rId2"/>
    <p:sldId id="299" r:id="rId3"/>
    <p:sldId id="314" r:id="rId4"/>
    <p:sldId id="315" r:id="rId5"/>
    <p:sldId id="318" r:id="rId6"/>
    <p:sldId id="320" r:id="rId7"/>
    <p:sldId id="322" r:id="rId8"/>
    <p:sldId id="328" r:id="rId9"/>
    <p:sldId id="304" r:id="rId10"/>
    <p:sldId id="305" r:id="rId11"/>
    <p:sldId id="319" r:id="rId12"/>
    <p:sldId id="327" r:id="rId13"/>
    <p:sldId id="300" r:id="rId14"/>
    <p:sldId id="323" r:id="rId15"/>
    <p:sldId id="276" r:id="rId16"/>
    <p:sldId id="277" r:id="rId17"/>
    <p:sldId id="281" r:id="rId18"/>
    <p:sldId id="297" r:id="rId19"/>
    <p:sldId id="298" r:id="rId20"/>
    <p:sldId id="295" r:id="rId21"/>
    <p:sldId id="311" r:id="rId22"/>
    <p:sldId id="310" r:id="rId23"/>
    <p:sldId id="324" r:id="rId24"/>
    <p:sldId id="326" r:id="rId25"/>
    <p:sldId id="312" r:id="rId26"/>
    <p:sldId id="296" r:id="rId27"/>
    <p:sldId id="256" r:id="rId28"/>
    <p:sldId id="275" r:id="rId29"/>
    <p:sldId id="325" r:id="rId30"/>
  </p:sldIdLst>
  <p:sldSz cx="9144000" cy="6858000" type="screen4x3"/>
  <p:notesSz cx="9236075"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F0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606" autoAdjust="0"/>
  </p:normalViewPr>
  <p:slideViewPr>
    <p:cSldViewPr>
      <p:cViewPr varScale="1">
        <p:scale>
          <a:sx n="64" d="100"/>
          <a:sy n="64" d="100"/>
        </p:scale>
        <p:origin x="2002" y="7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149"/>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299" cy="3505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31642" y="0"/>
            <a:ext cx="4002299" cy="350520"/>
          </a:xfrm>
          <a:prstGeom prst="rect">
            <a:avLst/>
          </a:prstGeom>
        </p:spPr>
        <p:txBody>
          <a:bodyPr vert="horz" lIns="91440" tIns="45720" rIns="91440" bIns="45720" rtlCol="0"/>
          <a:lstStyle>
            <a:lvl1pPr algn="r">
              <a:defRPr sz="1200"/>
            </a:lvl1pPr>
          </a:lstStyle>
          <a:p>
            <a:fld id="{04ED1AD7-39B5-4D0A-8E3D-FD3D6A73B720}" type="datetimeFigureOut">
              <a:rPr lang="en-US" smtClean="0"/>
              <a:t>12/5/2016</a:t>
            </a:fld>
            <a:endParaRPr lang="en-US"/>
          </a:p>
        </p:txBody>
      </p:sp>
      <p:sp>
        <p:nvSpPr>
          <p:cNvPr id="4" name="Footer Placeholder 3"/>
          <p:cNvSpPr>
            <a:spLocks noGrp="1"/>
          </p:cNvSpPr>
          <p:nvPr>
            <p:ph type="ftr" sz="quarter" idx="2"/>
          </p:nvPr>
        </p:nvSpPr>
        <p:spPr>
          <a:xfrm>
            <a:off x="0" y="6658664"/>
            <a:ext cx="4002299" cy="3505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31642" y="6658664"/>
            <a:ext cx="4002299" cy="350520"/>
          </a:xfrm>
          <a:prstGeom prst="rect">
            <a:avLst/>
          </a:prstGeom>
        </p:spPr>
        <p:txBody>
          <a:bodyPr vert="horz" lIns="91440" tIns="45720" rIns="91440" bIns="45720" rtlCol="0" anchor="b"/>
          <a:lstStyle>
            <a:lvl1pPr algn="r">
              <a:defRPr sz="1200"/>
            </a:lvl1pPr>
          </a:lstStyle>
          <a:p>
            <a:fld id="{856B9E17-CC48-4BEB-8542-92A2BA3F7F9C}" type="slidenum">
              <a:rPr lang="en-US" smtClean="0"/>
              <a:t>‹#›</a:t>
            </a:fld>
            <a:endParaRPr lang="en-US"/>
          </a:p>
        </p:txBody>
      </p:sp>
    </p:spTree>
    <p:extLst>
      <p:ext uri="{BB962C8B-B14F-4D97-AF65-F5344CB8AC3E}">
        <p14:creationId xmlns:p14="http://schemas.microsoft.com/office/powerpoint/2010/main" val="10156599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299" cy="3505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31642" y="0"/>
            <a:ext cx="4002299" cy="350520"/>
          </a:xfrm>
          <a:prstGeom prst="rect">
            <a:avLst/>
          </a:prstGeom>
        </p:spPr>
        <p:txBody>
          <a:bodyPr vert="horz" lIns="91440" tIns="45720" rIns="91440" bIns="45720" rtlCol="0"/>
          <a:lstStyle>
            <a:lvl1pPr algn="r">
              <a:defRPr sz="1200"/>
            </a:lvl1pPr>
          </a:lstStyle>
          <a:p>
            <a:fld id="{54E1F94F-0BEA-4BBE-BC50-30EB9DD3511D}" type="datetimeFigureOut">
              <a:rPr lang="en-US" smtClean="0"/>
              <a:t>12/5/2016</a:t>
            </a:fld>
            <a:endParaRPr lang="en-US"/>
          </a:p>
        </p:txBody>
      </p:sp>
      <p:sp>
        <p:nvSpPr>
          <p:cNvPr id="4" name="Slide Image Placeholder 3"/>
          <p:cNvSpPr>
            <a:spLocks noGrp="1" noRot="1" noChangeAspect="1"/>
          </p:cNvSpPr>
          <p:nvPr>
            <p:ph type="sldImg" idx="2"/>
          </p:nvPr>
        </p:nvSpPr>
        <p:spPr>
          <a:xfrm>
            <a:off x="2865438" y="525463"/>
            <a:ext cx="3505200" cy="2628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23608" y="3329940"/>
            <a:ext cx="7388860" cy="31546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8664"/>
            <a:ext cx="4002299" cy="3505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31642" y="6658664"/>
            <a:ext cx="4002299" cy="350520"/>
          </a:xfrm>
          <a:prstGeom prst="rect">
            <a:avLst/>
          </a:prstGeom>
        </p:spPr>
        <p:txBody>
          <a:bodyPr vert="horz" lIns="91440" tIns="45720" rIns="91440" bIns="45720" rtlCol="0" anchor="b"/>
          <a:lstStyle>
            <a:lvl1pPr algn="r">
              <a:defRPr sz="1200"/>
            </a:lvl1pPr>
          </a:lstStyle>
          <a:p>
            <a:fld id="{18994C02-F226-4B58-9AF4-13FE995B0813}" type="slidenum">
              <a:rPr lang="en-US" smtClean="0"/>
              <a:t>‹#›</a:t>
            </a:fld>
            <a:endParaRPr lang="en-US"/>
          </a:p>
        </p:txBody>
      </p:sp>
    </p:spTree>
    <p:extLst>
      <p:ext uri="{BB962C8B-B14F-4D97-AF65-F5344CB8AC3E}">
        <p14:creationId xmlns:p14="http://schemas.microsoft.com/office/powerpoint/2010/main" val="3156562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would like to thank our hosts,</a:t>
            </a:r>
            <a:r>
              <a:rPr lang="en-US" baseline="0" dirty="0" smtClean="0"/>
              <a:t> and</a:t>
            </a:r>
            <a:r>
              <a:rPr lang="en-US" dirty="0" smtClean="0"/>
              <a:t> Rosario Aguilar in particular, for organizing</a:t>
            </a:r>
            <a:r>
              <a:rPr lang="en-US" baseline="0" dirty="0" smtClean="0"/>
              <a:t> this conference and for their wonderful hospitality. This is going to be a good several days.</a:t>
            </a:r>
            <a:r>
              <a:rPr lang="en-US" dirty="0" smtClean="0"/>
              <a:t> </a:t>
            </a:r>
          </a:p>
          <a:p>
            <a:r>
              <a:rPr lang="en-US" dirty="0" smtClean="0"/>
              <a:t>Introduce</a:t>
            </a:r>
            <a:r>
              <a:rPr lang="en-US" baseline="0" dirty="0" smtClean="0"/>
              <a:t> self….</a:t>
            </a:r>
            <a:endParaRPr lang="en-US" dirty="0"/>
          </a:p>
        </p:txBody>
      </p:sp>
      <p:sp>
        <p:nvSpPr>
          <p:cNvPr id="4" name="Slide Number Placeholder 3"/>
          <p:cNvSpPr>
            <a:spLocks noGrp="1"/>
          </p:cNvSpPr>
          <p:nvPr>
            <p:ph type="sldNum" sz="quarter" idx="10"/>
          </p:nvPr>
        </p:nvSpPr>
        <p:spPr/>
        <p:txBody>
          <a:bodyPr/>
          <a:lstStyle/>
          <a:p>
            <a:fld id="{18994C02-F226-4B58-9AF4-13FE995B0813}" type="slidenum">
              <a:rPr lang="en-US" smtClean="0"/>
              <a:t>1</a:t>
            </a:fld>
            <a:endParaRPr lang="en-US"/>
          </a:p>
        </p:txBody>
      </p:sp>
    </p:spTree>
    <p:extLst>
      <p:ext uri="{BB962C8B-B14F-4D97-AF65-F5344CB8AC3E}">
        <p14:creationId xmlns:p14="http://schemas.microsoft.com/office/powerpoint/2010/main" val="351219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than 50 years ago, the noted philosopher of science Thomas Kuhn had this to say about the importance of common rules</a:t>
            </a:r>
            <a:r>
              <a:rPr lang="en-US" baseline="0" dirty="0" smtClean="0"/>
              <a:t> and standards for the conduct of scientific research.</a:t>
            </a:r>
          </a:p>
          <a:p>
            <a:endParaRPr lang="en-US" dirty="0" smtClean="0"/>
          </a:p>
          <a:p>
            <a:r>
              <a:rPr lang="en-US" dirty="0" smtClean="0"/>
              <a:t>Kuhn also talked about scientific</a:t>
            </a:r>
            <a:r>
              <a:rPr lang="en-US" baseline="0" dirty="0" smtClean="0"/>
              <a:t> paradigms and shifts in paradigms during periods of scientific crisis.</a:t>
            </a:r>
            <a:endParaRPr lang="en-US" dirty="0"/>
          </a:p>
        </p:txBody>
      </p:sp>
      <p:sp>
        <p:nvSpPr>
          <p:cNvPr id="4" name="Slide Number Placeholder 3"/>
          <p:cNvSpPr>
            <a:spLocks noGrp="1"/>
          </p:cNvSpPr>
          <p:nvPr>
            <p:ph type="sldNum" sz="quarter" idx="10"/>
          </p:nvPr>
        </p:nvSpPr>
        <p:spPr/>
        <p:txBody>
          <a:bodyPr/>
          <a:lstStyle/>
          <a:p>
            <a:fld id="{18994C02-F226-4B58-9AF4-13FE995B0813}" type="slidenum">
              <a:rPr lang="en-US" smtClean="0"/>
              <a:t>2</a:t>
            </a:fld>
            <a:endParaRPr lang="en-US"/>
          </a:p>
        </p:txBody>
      </p:sp>
    </p:spTree>
    <p:extLst>
      <p:ext uri="{BB962C8B-B14F-4D97-AF65-F5344CB8AC3E}">
        <p14:creationId xmlns:p14="http://schemas.microsoft.com/office/powerpoint/2010/main" val="2294971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a:t>
            </a:r>
            <a:r>
              <a:rPr lang="en-US" baseline="0" dirty="0" smtClean="0"/>
              <a:t> the methodological challenges currently facing</a:t>
            </a:r>
            <a:r>
              <a:rPr lang="en-US" dirty="0" smtClean="0"/>
              <a:t> public opinion research, including declining</a:t>
            </a:r>
            <a:r>
              <a:rPr lang="en-US" baseline="0" dirty="0" smtClean="0"/>
              <a:t> response rates in many countries and serious questions regarding the accuracy of polls, mean that we are</a:t>
            </a:r>
            <a:r>
              <a:rPr lang="en-US" dirty="0" smtClean="0"/>
              <a:t> now in a</a:t>
            </a:r>
            <a:r>
              <a:rPr lang="en-US" baseline="0" dirty="0" smtClean="0"/>
              <a:t> state of crisis?</a:t>
            </a:r>
            <a:endParaRPr lang="en-US" dirty="0"/>
          </a:p>
        </p:txBody>
      </p:sp>
      <p:sp>
        <p:nvSpPr>
          <p:cNvPr id="4" name="Slide Number Placeholder 3"/>
          <p:cNvSpPr>
            <a:spLocks noGrp="1"/>
          </p:cNvSpPr>
          <p:nvPr>
            <p:ph type="sldNum" sz="quarter" idx="10"/>
          </p:nvPr>
        </p:nvSpPr>
        <p:spPr/>
        <p:txBody>
          <a:bodyPr/>
          <a:lstStyle/>
          <a:p>
            <a:fld id="{18994C02-F226-4B58-9AF4-13FE995B0813}" type="slidenum">
              <a:rPr lang="en-US" smtClean="0"/>
              <a:t>3</a:t>
            </a:fld>
            <a:endParaRPr lang="en-US"/>
          </a:p>
        </p:txBody>
      </p:sp>
    </p:spTree>
    <p:extLst>
      <p:ext uri="{BB962C8B-B14F-4D97-AF65-F5344CB8AC3E}">
        <p14:creationId xmlns:p14="http://schemas.microsoft.com/office/powerpoint/2010/main" val="2607699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Some would say “yes”  As</a:t>
            </a:r>
            <a:r>
              <a:rPr lang="en-US" baseline="0" dirty="0" smtClean="0"/>
              <a:t> I am sure you are all aware, o</a:t>
            </a:r>
            <a:r>
              <a:rPr lang="en-US" dirty="0" smtClean="0"/>
              <a:t>ur soon-to-be-new</a:t>
            </a:r>
            <a:r>
              <a:rPr lang="en-US" baseline="0" dirty="0" smtClean="0"/>
              <a:t> President has publicly accused public opinion polls in the US of being biased and rigged. Such talk implies that perhaps the polls need to be more strongly regulated. But who would do the regulating, and how do we know that such regulation would make matters better instead of worse?</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Of course, public opinion research is already regulated by governments in many countries.</a:t>
            </a:r>
            <a:endParaRPr lang="en-US" dirty="0" smtClean="0"/>
          </a:p>
          <a:p>
            <a:endParaRPr lang="en-US" dirty="0"/>
          </a:p>
        </p:txBody>
      </p:sp>
      <p:sp>
        <p:nvSpPr>
          <p:cNvPr id="4" name="Slide Number Placeholder 3"/>
          <p:cNvSpPr>
            <a:spLocks noGrp="1"/>
          </p:cNvSpPr>
          <p:nvPr>
            <p:ph type="sldNum" sz="quarter" idx="10"/>
          </p:nvPr>
        </p:nvSpPr>
        <p:spPr/>
        <p:txBody>
          <a:bodyPr/>
          <a:lstStyle/>
          <a:p>
            <a:fld id="{18994C02-F226-4B58-9AF4-13FE995B0813}" type="slidenum">
              <a:rPr lang="en-US" smtClean="0"/>
              <a:t>4</a:t>
            </a:fld>
            <a:endParaRPr lang="en-US"/>
          </a:p>
        </p:txBody>
      </p:sp>
    </p:spTree>
    <p:extLst>
      <p:ext uri="{BB962C8B-B14F-4D97-AF65-F5344CB8AC3E}">
        <p14:creationId xmlns:p14="http://schemas.microsoft.com/office/powerpoint/2010/main" val="1725880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SLIDE</a:t>
            </a:r>
          </a:p>
          <a:p>
            <a:r>
              <a:rPr lang="en-US" dirty="0" smtClean="0"/>
              <a:t>WAPOR is currently working</a:t>
            </a:r>
            <a:r>
              <a:rPr lang="en-US" baseline="0" dirty="0" smtClean="0"/>
              <a:t> on a 2017 update of this report</a:t>
            </a:r>
            <a:endParaRPr lang="en-US" dirty="0"/>
          </a:p>
        </p:txBody>
      </p:sp>
      <p:sp>
        <p:nvSpPr>
          <p:cNvPr id="4" name="Slide Number Placeholder 3"/>
          <p:cNvSpPr>
            <a:spLocks noGrp="1"/>
          </p:cNvSpPr>
          <p:nvPr>
            <p:ph type="sldNum" sz="quarter" idx="10"/>
          </p:nvPr>
        </p:nvSpPr>
        <p:spPr/>
        <p:txBody>
          <a:bodyPr/>
          <a:lstStyle/>
          <a:p>
            <a:fld id="{18994C02-F226-4B58-9AF4-13FE995B0813}" type="slidenum">
              <a:rPr lang="en-US" smtClean="0"/>
              <a:t>5</a:t>
            </a:fld>
            <a:endParaRPr lang="en-US"/>
          </a:p>
        </p:txBody>
      </p:sp>
    </p:spTree>
    <p:extLst>
      <p:ext uri="{BB962C8B-B14F-4D97-AF65-F5344CB8AC3E}">
        <p14:creationId xmlns:p14="http://schemas.microsoft.com/office/powerpoint/2010/main" val="3809071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a:t>
            </a:r>
            <a:r>
              <a:rPr lang="en-US" baseline="0" dirty="0" smtClean="0"/>
              <a:t> there are many serious examples of scientific misconduct involving polls and surveys where important evidence does exist.</a:t>
            </a:r>
          </a:p>
          <a:p>
            <a:r>
              <a:rPr lang="en-US" baseline="0" dirty="0" smtClean="0"/>
              <a:t>Shortly after the 2008 US Presidential election, a polling firm was publicly censured by AAPOR for its refusal to reveal even the most basic details of its methodology, including sample sizes and survey dates. It’s not clear any of the 100+ polls this organization claimed to have conducted were actually real.</a:t>
            </a:r>
            <a:endParaRPr lang="en-US" dirty="0"/>
          </a:p>
        </p:txBody>
      </p:sp>
      <p:sp>
        <p:nvSpPr>
          <p:cNvPr id="4" name="Slide Number Placeholder 3"/>
          <p:cNvSpPr>
            <a:spLocks noGrp="1"/>
          </p:cNvSpPr>
          <p:nvPr>
            <p:ph type="sldNum" sz="quarter" idx="10"/>
          </p:nvPr>
        </p:nvSpPr>
        <p:spPr/>
        <p:txBody>
          <a:bodyPr/>
          <a:lstStyle/>
          <a:p>
            <a:fld id="{18994C02-F226-4B58-9AF4-13FE995B0813}" type="slidenum">
              <a:rPr lang="en-US" smtClean="0"/>
              <a:t>9</a:t>
            </a:fld>
            <a:endParaRPr lang="en-US"/>
          </a:p>
        </p:txBody>
      </p:sp>
    </p:spTree>
    <p:extLst>
      <p:ext uri="{BB962C8B-B14F-4D97-AF65-F5344CB8AC3E}">
        <p14:creationId xmlns:p14="http://schemas.microsoft.com/office/powerpoint/2010/main" val="2695376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problem is not unique to public opinion</a:t>
            </a:r>
            <a:r>
              <a:rPr lang="en-US" baseline="0" dirty="0" smtClean="0"/>
              <a:t> polls. Academic social research that relies on survey data is not immune to concerns of biased or fabricated data. Less than two years ago, </a:t>
            </a:r>
            <a:r>
              <a:rPr lang="en-US" baseline="0" dirty="0" smtClean="0"/>
              <a:t>a study </a:t>
            </a:r>
            <a:r>
              <a:rPr lang="en-US" baseline="0" dirty="0" smtClean="0"/>
              <a:t>published by political scientists in one of our best journals had to be retracted due to concerns about how and whether the survey data was collected as reported. The crisis may be more widespread than many of us think.</a:t>
            </a:r>
            <a:endParaRPr lang="en-US" dirty="0"/>
          </a:p>
        </p:txBody>
      </p:sp>
      <p:sp>
        <p:nvSpPr>
          <p:cNvPr id="4" name="Slide Number Placeholder 3"/>
          <p:cNvSpPr>
            <a:spLocks noGrp="1"/>
          </p:cNvSpPr>
          <p:nvPr>
            <p:ph type="sldNum" sz="quarter" idx="10"/>
          </p:nvPr>
        </p:nvSpPr>
        <p:spPr/>
        <p:txBody>
          <a:bodyPr/>
          <a:lstStyle/>
          <a:p>
            <a:fld id="{18994C02-F226-4B58-9AF4-13FE995B0813}" type="slidenum">
              <a:rPr lang="en-US" smtClean="0"/>
              <a:t>10</a:t>
            </a:fld>
            <a:endParaRPr lang="en-US"/>
          </a:p>
        </p:txBody>
      </p:sp>
    </p:spTree>
    <p:extLst>
      <p:ext uri="{BB962C8B-B14F-4D97-AF65-F5344CB8AC3E}">
        <p14:creationId xmlns:p14="http://schemas.microsoft.com/office/powerpoint/2010/main" val="34066212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There seem to be two general types of poll and survey regulation that might be considered. </a:t>
            </a:r>
            <a:r>
              <a:rPr lang="en-US" baseline="0" dirty="0" smtClean="0"/>
              <a:t>These include regulations </a:t>
            </a:r>
            <a:r>
              <a:rPr lang="en-US" baseline="0" dirty="0" smtClean="0"/>
              <a:t>imposed externally by governments, and voluntary adherence to standards of professional conduct.  We considered earlier some of the reasons why government regulations might be the answer. </a:t>
            </a:r>
            <a:endParaRPr lang="en-US" dirty="0"/>
          </a:p>
        </p:txBody>
      </p:sp>
      <p:sp>
        <p:nvSpPr>
          <p:cNvPr id="4" name="Slide Number Placeholder 3"/>
          <p:cNvSpPr>
            <a:spLocks noGrp="1"/>
          </p:cNvSpPr>
          <p:nvPr>
            <p:ph type="sldNum" sz="quarter" idx="10"/>
          </p:nvPr>
        </p:nvSpPr>
        <p:spPr/>
        <p:txBody>
          <a:bodyPr/>
          <a:lstStyle/>
          <a:p>
            <a:fld id="{18994C02-F226-4B58-9AF4-13FE995B0813}" type="slidenum">
              <a:rPr lang="en-US" smtClean="0"/>
              <a:t>11</a:t>
            </a:fld>
            <a:endParaRPr lang="en-US"/>
          </a:p>
        </p:txBody>
      </p:sp>
    </p:spTree>
    <p:extLst>
      <p:ext uri="{BB962C8B-B14F-4D97-AF65-F5344CB8AC3E}">
        <p14:creationId xmlns:p14="http://schemas.microsoft.com/office/powerpoint/2010/main" val="1389950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But what about voluntary self regulation? Former WAPOR President Tom Smith has written that “if national and international professional associations advance scientific and quality standards for conducting surveys and promote disclosure standards for survey methods, they will undermine the case for banning, censoring, or restricting polls.”</a:t>
            </a:r>
            <a:endParaRPr lang="en-US" dirty="0"/>
          </a:p>
        </p:txBody>
      </p:sp>
      <p:sp>
        <p:nvSpPr>
          <p:cNvPr id="4" name="Slide Number Placeholder 3"/>
          <p:cNvSpPr>
            <a:spLocks noGrp="1"/>
          </p:cNvSpPr>
          <p:nvPr>
            <p:ph type="sldNum" sz="quarter" idx="10"/>
          </p:nvPr>
        </p:nvSpPr>
        <p:spPr/>
        <p:txBody>
          <a:bodyPr/>
          <a:lstStyle/>
          <a:p>
            <a:fld id="{18994C02-F226-4B58-9AF4-13FE995B0813}" type="slidenum">
              <a:rPr lang="en-US" smtClean="0"/>
              <a:t>12</a:t>
            </a:fld>
            <a:endParaRPr lang="en-US"/>
          </a:p>
        </p:txBody>
      </p:sp>
    </p:spTree>
    <p:extLst>
      <p:ext uri="{BB962C8B-B14F-4D97-AF65-F5344CB8AC3E}">
        <p14:creationId xmlns:p14="http://schemas.microsoft.com/office/powerpoint/2010/main" val="3367334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Relevant</a:t>
            </a:r>
            <a:r>
              <a:rPr lang="en-US" baseline="0" dirty="0" smtClean="0"/>
              <a:t> here is this statement from the AAPOR Code of Professional Ethics and Practices……</a:t>
            </a:r>
            <a:endParaRPr lang="en-US" dirty="0" smtClean="0"/>
          </a:p>
          <a:p>
            <a:r>
              <a:rPr lang="en-US" dirty="0" smtClean="0"/>
              <a:t>Replication,</a:t>
            </a:r>
            <a:r>
              <a:rPr lang="en-US" baseline="0" dirty="0" smtClean="0"/>
              <a:t> of course, is a critical feature of scientific inquiry.</a:t>
            </a:r>
          </a:p>
        </p:txBody>
      </p:sp>
      <p:sp>
        <p:nvSpPr>
          <p:cNvPr id="4" name="Slide Number Placeholder 3"/>
          <p:cNvSpPr>
            <a:spLocks noGrp="1"/>
          </p:cNvSpPr>
          <p:nvPr>
            <p:ph type="sldNum" sz="quarter" idx="10"/>
          </p:nvPr>
        </p:nvSpPr>
        <p:spPr/>
        <p:txBody>
          <a:bodyPr/>
          <a:lstStyle/>
          <a:p>
            <a:fld id="{18994C02-F226-4B58-9AF4-13FE995B0813}" type="slidenum">
              <a:rPr lang="en-US" smtClean="0"/>
              <a:t>13</a:t>
            </a:fld>
            <a:endParaRPr lang="en-US"/>
          </a:p>
        </p:txBody>
      </p:sp>
    </p:spTree>
    <p:extLst>
      <p:ext uri="{BB962C8B-B14F-4D97-AF65-F5344CB8AC3E}">
        <p14:creationId xmlns:p14="http://schemas.microsoft.com/office/powerpoint/2010/main" val="401264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I’d like to turn our attention now to AAPOR’s attempt at self regulation known as the Transparency Initiative.</a:t>
            </a:r>
            <a:endParaRPr lang="en-US" dirty="0" smtClean="0"/>
          </a:p>
          <a:p>
            <a:endParaRPr lang="en-US" dirty="0"/>
          </a:p>
        </p:txBody>
      </p:sp>
      <p:sp>
        <p:nvSpPr>
          <p:cNvPr id="4" name="Slide Number Placeholder 3"/>
          <p:cNvSpPr>
            <a:spLocks noGrp="1"/>
          </p:cNvSpPr>
          <p:nvPr>
            <p:ph type="sldNum" sz="quarter" idx="10"/>
          </p:nvPr>
        </p:nvSpPr>
        <p:spPr/>
        <p:txBody>
          <a:bodyPr/>
          <a:lstStyle/>
          <a:p>
            <a:fld id="{18994C02-F226-4B58-9AF4-13FE995B0813}" type="slidenum">
              <a:rPr lang="en-US" smtClean="0"/>
              <a:t>14</a:t>
            </a:fld>
            <a:endParaRPr lang="en-US"/>
          </a:p>
        </p:txBody>
      </p:sp>
    </p:spTree>
    <p:extLst>
      <p:ext uri="{BB962C8B-B14F-4D97-AF65-F5344CB8AC3E}">
        <p14:creationId xmlns:p14="http://schemas.microsoft.com/office/powerpoint/2010/main" val="37156580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believe</a:t>
            </a:r>
            <a:r>
              <a:rPr lang="en-US" baseline="0" dirty="0" smtClean="0"/>
              <a:t> there is not enough transparency in social, behavioral and marketing research, particularly when results are being disseminated. This is a serious problem for research credibility as lack of transparency contributes to public disillusionment, and it makes it easier for those unhappy with research findings to challenge and discredit them.</a:t>
            </a:r>
            <a:endParaRPr lang="en-US" dirty="0"/>
          </a:p>
        </p:txBody>
      </p:sp>
      <p:sp>
        <p:nvSpPr>
          <p:cNvPr id="4" name="Slide Number Placeholder 3"/>
          <p:cNvSpPr>
            <a:spLocks noGrp="1"/>
          </p:cNvSpPr>
          <p:nvPr>
            <p:ph type="sldNum" sz="quarter" idx="10"/>
          </p:nvPr>
        </p:nvSpPr>
        <p:spPr/>
        <p:txBody>
          <a:bodyPr/>
          <a:lstStyle/>
          <a:p>
            <a:fld id="{18994C02-F226-4B58-9AF4-13FE995B0813}" type="slidenum">
              <a:rPr lang="en-US" smtClean="0"/>
              <a:t>15</a:t>
            </a:fld>
            <a:endParaRPr lang="en-US"/>
          </a:p>
        </p:txBody>
      </p:sp>
    </p:spTree>
    <p:extLst>
      <p:ext uri="{BB962C8B-B14F-4D97-AF65-F5344CB8AC3E}">
        <p14:creationId xmlns:p14="http://schemas.microsoft.com/office/powerpoint/2010/main" val="320290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believe that openness is fundamental to scientific inquiry</a:t>
            </a:r>
            <a:r>
              <a:rPr lang="en-US" baseline="0" dirty="0" smtClean="0"/>
              <a:t> and to its credibility.</a:t>
            </a:r>
          </a:p>
          <a:p>
            <a:r>
              <a:rPr lang="en-US" baseline="0" dirty="0" smtClean="0"/>
              <a:t>The Transparency Initiative is designed to encourage openness in survey research so the field can advance. It does so by emphasizing disclosure of methodological information and educating the public on how to use it.</a:t>
            </a:r>
            <a:endParaRPr lang="en-US" dirty="0"/>
          </a:p>
        </p:txBody>
      </p:sp>
      <p:sp>
        <p:nvSpPr>
          <p:cNvPr id="4" name="Slide Number Placeholder 3"/>
          <p:cNvSpPr>
            <a:spLocks noGrp="1"/>
          </p:cNvSpPr>
          <p:nvPr>
            <p:ph type="sldNum" sz="quarter" idx="10"/>
          </p:nvPr>
        </p:nvSpPr>
        <p:spPr/>
        <p:txBody>
          <a:bodyPr/>
          <a:lstStyle/>
          <a:p>
            <a:fld id="{18994C02-F226-4B58-9AF4-13FE995B0813}" type="slidenum">
              <a:rPr lang="en-US" smtClean="0"/>
              <a:t>16</a:t>
            </a:fld>
            <a:endParaRPr lang="en-US"/>
          </a:p>
        </p:txBody>
      </p:sp>
    </p:spTree>
    <p:extLst>
      <p:ext uri="{BB962C8B-B14F-4D97-AF65-F5344CB8AC3E}">
        <p14:creationId xmlns:p14="http://schemas.microsoft.com/office/powerpoint/2010/main" val="1513399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994C02-F226-4B58-9AF4-13FE995B0813}" type="slidenum">
              <a:rPr lang="en-US" smtClean="0"/>
              <a:t>18</a:t>
            </a:fld>
            <a:endParaRPr lang="en-US"/>
          </a:p>
        </p:txBody>
      </p:sp>
    </p:spTree>
    <p:extLst>
      <p:ext uri="{BB962C8B-B14F-4D97-AF65-F5344CB8AC3E}">
        <p14:creationId xmlns:p14="http://schemas.microsoft.com/office/powerpoint/2010/main" val="29931458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994C02-F226-4B58-9AF4-13FE995B0813}" type="slidenum">
              <a:rPr lang="en-US" smtClean="0"/>
              <a:t>19</a:t>
            </a:fld>
            <a:endParaRPr lang="en-US"/>
          </a:p>
        </p:txBody>
      </p:sp>
    </p:spTree>
    <p:extLst>
      <p:ext uri="{BB962C8B-B14F-4D97-AF65-F5344CB8AC3E}">
        <p14:creationId xmlns:p14="http://schemas.microsoft.com/office/powerpoint/2010/main" val="9140134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994C02-F226-4B58-9AF4-13FE995B0813}" type="slidenum">
              <a:rPr lang="en-US" smtClean="0"/>
              <a:t>24</a:t>
            </a:fld>
            <a:endParaRPr lang="en-US"/>
          </a:p>
        </p:txBody>
      </p:sp>
    </p:spTree>
    <p:extLst>
      <p:ext uri="{BB962C8B-B14F-4D97-AF65-F5344CB8AC3E}">
        <p14:creationId xmlns:p14="http://schemas.microsoft.com/office/powerpoint/2010/main" val="749918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994C02-F226-4B58-9AF4-13FE995B0813}" type="slidenum">
              <a:rPr lang="en-US" smtClean="0"/>
              <a:t>26</a:t>
            </a:fld>
            <a:endParaRPr lang="en-US"/>
          </a:p>
        </p:txBody>
      </p:sp>
    </p:spTree>
    <p:extLst>
      <p:ext uri="{BB962C8B-B14F-4D97-AF65-F5344CB8AC3E}">
        <p14:creationId xmlns:p14="http://schemas.microsoft.com/office/powerpoint/2010/main" val="1287115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2434DEC-6411-43A9-A4C6-76D36ECE47BE}" type="datetime1">
              <a:rPr lang="en-US" smtClean="0"/>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B93CC-40B4-4516-805A-0318668FF368}"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26A068-2E0C-46DD-A172-3BF03F3C9107}" type="datetime1">
              <a:rPr lang="en-US" smtClean="0"/>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B93CC-40B4-4516-805A-0318668FF36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006D7B-A7A7-45DE-AB92-A7F3E3E698C8}" type="datetime1">
              <a:rPr lang="en-US" smtClean="0"/>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B93CC-40B4-4516-805A-0318668FF368}"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F709045-10F9-4100-A51E-280D1F5A892E}" type="datetime1">
              <a:rPr lang="en-US" smtClean="0"/>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4B93CC-40B4-4516-805A-0318668FF36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72BF888-5801-449E-8F70-09E443BA47A7}" type="datetime1">
              <a:rPr lang="en-US" smtClean="0"/>
              <a:t>12/5/2016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4B93CC-40B4-4516-805A-0318668FF368}"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B11C554-0132-40BD-94A2-3495917FE53F}" type="datetime1">
              <a:rPr lang="en-US" smtClean="0"/>
              <a:t>12/5/2016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4B93CC-40B4-4516-805A-0318668FF36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9A3EE8-032A-444C-A6E8-226FC569CEDA}" type="datetime1">
              <a:rPr lang="en-US" smtClean="0"/>
              <a:t>12/5/2016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4B93CC-40B4-4516-805A-0318668FF36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20DC59-96C1-4FB6-8AD1-459FCAE0640E}" type="datetime1">
              <a:rPr lang="en-US" smtClean="0"/>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4B93CC-40B4-4516-805A-0318668FF368}"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D2AB77-1FAD-4129-A2B8-E69AF82851B7}" type="datetime1">
              <a:rPr lang="en-US" smtClean="0"/>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4B93CC-40B4-4516-805A-0318668FF36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67CD00-24BE-4905-8BF8-E6D0FC30083B}" type="datetime1">
              <a:rPr lang="en-US" smtClean="0"/>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B93CC-40B4-4516-805A-0318668FF36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44E614A-9197-4A86-A46C-DB178B7647D0}" type="datetime1">
              <a:rPr lang="en-US" smtClean="0"/>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B93CC-40B4-4516-805A-0318668FF36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92E2B63-55C2-4B12-9711-7BEDC7CBA6F5}" type="datetime1">
              <a:rPr lang="en-US" smtClean="0"/>
              <a:t>12/5/2016</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624B93CC-40B4-4516-805A-0318668FF36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4400" dirty="0" smtClean="0"/>
              <a:t>Transparency in Public opinion Research</a:t>
            </a:r>
            <a:endParaRPr lang="en-US" sz="4400" dirty="0"/>
          </a:p>
        </p:txBody>
      </p:sp>
      <p:sp>
        <p:nvSpPr>
          <p:cNvPr id="3" name="Subtitle 2"/>
          <p:cNvSpPr>
            <a:spLocks noGrp="1"/>
          </p:cNvSpPr>
          <p:nvPr>
            <p:ph type="subTitle" idx="1"/>
          </p:nvPr>
        </p:nvSpPr>
        <p:spPr/>
        <p:txBody>
          <a:bodyPr/>
          <a:lstStyle/>
          <a:p>
            <a:r>
              <a:rPr lang="en-US" dirty="0" smtClean="0"/>
              <a:t>Timothy Johnson</a:t>
            </a:r>
          </a:p>
          <a:p>
            <a:r>
              <a:rPr lang="en-US" sz="2000" dirty="0" smtClean="0"/>
              <a:t>Survey Research Laboratory</a:t>
            </a:r>
          </a:p>
          <a:p>
            <a:r>
              <a:rPr lang="en-US" sz="2000" dirty="0" smtClean="0"/>
              <a:t>University of Illinois at Chicago</a:t>
            </a:r>
            <a:endParaRPr lang="en-US" sz="2000" dirty="0"/>
          </a:p>
        </p:txBody>
      </p:sp>
      <p:pic>
        <p:nvPicPr>
          <p:cNvPr id="5" name="Picture 4" descr="COL.CUPPA.SRL.CTT.LG.RED (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95900" y="5791200"/>
            <a:ext cx="3581400" cy="883136"/>
          </a:xfrm>
          <a:prstGeom prst="rect">
            <a:avLst/>
          </a:prstGeom>
        </p:spPr>
      </p:pic>
    </p:spTree>
    <p:extLst>
      <p:ext uri="{BB962C8B-B14F-4D97-AF65-F5344CB8AC3E}">
        <p14:creationId xmlns:p14="http://schemas.microsoft.com/office/powerpoint/2010/main" val="11974516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295400"/>
            <a:ext cx="7620000" cy="3539430"/>
          </a:xfrm>
          <a:prstGeom prst="rect">
            <a:avLst/>
          </a:prstGeom>
        </p:spPr>
        <p:txBody>
          <a:bodyPr wrap="square">
            <a:spAutoFit/>
          </a:bodyPr>
          <a:lstStyle/>
          <a:p>
            <a:r>
              <a:rPr lang="en-US" sz="3200" i="1" dirty="0">
                <a:latin typeface="Times-Italic"/>
              </a:rPr>
              <a:t>“Men whose research is based on </a:t>
            </a:r>
            <a:r>
              <a:rPr lang="en-US" sz="3200" i="1" dirty="0" smtClean="0">
                <a:latin typeface="Times-Italic"/>
              </a:rPr>
              <a:t>shared paradigms </a:t>
            </a:r>
            <a:r>
              <a:rPr lang="en-US" sz="3200" i="1" dirty="0">
                <a:latin typeface="Times-Italic"/>
              </a:rPr>
              <a:t>are committed to the same rules </a:t>
            </a:r>
            <a:r>
              <a:rPr lang="en-US" sz="3200" i="1" dirty="0" smtClean="0">
                <a:latin typeface="Times-Italic"/>
              </a:rPr>
              <a:t>and standards </a:t>
            </a:r>
            <a:r>
              <a:rPr lang="en-US" sz="3200" i="1" dirty="0">
                <a:latin typeface="Times-Italic"/>
              </a:rPr>
              <a:t>for scientific practice</a:t>
            </a:r>
            <a:r>
              <a:rPr lang="en-US" sz="3200" i="1" dirty="0" smtClean="0">
                <a:latin typeface="Times-Italic"/>
              </a:rPr>
              <a:t>.”</a:t>
            </a:r>
          </a:p>
          <a:p>
            <a:endParaRPr lang="en-US" sz="3200" i="1" dirty="0">
              <a:latin typeface="Times-Italic"/>
            </a:endParaRPr>
          </a:p>
          <a:p>
            <a:pPr lvl="1"/>
            <a:r>
              <a:rPr lang="en-US" sz="2800" dirty="0">
                <a:latin typeface="Times-Roman"/>
              </a:rPr>
              <a:t>-Thomas S. Kuhn, </a:t>
            </a:r>
            <a:r>
              <a:rPr lang="en-US" sz="2800" i="1" dirty="0">
                <a:latin typeface="Times-Italic"/>
              </a:rPr>
              <a:t>The Structure of</a:t>
            </a:r>
          </a:p>
          <a:p>
            <a:pPr lvl="1"/>
            <a:r>
              <a:rPr lang="en-US" sz="2800" i="1" dirty="0">
                <a:latin typeface="Times-Italic"/>
              </a:rPr>
              <a:t>Scientific Revolution. </a:t>
            </a:r>
            <a:r>
              <a:rPr lang="en-US" sz="2800" dirty="0">
                <a:latin typeface="Times-Roman"/>
              </a:rPr>
              <a:t>1962</a:t>
            </a:r>
            <a:endParaRPr lang="en-US" sz="2800" dirty="0"/>
          </a:p>
        </p:txBody>
      </p:sp>
    </p:spTree>
    <p:extLst>
      <p:ext uri="{BB962C8B-B14F-4D97-AF65-F5344CB8AC3E}">
        <p14:creationId xmlns:p14="http://schemas.microsoft.com/office/powerpoint/2010/main" val="36140485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Is public opinion research </a:t>
            </a:r>
            <a:br>
              <a:rPr lang="en-US" dirty="0" smtClean="0"/>
            </a:br>
            <a:r>
              <a:rPr lang="en-US" dirty="0" smtClean="0"/>
              <a:t>in a state of crisis?</a:t>
            </a:r>
            <a:endParaRPr lang="en-US" dirty="0"/>
          </a:p>
        </p:txBody>
      </p:sp>
    </p:spTree>
    <p:extLst>
      <p:ext uri="{BB962C8B-B14F-4D97-AF65-F5344CB8AC3E}">
        <p14:creationId xmlns:p14="http://schemas.microsoft.com/office/powerpoint/2010/main" val="3153564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Is public opinion research </a:t>
            </a:r>
            <a:br>
              <a:rPr lang="en-US" dirty="0" smtClean="0"/>
            </a:br>
            <a:r>
              <a:rPr lang="en-US" dirty="0" smtClean="0"/>
              <a:t>in a state of crisis?</a:t>
            </a:r>
            <a:endParaRPr lang="en-US" dirty="0"/>
          </a:p>
        </p:txBody>
      </p:sp>
      <p:pic>
        <p:nvPicPr>
          <p:cNvPr id="5" name="Picture 4"/>
          <p:cNvPicPr>
            <a:picLocks noChangeAspect="1"/>
          </p:cNvPicPr>
          <p:nvPr/>
        </p:nvPicPr>
        <p:blipFill>
          <a:blip r:embed="rId3"/>
          <a:stretch>
            <a:fillRect/>
          </a:stretch>
        </p:blipFill>
        <p:spPr>
          <a:xfrm>
            <a:off x="228600" y="1676400"/>
            <a:ext cx="8458200" cy="5954238"/>
          </a:xfrm>
          <a:prstGeom prst="rect">
            <a:avLst/>
          </a:prstGeom>
        </p:spPr>
      </p:pic>
    </p:spTree>
    <p:extLst>
      <p:ext uri="{BB962C8B-B14F-4D97-AF65-F5344CB8AC3E}">
        <p14:creationId xmlns:p14="http://schemas.microsoft.com/office/powerpoint/2010/main" val="26002925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524000"/>
          </a:xfrm>
        </p:spPr>
        <p:txBody>
          <a:bodyPr>
            <a:normAutofit fontScale="90000"/>
          </a:bodyPr>
          <a:lstStyle/>
          <a:p>
            <a:pPr algn="ctr"/>
            <a:r>
              <a:rPr lang="en-US" dirty="0" smtClean="0"/>
              <a:t>WAPOR </a:t>
            </a:r>
            <a:r>
              <a:rPr lang="en-US" i="1" dirty="0" smtClean="0"/>
              <a:t>Freedom to Publish Opinion Poll Results: A Worldwide Update 2012</a:t>
            </a:r>
            <a:endParaRPr lang="en-US" i="1" dirty="0"/>
          </a:p>
        </p:txBody>
      </p:sp>
      <p:sp>
        <p:nvSpPr>
          <p:cNvPr id="3" name="Content Placeholder 2"/>
          <p:cNvSpPr>
            <a:spLocks noGrp="1"/>
          </p:cNvSpPr>
          <p:nvPr>
            <p:ph idx="1"/>
          </p:nvPr>
        </p:nvSpPr>
        <p:spPr>
          <a:xfrm>
            <a:off x="1066800" y="2590800"/>
            <a:ext cx="7620000" cy="3886200"/>
          </a:xfrm>
        </p:spPr>
        <p:txBody>
          <a:bodyPr/>
          <a:lstStyle/>
          <a:p>
            <a:r>
              <a:rPr lang="en-US" dirty="0" smtClean="0"/>
              <a:t>85 nations examined</a:t>
            </a:r>
          </a:p>
          <a:p>
            <a:r>
              <a:rPr lang="en-US" dirty="0" smtClean="0"/>
              <a:t>Key findings</a:t>
            </a:r>
          </a:p>
          <a:p>
            <a:pPr lvl="1"/>
            <a:r>
              <a:rPr lang="en-US" dirty="0" smtClean="0"/>
              <a:t>Black-out periods for pre-election polls:	46%</a:t>
            </a:r>
          </a:p>
          <a:p>
            <a:pPr lvl="1"/>
            <a:r>
              <a:rPr lang="en-US" dirty="0" smtClean="0"/>
              <a:t>Any restrictions on </a:t>
            </a:r>
            <a:r>
              <a:rPr lang="en-US" u="sng" dirty="0" smtClean="0"/>
              <a:t>conducting</a:t>
            </a:r>
            <a:r>
              <a:rPr lang="en-US" dirty="0" smtClean="0"/>
              <a:t> exit polls:	59%</a:t>
            </a:r>
          </a:p>
          <a:p>
            <a:pPr lvl="1"/>
            <a:r>
              <a:rPr lang="en-US" dirty="0" smtClean="0"/>
              <a:t>Any restrictions on </a:t>
            </a:r>
            <a:r>
              <a:rPr lang="en-US" u="sng" dirty="0" smtClean="0"/>
              <a:t>publishing</a:t>
            </a:r>
            <a:r>
              <a:rPr lang="en-US" dirty="0" smtClean="0"/>
              <a:t> exit polls:	62%</a:t>
            </a:r>
          </a:p>
          <a:p>
            <a:pPr lvl="1"/>
            <a:r>
              <a:rPr lang="en-US" dirty="0" smtClean="0"/>
              <a:t>Any restrictions on topics covered by polls:	14%</a:t>
            </a:r>
            <a:endParaRPr lang="en-US" dirty="0"/>
          </a:p>
        </p:txBody>
      </p:sp>
      <p:pic>
        <p:nvPicPr>
          <p:cNvPr id="8" name="Picture 7"/>
          <p:cNvPicPr>
            <a:picLocks noChangeAspect="1"/>
          </p:cNvPicPr>
          <p:nvPr/>
        </p:nvPicPr>
        <p:blipFill>
          <a:blip r:embed="rId3"/>
          <a:stretch>
            <a:fillRect/>
          </a:stretch>
        </p:blipFill>
        <p:spPr>
          <a:xfrm>
            <a:off x="5791200" y="5660812"/>
            <a:ext cx="3124200" cy="1006687"/>
          </a:xfrm>
          <a:prstGeom prst="rect">
            <a:avLst/>
          </a:prstGeom>
        </p:spPr>
      </p:pic>
    </p:spTree>
    <p:extLst>
      <p:ext uri="{BB962C8B-B14F-4D97-AF65-F5344CB8AC3E}">
        <p14:creationId xmlns:p14="http://schemas.microsoft.com/office/powerpoint/2010/main" val="14220328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Some Rationales for Polling Restrictions</a:t>
            </a:r>
            <a:endParaRPr lang="en-US" dirty="0"/>
          </a:p>
        </p:txBody>
      </p:sp>
      <p:sp>
        <p:nvSpPr>
          <p:cNvPr id="3" name="Content Placeholder 2"/>
          <p:cNvSpPr>
            <a:spLocks noGrp="1"/>
          </p:cNvSpPr>
          <p:nvPr>
            <p:ph idx="1"/>
          </p:nvPr>
        </p:nvSpPr>
        <p:spPr>
          <a:xfrm>
            <a:off x="457200" y="1676400"/>
            <a:ext cx="8229600" cy="4572000"/>
          </a:xfrm>
        </p:spPr>
        <p:txBody>
          <a:bodyPr/>
          <a:lstStyle/>
          <a:p>
            <a:pPr marL="457200" indent="-457200">
              <a:buFont typeface="+mj-lt"/>
              <a:buAutoNum type="arabicPeriod"/>
            </a:pPr>
            <a:r>
              <a:rPr lang="en-US" dirty="0" smtClean="0"/>
              <a:t>Polls trivialize elections by turning them into a horse race</a:t>
            </a:r>
          </a:p>
          <a:p>
            <a:pPr marL="457200" indent="-457200">
              <a:buFont typeface="+mj-lt"/>
              <a:buAutoNum type="arabicPeriod"/>
            </a:pPr>
            <a:r>
              <a:rPr lang="en-US" dirty="0" smtClean="0"/>
              <a:t>Polls displace serious coverage of candidates &amp; issues</a:t>
            </a:r>
          </a:p>
          <a:p>
            <a:pPr marL="457200" indent="-457200">
              <a:buFont typeface="+mj-lt"/>
              <a:buAutoNum type="arabicPeriod"/>
            </a:pPr>
            <a:r>
              <a:rPr lang="en-US" dirty="0" smtClean="0"/>
              <a:t>Polls encourage negative media advertising campaigns</a:t>
            </a:r>
          </a:p>
          <a:p>
            <a:pPr marL="457200" indent="-457200">
              <a:buFont typeface="+mj-lt"/>
              <a:buAutoNum type="arabicPeriod"/>
            </a:pPr>
            <a:r>
              <a:rPr lang="en-US" dirty="0" smtClean="0"/>
              <a:t>Polls encourage complacency among frontrunners and defeatism among trailing candidates</a:t>
            </a:r>
          </a:p>
          <a:p>
            <a:pPr marL="457200" indent="-457200">
              <a:buFont typeface="+mj-lt"/>
              <a:buAutoNum type="arabicPeriod"/>
            </a:pPr>
            <a:r>
              <a:rPr lang="en-US" dirty="0" smtClean="0"/>
              <a:t>There is a conflict of interest when media conduct polls to generate news</a:t>
            </a:r>
          </a:p>
          <a:p>
            <a:pPr marL="457200" indent="-457200">
              <a:buFont typeface="+mj-lt"/>
              <a:buAutoNum type="arabicPeriod"/>
            </a:pPr>
            <a:r>
              <a:rPr lang="en-US" dirty="0" smtClean="0"/>
              <a:t>Some politicians follow the polls rather than their convictions</a:t>
            </a:r>
          </a:p>
          <a:p>
            <a:pPr marL="457200" indent="-457200">
              <a:buFont typeface="+mj-lt"/>
              <a:buAutoNum type="arabicPeriod"/>
            </a:pPr>
            <a:r>
              <a:rPr lang="en-US" dirty="0" smtClean="0"/>
              <a:t>Polls can be manipulated to influence and mislead</a:t>
            </a:r>
            <a:endParaRPr lang="en-US" dirty="0"/>
          </a:p>
        </p:txBody>
      </p:sp>
    </p:spTree>
    <p:extLst>
      <p:ext uri="{BB962C8B-B14F-4D97-AF65-F5344CB8AC3E}">
        <p14:creationId xmlns:p14="http://schemas.microsoft.com/office/powerpoint/2010/main" val="6019566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609600"/>
            <a:ext cx="8437233" cy="5943600"/>
          </a:xfrm>
          <a:prstGeom prst="rect">
            <a:avLst/>
          </a:prstGeom>
        </p:spPr>
      </p:pic>
    </p:spTree>
    <p:extLst>
      <p:ext uri="{BB962C8B-B14F-4D97-AF65-F5344CB8AC3E}">
        <p14:creationId xmlns:p14="http://schemas.microsoft.com/office/powerpoint/2010/main" val="3763245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3063" y="762000"/>
            <a:ext cx="8943843" cy="5410200"/>
          </a:xfrm>
          <a:prstGeom prst="rect">
            <a:avLst/>
          </a:prstGeom>
        </p:spPr>
      </p:pic>
    </p:spTree>
    <p:extLst>
      <p:ext uri="{BB962C8B-B14F-4D97-AF65-F5344CB8AC3E}">
        <p14:creationId xmlns:p14="http://schemas.microsoft.com/office/powerpoint/2010/main" val="763254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33400" y="381000"/>
            <a:ext cx="8395615" cy="6313743"/>
          </a:xfrm>
          <a:prstGeom prst="rect">
            <a:avLst/>
          </a:prstGeom>
        </p:spPr>
      </p:pic>
      <p:sp>
        <p:nvSpPr>
          <p:cNvPr id="6" name="Rectangle 5"/>
          <p:cNvSpPr/>
          <p:nvPr/>
        </p:nvSpPr>
        <p:spPr>
          <a:xfrm>
            <a:off x="1021081" y="2286000"/>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07698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2401" y="533400"/>
            <a:ext cx="9292427" cy="5715000"/>
          </a:xfrm>
          <a:prstGeom prst="rect">
            <a:avLst/>
          </a:prstGeom>
        </p:spPr>
      </p:pic>
      <p:sp>
        <p:nvSpPr>
          <p:cNvPr id="2" name="Rectangle 1"/>
          <p:cNvSpPr/>
          <p:nvPr/>
        </p:nvSpPr>
        <p:spPr>
          <a:xfrm>
            <a:off x="2209800" y="381000"/>
            <a:ext cx="6324600" cy="6096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25537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524000"/>
          </a:xfrm>
        </p:spPr>
        <p:txBody>
          <a:bodyPr/>
          <a:lstStyle/>
          <a:p>
            <a:r>
              <a:rPr lang="en-US" dirty="0" smtClean="0"/>
              <a:t>Types of Regulation</a:t>
            </a:r>
            <a:endParaRPr lang="en-US" dirty="0"/>
          </a:p>
        </p:txBody>
      </p:sp>
      <p:sp>
        <p:nvSpPr>
          <p:cNvPr id="3" name="Content Placeholder 2"/>
          <p:cNvSpPr>
            <a:spLocks noGrp="1"/>
          </p:cNvSpPr>
          <p:nvPr>
            <p:ph idx="1"/>
          </p:nvPr>
        </p:nvSpPr>
        <p:spPr>
          <a:xfrm>
            <a:off x="1752600" y="2209800"/>
            <a:ext cx="6934200" cy="4267200"/>
          </a:xfrm>
        </p:spPr>
        <p:txBody>
          <a:bodyPr/>
          <a:lstStyle/>
          <a:p>
            <a:r>
              <a:rPr lang="en-US" dirty="0" smtClean="0"/>
              <a:t>Government regulation</a:t>
            </a:r>
          </a:p>
          <a:p>
            <a:pPr lvl="1"/>
            <a:r>
              <a:rPr lang="en-US" dirty="0" smtClean="0"/>
              <a:t>Covered by WAPOR report</a:t>
            </a:r>
          </a:p>
          <a:p>
            <a:r>
              <a:rPr lang="en-US" dirty="0" smtClean="0"/>
              <a:t>Self regulation</a:t>
            </a:r>
          </a:p>
          <a:p>
            <a:pPr lvl="1"/>
            <a:r>
              <a:rPr lang="en-US" dirty="0" smtClean="0"/>
              <a:t>Voluntary adherence to professional standards</a:t>
            </a:r>
            <a:endParaRPr lang="en-US" dirty="0"/>
          </a:p>
        </p:txBody>
      </p:sp>
    </p:spTree>
    <p:extLst>
      <p:ext uri="{BB962C8B-B14F-4D97-AF65-F5344CB8AC3E}">
        <p14:creationId xmlns:p14="http://schemas.microsoft.com/office/powerpoint/2010/main" val="37196560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524000"/>
          </a:xfrm>
        </p:spPr>
        <p:txBody>
          <a:bodyPr/>
          <a:lstStyle/>
          <a:p>
            <a:r>
              <a:rPr lang="en-US" dirty="0" smtClean="0"/>
              <a:t>Types of Regulation</a:t>
            </a:r>
            <a:endParaRPr lang="en-US" dirty="0"/>
          </a:p>
        </p:txBody>
      </p:sp>
      <p:sp>
        <p:nvSpPr>
          <p:cNvPr id="3" name="Content Placeholder 2"/>
          <p:cNvSpPr>
            <a:spLocks noGrp="1"/>
          </p:cNvSpPr>
          <p:nvPr>
            <p:ph idx="1"/>
          </p:nvPr>
        </p:nvSpPr>
        <p:spPr>
          <a:xfrm>
            <a:off x="1752600" y="2209800"/>
            <a:ext cx="6934200" cy="1828800"/>
          </a:xfrm>
        </p:spPr>
        <p:txBody>
          <a:bodyPr/>
          <a:lstStyle/>
          <a:p>
            <a:r>
              <a:rPr lang="en-US" dirty="0" smtClean="0"/>
              <a:t>Government regulation</a:t>
            </a:r>
          </a:p>
          <a:p>
            <a:pPr lvl="1"/>
            <a:r>
              <a:rPr lang="en-US" dirty="0" smtClean="0"/>
              <a:t>Covered by WAPOR report</a:t>
            </a:r>
          </a:p>
          <a:p>
            <a:r>
              <a:rPr lang="en-US" dirty="0" smtClean="0"/>
              <a:t>Self regulation</a:t>
            </a:r>
          </a:p>
          <a:p>
            <a:pPr lvl="1"/>
            <a:r>
              <a:rPr lang="en-US" dirty="0" smtClean="0"/>
              <a:t>Voluntary adherence to professional standards</a:t>
            </a:r>
          </a:p>
          <a:p>
            <a:pPr lvl="1"/>
            <a:endParaRPr lang="en-US" dirty="0"/>
          </a:p>
          <a:p>
            <a:pPr marL="274320" lvl="1" indent="0">
              <a:buNone/>
            </a:pPr>
            <a:endParaRPr lang="en-US" dirty="0" smtClean="0"/>
          </a:p>
          <a:p>
            <a:pPr marL="274320" lvl="1" indent="0">
              <a:buNone/>
            </a:pPr>
            <a:endParaRPr lang="en-US" dirty="0"/>
          </a:p>
          <a:p>
            <a:pPr marL="274320" lvl="1" indent="0">
              <a:buNone/>
            </a:pPr>
            <a:endParaRPr lang="en-US" dirty="0"/>
          </a:p>
          <a:p>
            <a:pPr marL="274320" lvl="1" indent="0">
              <a:buNone/>
            </a:pPr>
            <a:endParaRPr lang="en-US" dirty="0"/>
          </a:p>
        </p:txBody>
      </p:sp>
      <p:sp>
        <p:nvSpPr>
          <p:cNvPr id="4" name="TextBox 3"/>
          <p:cNvSpPr txBox="1"/>
          <p:nvPr/>
        </p:nvSpPr>
        <p:spPr>
          <a:xfrm>
            <a:off x="647700" y="4343400"/>
            <a:ext cx="8039100" cy="2400657"/>
          </a:xfrm>
          <a:prstGeom prst="rect">
            <a:avLst/>
          </a:prstGeom>
          <a:noFill/>
        </p:spPr>
        <p:txBody>
          <a:bodyPr wrap="square" rtlCol="0">
            <a:spAutoFit/>
          </a:bodyPr>
          <a:lstStyle/>
          <a:p>
            <a:r>
              <a:rPr lang="en-US" sz="2200" i="1" dirty="0" smtClean="0"/>
              <a:t>“if </a:t>
            </a:r>
            <a:r>
              <a:rPr lang="en-US" sz="2200" i="1" dirty="0"/>
              <a:t>national and international professional associations advance scientific and quality standards for conducting surveys and promote disclosure standards for survey methods, they will undermine the case for banning, censoring, or restricting polls</a:t>
            </a:r>
            <a:r>
              <a:rPr lang="en-US" sz="2200" i="1" dirty="0" smtClean="0"/>
              <a:t>.”</a:t>
            </a:r>
          </a:p>
          <a:p>
            <a:r>
              <a:rPr lang="en-US" sz="2200" dirty="0"/>
              <a:t>	</a:t>
            </a:r>
            <a:endParaRPr lang="en-US" sz="2200" dirty="0" smtClean="0"/>
          </a:p>
          <a:p>
            <a:r>
              <a:rPr lang="en-US" sz="2200" dirty="0"/>
              <a:t>	</a:t>
            </a:r>
            <a:r>
              <a:rPr lang="en-US" dirty="0" smtClean="0"/>
              <a:t>-Tom Smith (2004) International Journal of Public Opinion Research</a:t>
            </a:r>
            <a:endParaRPr lang="en-US" dirty="0"/>
          </a:p>
          <a:p>
            <a:endParaRPr lang="en-US" dirty="0"/>
          </a:p>
        </p:txBody>
      </p:sp>
    </p:spTree>
    <p:extLst>
      <p:ext uri="{BB962C8B-B14F-4D97-AF65-F5344CB8AC3E}">
        <p14:creationId xmlns:p14="http://schemas.microsoft.com/office/powerpoint/2010/main" val="38717039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1066800"/>
            <a:ext cx="7620000" cy="4585871"/>
          </a:xfrm>
          <a:prstGeom prst="rect">
            <a:avLst/>
          </a:prstGeom>
        </p:spPr>
        <p:txBody>
          <a:bodyPr wrap="square">
            <a:spAutoFit/>
          </a:bodyPr>
          <a:lstStyle/>
          <a:p>
            <a:r>
              <a:rPr lang="en-US" sz="3200" i="1" dirty="0" smtClean="0">
                <a:solidFill>
                  <a:srgbClr val="252525"/>
                </a:solidFill>
                <a:latin typeface="Open Sans"/>
              </a:rPr>
              <a:t>“Good </a:t>
            </a:r>
            <a:r>
              <a:rPr lang="en-US" sz="3200" i="1" dirty="0">
                <a:solidFill>
                  <a:srgbClr val="252525"/>
                </a:solidFill>
                <a:latin typeface="Open Sans"/>
              </a:rPr>
              <a:t>professional practice imposes the obligation upon all public opinion and survey researchers to disclose sufficient information about how the research was conducted to allow for independent review and verification of research claims</a:t>
            </a:r>
            <a:r>
              <a:rPr lang="en-US" sz="3200" i="1" dirty="0" smtClean="0">
                <a:solidFill>
                  <a:srgbClr val="252525"/>
                </a:solidFill>
                <a:latin typeface="Open Sans"/>
              </a:rPr>
              <a:t>.”</a:t>
            </a:r>
          </a:p>
          <a:p>
            <a:endParaRPr lang="en-US" sz="2800" dirty="0">
              <a:solidFill>
                <a:srgbClr val="252525"/>
              </a:solidFill>
              <a:latin typeface="Open Sans"/>
            </a:endParaRPr>
          </a:p>
          <a:p>
            <a:pPr marL="800100" lvl="1" indent="-342900">
              <a:buFontTx/>
              <a:buChar char="-"/>
            </a:pPr>
            <a:r>
              <a:rPr lang="en-US" sz="2000" dirty="0" smtClean="0">
                <a:solidFill>
                  <a:srgbClr val="252525"/>
                </a:solidFill>
                <a:latin typeface="Open Sans"/>
              </a:rPr>
              <a:t>AAPOR Code of Professional Ethics and Practices (Revised 11/30/15) </a:t>
            </a:r>
            <a:endParaRPr lang="en-US" sz="2000" dirty="0"/>
          </a:p>
        </p:txBody>
      </p:sp>
    </p:spTree>
    <p:extLst>
      <p:ext uri="{BB962C8B-B14F-4D97-AF65-F5344CB8AC3E}">
        <p14:creationId xmlns:p14="http://schemas.microsoft.com/office/powerpoint/2010/main" val="36514119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AAPOR\Transparency Initiative\Logos\AAPOR TI_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1600200"/>
            <a:ext cx="6316004"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1166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66800"/>
            <a:ext cx="8153400" cy="1524000"/>
          </a:xfrm>
        </p:spPr>
        <p:txBody>
          <a:bodyPr>
            <a:noAutofit/>
          </a:bodyPr>
          <a:lstStyle/>
          <a:p>
            <a:pPr eaLnBrk="1" fontAlgn="auto" hangingPunct="1">
              <a:spcAft>
                <a:spcPts val="0"/>
              </a:spcAft>
              <a:defRPr/>
            </a:pPr>
            <a:r>
              <a:rPr lang="en-US" b="1" dirty="0">
                <a:effectLst>
                  <a:outerShdw blurRad="38100" dist="38100" dir="2700000" algn="tl">
                    <a:srgbClr val="000000">
                      <a:alpha val="43137"/>
                    </a:srgbClr>
                  </a:outerShdw>
                </a:effectLst>
              </a:rPr>
              <a:t>W</a:t>
            </a:r>
            <a:r>
              <a:rPr lang="en-US" b="1" dirty="0" smtClean="0">
                <a:effectLst>
                  <a:outerShdw blurRad="38100" dist="38100" dir="2700000" algn="tl">
                    <a:srgbClr val="000000">
                      <a:alpha val="43137"/>
                    </a:srgbClr>
                  </a:outerShdw>
                </a:effectLst>
              </a:rPr>
              <a:t>hy a Transparency Initiative?</a:t>
            </a:r>
            <a:r>
              <a:rPr lang="en-US" dirty="0" smtClean="0">
                <a:effectLst>
                  <a:outerShdw blurRad="38100" dist="38100" dir="2700000" algn="tl">
                    <a:srgbClr val="000000">
                      <a:alpha val="43137"/>
                    </a:srgbClr>
                  </a:outerShdw>
                </a:effectLst>
              </a:rPr>
              <a:t> There is not enough transparency in the Social,  Behavioral &amp; Marketing Sciences.</a:t>
            </a:r>
            <a:endParaRPr lang="en-US" dirty="0">
              <a:effectLst>
                <a:outerShdw blurRad="38100" dist="38100" dir="2700000" algn="tl">
                  <a:srgbClr val="000000">
                    <a:alpha val="43137"/>
                  </a:srgbClr>
                </a:outerShdw>
              </a:effectLst>
            </a:endParaRPr>
          </a:p>
        </p:txBody>
      </p:sp>
      <p:sp>
        <p:nvSpPr>
          <p:cNvPr id="8195" name="Content Placeholder 2"/>
          <p:cNvSpPr>
            <a:spLocks noGrp="1"/>
          </p:cNvSpPr>
          <p:nvPr>
            <p:ph idx="1"/>
          </p:nvPr>
        </p:nvSpPr>
        <p:spPr>
          <a:xfrm>
            <a:off x="723900" y="3294126"/>
            <a:ext cx="7772400" cy="2971800"/>
          </a:xfrm>
        </p:spPr>
        <p:txBody>
          <a:bodyPr>
            <a:normAutofit fontScale="92500" lnSpcReduction="20000"/>
          </a:bodyPr>
          <a:lstStyle/>
          <a:p>
            <a:pPr eaLnBrk="1" hangingPunct="1"/>
            <a:r>
              <a:rPr lang="en-US" b="1" dirty="0" smtClean="0"/>
              <a:t>Premise 1:</a:t>
            </a:r>
            <a:r>
              <a:rPr lang="en-US" dirty="0" smtClean="0"/>
              <a:t> Too often, there is inadequate transparency of research and statistical methods when the results of social and behavioral science research are disseminated.</a:t>
            </a:r>
          </a:p>
          <a:p>
            <a:pPr marL="0" indent="0" eaLnBrk="1" hangingPunct="1">
              <a:buNone/>
            </a:pPr>
            <a:r>
              <a:rPr lang="en-US" dirty="0" smtClean="0"/>
              <a:t> </a:t>
            </a:r>
          </a:p>
          <a:p>
            <a:pPr eaLnBrk="1" hangingPunct="1"/>
            <a:r>
              <a:rPr lang="en-US" b="1" dirty="0" smtClean="0"/>
              <a:t>Premise 2:</a:t>
            </a:r>
            <a:r>
              <a:rPr lang="en-US" dirty="0" smtClean="0"/>
              <a:t> This is a serious detriment to progress in these scientific domains.</a:t>
            </a:r>
          </a:p>
          <a:p>
            <a:pPr marL="0" indent="0" eaLnBrk="1" hangingPunct="1">
              <a:buNone/>
            </a:pPr>
            <a:endParaRPr lang="en-US" dirty="0" smtClean="0"/>
          </a:p>
          <a:p>
            <a:pPr eaLnBrk="1" hangingPunct="1"/>
            <a:r>
              <a:rPr lang="en-US" b="1" dirty="0" smtClean="0"/>
              <a:t>Premise 3:</a:t>
            </a:r>
            <a:r>
              <a:rPr lang="en-US" dirty="0" smtClean="0"/>
              <a:t> Lack of transparency contributes to public disillusionment.</a:t>
            </a:r>
            <a:endParaRPr lang="en-US" b="1" dirty="0" smtClean="0"/>
          </a:p>
        </p:txBody>
      </p:sp>
      <p:pic>
        <p:nvPicPr>
          <p:cNvPr id="2050" name="Picture 2" descr="F:\AAPOR\Transparency Initiative\Logos\AAPOR TI_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5867400"/>
            <a:ext cx="1321308" cy="79705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7772400" cy="1143000"/>
          </a:xfrm>
        </p:spPr>
        <p:txBody>
          <a:bodyPr>
            <a:noAutofit/>
          </a:bodyPr>
          <a:lstStyle/>
          <a:p>
            <a:pPr eaLnBrk="1" fontAlgn="auto" hangingPunct="1">
              <a:spcAft>
                <a:spcPts val="0"/>
              </a:spcAft>
              <a:defRPr/>
            </a:pPr>
            <a:r>
              <a:rPr lang="en-US" dirty="0" smtClean="0">
                <a:effectLst>
                  <a:outerShdw blurRad="38100" dist="38100" dir="2700000" algn="tl">
                    <a:srgbClr val="000000">
                      <a:alpha val="43137"/>
                    </a:srgbClr>
                  </a:outerShdw>
                </a:effectLst>
              </a:rPr>
              <a:t>Openness is fundamental to scientific inquiry and credibility.</a:t>
            </a:r>
            <a:endParaRPr lang="en-US" dirty="0">
              <a:effectLst>
                <a:outerShdw blurRad="38100" dist="38100" dir="2700000" algn="tl">
                  <a:srgbClr val="000000">
                    <a:alpha val="43137"/>
                  </a:srgbClr>
                </a:outerShdw>
              </a:effectLst>
            </a:endParaRPr>
          </a:p>
        </p:txBody>
      </p:sp>
      <p:sp>
        <p:nvSpPr>
          <p:cNvPr id="8195" name="Content Placeholder 2"/>
          <p:cNvSpPr>
            <a:spLocks noGrp="1"/>
          </p:cNvSpPr>
          <p:nvPr>
            <p:ph idx="1"/>
          </p:nvPr>
        </p:nvSpPr>
        <p:spPr>
          <a:xfrm>
            <a:off x="914400" y="2438400"/>
            <a:ext cx="7772400" cy="3581400"/>
          </a:xfrm>
        </p:spPr>
        <p:txBody>
          <a:bodyPr/>
          <a:lstStyle/>
          <a:p>
            <a:pPr eaLnBrk="1" hangingPunct="1"/>
            <a:r>
              <a:rPr lang="en-US" dirty="0" smtClean="0"/>
              <a:t>AAPOR’s Transparency Initiative (TI) is designed to encourage openness in survey research so the field can advance.</a:t>
            </a:r>
          </a:p>
          <a:p>
            <a:r>
              <a:rPr lang="en-US" dirty="0" smtClean="0"/>
              <a:t>TI is envisioned to enhance the credibility of our profession by encouraging disclosure of methodological information and educating the public on how to use it.</a:t>
            </a:r>
          </a:p>
        </p:txBody>
      </p:sp>
      <p:pic>
        <p:nvPicPr>
          <p:cNvPr id="6" name="Picture 2" descr="F:\AAPOR\Transparency Initiative\Logos\AAPOR TI_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5867400"/>
            <a:ext cx="1321308" cy="79705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History of  the Transparency Initiative</a:t>
            </a:r>
            <a:endParaRPr lang="en-US" dirty="0"/>
          </a:p>
        </p:txBody>
      </p:sp>
      <p:sp>
        <p:nvSpPr>
          <p:cNvPr id="3" name="Content Placeholder 2"/>
          <p:cNvSpPr>
            <a:spLocks noGrp="1"/>
          </p:cNvSpPr>
          <p:nvPr>
            <p:ph idx="1"/>
          </p:nvPr>
        </p:nvSpPr>
        <p:spPr>
          <a:xfrm>
            <a:off x="685799" y="1509346"/>
            <a:ext cx="5638801" cy="2448256"/>
          </a:xfrm>
        </p:spPr>
        <p:txBody>
          <a:bodyPr>
            <a:normAutofit/>
          </a:bodyPr>
          <a:lstStyle/>
          <a:p>
            <a:r>
              <a:rPr lang="en-US" sz="2200" dirty="0" smtClean="0"/>
              <a:t>2010 AAPOR Conference: AAPOR President Peter Miller announces TI.</a:t>
            </a:r>
          </a:p>
          <a:p>
            <a:r>
              <a:rPr lang="en-US" sz="2200" dirty="0" smtClean="0"/>
              <a:t>2010-11: Steering Committees worked to conceptualize and organize TI. First pilot test.</a:t>
            </a:r>
          </a:p>
          <a:p>
            <a:r>
              <a:rPr lang="en-US" sz="2200" dirty="0" smtClean="0"/>
              <a:t>2011: WAPOR endorsement of TI.</a:t>
            </a:r>
          </a:p>
          <a:p>
            <a:pPr marL="0" indent="0">
              <a:buNone/>
            </a:pPr>
            <a:endParaRPr lang="en-US" dirty="0"/>
          </a:p>
        </p:txBody>
      </p:sp>
      <p:pic>
        <p:nvPicPr>
          <p:cNvPr id="4" name="Picture 2" descr="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10583" y="1503324"/>
            <a:ext cx="2018833" cy="2131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492369" y="3749034"/>
            <a:ext cx="8305800" cy="2800767"/>
          </a:xfrm>
          <a:prstGeom prst="rect">
            <a:avLst/>
          </a:prstGeom>
          <a:noFill/>
        </p:spPr>
        <p:txBody>
          <a:bodyPr wrap="square" rtlCol="0">
            <a:spAutoFit/>
          </a:bodyPr>
          <a:lstStyle/>
          <a:p>
            <a:pPr marL="342900" indent="-342900">
              <a:buFont typeface="Arial" pitchFamily="34" charset="0"/>
              <a:buChar char="•"/>
            </a:pPr>
            <a:r>
              <a:rPr lang="en-US" sz="2200" dirty="0"/>
              <a:t>2012-13: Multi-year TI Coordinating Committee </a:t>
            </a:r>
            <a:r>
              <a:rPr lang="en-US" sz="2200" dirty="0" smtClean="0"/>
              <a:t>appointed and charged with conducting second Pilot Test.</a:t>
            </a:r>
          </a:p>
          <a:p>
            <a:pPr marL="342900" indent="-342900">
              <a:buFont typeface="Arial" pitchFamily="34" charset="0"/>
              <a:buChar char="•"/>
            </a:pPr>
            <a:r>
              <a:rPr lang="en-US" sz="2200" dirty="0" smtClean="0"/>
              <a:t>2013: Second Pilot Test conducted.</a:t>
            </a:r>
          </a:p>
          <a:p>
            <a:pPr marL="342900" indent="-342900">
              <a:buFont typeface="Arial" pitchFamily="34" charset="0"/>
              <a:buChar char="•"/>
            </a:pPr>
            <a:r>
              <a:rPr lang="en-US" sz="2200" dirty="0" smtClean="0"/>
              <a:t>2014: TI officially launched; AAPOR journals adopt TI standards.</a:t>
            </a:r>
          </a:p>
          <a:p>
            <a:pPr marL="342900" indent="-342900">
              <a:buFont typeface="Arial" pitchFamily="34" charset="0"/>
              <a:buChar char="•"/>
            </a:pPr>
            <a:r>
              <a:rPr lang="en-US" sz="2200" dirty="0" smtClean="0"/>
              <a:t>2015: US Federal Committee on Statistical Methodology acknowledgement of TI.</a:t>
            </a:r>
          </a:p>
          <a:p>
            <a:pPr marL="342900" indent="-342900">
              <a:buFont typeface="Arial" pitchFamily="34" charset="0"/>
              <a:buChar char="•"/>
            </a:pPr>
            <a:r>
              <a:rPr lang="en-US" sz="2200" dirty="0" smtClean="0"/>
              <a:t>2016: total of 80 members accepted as of 12/1/16.</a:t>
            </a:r>
            <a:endParaRPr lang="en-US" sz="2200" dirty="0"/>
          </a:p>
        </p:txBody>
      </p:sp>
      <p:pic>
        <p:nvPicPr>
          <p:cNvPr id="6" name="Picture 2" descr="F:\AAPOR\Transparency Initiative\Logos\AAPOR TI_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5867400"/>
            <a:ext cx="1321308" cy="797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29367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990600"/>
          </a:xfrm>
        </p:spPr>
        <p:txBody>
          <a:bodyPr/>
          <a:lstStyle/>
          <a:p>
            <a:pPr algn="ctr"/>
            <a:r>
              <a:rPr lang="en-US" dirty="0" smtClean="0"/>
              <a:t>Transparency Initiative Members</a:t>
            </a:r>
            <a:endParaRPr lang="en-US" dirty="0"/>
          </a:p>
        </p:txBody>
      </p:sp>
      <p:sp>
        <p:nvSpPr>
          <p:cNvPr id="3" name="Content Placeholder 2"/>
          <p:cNvSpPr>
            <a:spLocks noGrp="1"/>
          </p:cNvSpPr>
          <p:nvPr>
            <p:ph sz="half" idx="1"/>
          </p:nvPr>
        </p:nvSpPr>
        <p:spPr>
          <a:xfrm>
            <a:off x="457200" y="1373957"/>
            <a:ext cx="4038600" cy="5484043"/>
          </a:xfrm>
        </p:spPr>
        <p:txBody>
          <a:bodyPr>
            <a:normAutofit fontScale="92500" lnSpcReduction="10000"/>
          </a:bodyPr>
          <a:lstStyle/>
          <a:p>
            <a:r>
              <a:rPr lang="en-US" sz="1600" dirty="0" smtClean="0"/>
              <a:t>ABC News</a:t>
            </a:r>
          </a:p>
          <a:p>
            <a:r>
              <a:rPr lang="en-US" sz="1600" dirty="0" err="1" smtClean="0"/>
              <a:t>Abt</a:t>
            </a:r>
            <a:r>
              <a:rPr lang="en-US" sz="1600" dirty="0" smtClean="0"/>
              <a:t>-SRBI</a:t>
            </a:r>
          </a:p>
          <a:p>
            <a:r>
              <a:rPr lang="en-US" sz="1600" dirty="0"/>
              <a:t>American Association for Retired Persons</a:t>
            </a:r>
          </a:p>
          <a:p>
            <a:r>
              <a:rPr lang="en-US" sz="1600" dirty="0" smtClean="0"/>
              <a:t>American </a:t>
            </a:r>
            <a:r>
              <a:rPr lang="en-US" sz="1600" dirty="0"/>
              <a:t>Institutes for Research</a:t>
            </a:r>
          </a:p>
          <a:p>
            <a:r>
              <a:rPr lang="en-US" sz="1600" dirty="0" smtClean="0"/>
              <a:t>American Legacy Foundation</a:t>
            </a:r>
          </a:p>
          <a:p>
            <a:r>
              <a:rPr lang="en-US" sz="1600" dirty="0" err="1" smtClean="0"/>
              <a:t>Buendía</a:t>
            </a:r>
            <a:r>
              <a:rPr lang="en-US" sz="1600" dirty="0" smtClean="0"/>
              <a:t> y Laredo S.C.</a:t>
            </a:r>
          </a:p>
          <a:p>
            <a:r>
              <a:rPr lang="en-US" sz="1600" dirty="0" smtClean="0"/>
              <a:t>California Health Interview Survey</a:t>
            </a:r>
          </a:p>
          <a:p>
            <a:r>
              <a:rPr lang="en-US" sz="1600" dirty="0" smtClean="0"/>
              <a:t>California State Fullerton </a:t>
            </a:r>
          </a:p>
          <a:p>
            <a:r>
              <a:rPr lang="en-US" sz="1600" dirty="0" smtClean="0"/>
              <a:t>Castleton Polling Institute</a:t>
            </a:r>
          </a:p>
          <a:p>
            <a:r>
              <a:rPr lang="en-US" sz="1600" dirty="0"/>
              <a:t>Center for Effective Philanthropy</a:t>
            </a:r>
          </a:p>
          <a:p>
            <a:r>
              <a:rPr lang="en-US" sz="1600" dirty="0" smtClean="0"/>
              <a:t>Chicago </a:t>
            </a:r>
            <a:r>
              <a:rPr lang="en-US" sz="1600" dirty="0"/>
              <a:t>Council on Global Affairs</a:t>
            </a:r>
          </a:p>
          <a:p>
            <a:r>
              <a:rPr lang="en-US" sz="1600" dirty="0" smtClean="0"/>
              <a:t>Cornell University</a:t>
            </a:r>
          </a:p>
          <a:p>
            <a:r>
              <a:rPr lang="en-US" sz="1600" dirty="0" smtClean="0"/>
              <a:t>D3 Systems</a:t>
            </a:r>
          </a:p>
          <a:p>
            <a:r>
              <a:rPr lang="en-US" sz="1600" dirty="0" smtClean="0"/>
              <a:t>Decision Information Resources, Inc.</a:t>
            </a:r>
          </a:p>
          <a:p>
            <a:r>
              <a:rPr lang="en-US" sz="1600" dirty="0" err="1" smtClean="0"/>
              <a:t>EdChoice</a:t>
            </a:r>
            <a:endParaRPr lang="en-US" sz="1600" dirty="0" smtClean="0"/>
          </a:p>
          <a:p>
            <a:r>
              <a:rPr lang="en-US" sz="1600" dirty="0" smtClean="0"/>
              <a:t>Elon University Poll</a:t>
            </a:r>
          </a:p>
          <a:p>
            <a:r>
              <a:rPr lang="en-US" sz="1600" dirty="0" smtClean="0"/>
              <a:t>Emerson College Polling Society</a:t>
            </a:r>
          </a:p>
          <a:p>
            <a:r>
              <a:rPr lang="en-US" sz="1600" dirty="0" smtClean="0"/>
              <a:t>Fairleigh Dickinson University</a:t>
            </a:r>
          </a:p>
          <a:p>
            <a:r>
              <a:rPr lang="en-US" sz="1600" dirty="0" smtClean="0"/>
              <a:t>Gallup Organization</a:t>
            </a:r>
          </a:p>
          <a:p>
            <a:r>
              <a:rPr lang="en-US" sz="1600" dirty="0" smtClean="0"/>
              <a:t>Gomez Research, Inc.</a:t>
            </a:r>
          </a:p>
        </p:txBody>
      </p:sp>
      <p:sp>
        <p:nvSpPr>
          <p:cNvPr id="4" name="Content Placeholder 3"/>
          <p:cNvSpPr>
            <a:spLocks noGrp="1"/>
          </p:cNvSpPr>
          <p:nvPr>
            <p:ph sz="half" idx="2"/>
          </p:nvPr>
        </p:nvSpPr>
        <p:spPr>
          <a:xfrm>
            <a:off x="4648200" y="1373957"/>
            <a:ext cx="4267200" cy="5486400"/>
          </a:xfrm>
        </p:spPr>
        <p:txBody>
          <a:bodyPr>
            <a:normAutofit fontScale="92500" lnSpcReduction="10000"/>
          </a:bodyPr>
          <a:lstStyle/>
          <a:p>
            <a:r>
              <a:rPr lang="en-US" sz="1600" dirty="0" err="1"/>
              <a:t>Goucher</a:t>
            </a:r>
            <a:r>
              <a:rPr lang="en-US" sz="1600" dirty="0"/>
              <a:t> College</a:t>
            </a:r>
          </a:p>
          <a:p>
            <a:r>
              <a:rPr lang="en-US" sz="1600" dirty="0" smtClean="0"/>
              <a:t>High </a:t>
            </a:r>
            <a:r>
              <a:rPr lang="en-US" sz="1600" dirty="0"/>
              <a:t>Point </a:t>
            </a:r>
            <a:r>
              <a:rPr lang="en-US" sz="1600" dirty="0" smtClean="0"/>
              <a:t>University</a:t>
            </a:r>
          </a:p>
          <a:p>
            <a:r>
              <a:rPr lang="en-US" sz="1600" dirty="0"/>
              <a:t>Huffington Post</a:t>
            </a:r>
          </a:p>
          <a:p>
            <a:r>
              <a:rPr lang="en-US" sz="1600" dirty="0" smtClean="0"/>
              <a:t>ICF International</a:t>
            </a:r>
          </a:p>
          <a:p>
            <a:r>
              <a:rPr lang="en-US" sz="1600" dirty="0" err="1" smtClean="0"/>
              <a:t>iMediaEthics</a:t>
            </a:r>
            <a:endParaRPr lang="en-US" sz="1600" dirty="0" smtClean="0"/>
          </a:p>
          <a:p>
            <a:r>
              <a:rPr lang="en-US" sz="1600" dirty="0" smtClean="0"/>
              <a:t>Indiana University Center</a:t>
            </a:r>
          </a:p>
          <a:p>
            <a:r>
              <a:rPr lang="en-US" sz="1600" dirty="0" err="1" smtClean="0"/>
              <a:t>InterMedia</a:t>
            </a:r>
            <a:r>
              <a:rPr lang="en-US" sz="1600" dirty="0" smtClean="0"/>
              <a:t> Survey Institute</a:t>
            </a:r>
          </a:p>
          <a:p>
            <a:r>
              <a:rPr lang="en-US" sz="1600" dirty="0" err="1" smtClean="0"/>
              <a:t>Ipsos</a:t>
            </a:r>
            <a:r>
              <a:rPr lang="en-US" sz="1600" dirty="0" smtClean="0"/>
              <a:t> Public Affairs U.S.</a:t>
            </a:r>
          </a:p>
          <a:p>
            <a:r>
              <a:rPr lang="en-US" sz="1600" dirty="0" smtClean="0"/>
              <a:t>JD Granz Research, Inc.</a:t>
            </a:r>
          </a:p>
          <a:p>
            <a:r>
              <a:rPr lang="en-US" sz="1600" dirty="0" smtClean="0"/>
              <a:t>Kaiser Family Foundation</a:t>
            </a:r>
          </a:p>
          <a:p>
            <a:r>
              <a:rPr lang="en-US" sz="1600" dirty="0" smtClean="0"/>
              <a:t>Langer Research Associates</a:t>
            </a:r>
          </a:p>
          <a:p>
            <a:r>
              <a:rPr lang="en-US" sz="1600" dirty="0" smtClean="0"/>
              <a:t>Latin American Public Opinion Project at Vanderbilt University</a:t>
            </a:r>
          </a:p>
          <a:p>
            <a:r>
              <a:rPr lang="en-US" sz="1600" dirty="0"/>
              <a:t>Loyola Marymount University</a:t>
            </a:r>
          </a:p>
          <a:p>
            <a:r>
              <a:rPr lang="en-US" sz="1600" dirty="0" smtClean="0"/>
              <a:t>Marist Poll</a:t>
            </a:r>
          </a:p>
          <a:p>
            <a:r>
              <a:rPr lang="en-US" sz="1600" dirty="0" smtClean="0"/>
              <a:t>Marquette University</a:t>
            </a:r>
          </a:p>
          <a:p>
            <a:r>
              <a:rPr lang="en-US" sz="1600" dirty="0" smtClean="0"/>
              <a:t>Mathematica Policy Institute</a:t>
            </a:r>
          </a:p>
          <a:p>
            <a:r>
              <a:rPr lang="en-US" sz="1600" dirty="0"/>
              <a:t>Michigan State University</a:t>
            </a:r>
          </a:p>
          <a:p>
            <a:r>
              <a:rPr lang="en-US" sz="1600" dirty="0" smtClean="0"/>
              <a:t>Monmouth University</a:t>
            </a:r>
          </a:p>
          <a:p>
            <a:r>
              <a:rPr lang="en-US" sz="1600" dirty="0" smtClean="0"/>
              <a:t>Muhlenberg College </a:t>
            </a:r>
          </a:p>
        </p:txBody>
      </p:sp>
      <p:pic>
        <p:nvPicPr>
          <p:cNvPr id="5" name="Picture 2" descr="F:\AAPOR\Transparency Initiative\Logos\AAPOR TI_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5867400"/>
            <a:ext cx="1321308" cy="797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3587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10600" cy="990600"/>
          </a:xfrm>
        </p:spPr>
        <p:txBody>
          <a:bodyPr>
            <a:normAutofit/>
          </a:bodyPr>
          <a:lstStyle/>
          <a:p>
            <a:pPr algn="ctr"/>
            <a:r>
              <a:rPr lang="en-US" dirty="0" smtClean="0"/>
              <a:t>Transparency Initiative Members, </a:t>
            </a:r>
            <a:r>
              <a:rPr lang="en-US" sz="2000" dirty="0" smtClean="0"/>
              <a:t>continued</a:t>
            </a:r>
            <a:endParaRPr lang="en-US" dirty="0"/>
          </a:p>
        </p:txBody>
      </p:sp>
      <p:sp>
        <p:nvSpPr>
          <p:cNvPr id="3" name="Content Placeholder 2"/>
          <p:cNvSpPr>
            <a:spLocks noGrp="1"/>
          </p:cNvSpPr>
          <p:nvPr>
            <p:ph sz="half" idx="1"/>
          </p:nvPr>
        </p:nvSpPr>
        <p:spPr>
          <a:xfrm>
            <a:off x="457200" y="1373957"/>
            <a:ext cx="4038600" cy="5484043"/>
          </a:xfrm>
        </p:spPr>
        <p:txBody>
          <a:bodyPr>
            <a:normAutofit fontScale="92500" lnSpcReduction="10000"/>
          </a:bodyPr>
          <a:lstStyle/>
          <a:p>
            <a:r>
              <a:rPr lang="en-US" sz="1600" dirty="0"/>
              <a:t>National Research Center, Inc.</a:t>
            </a:r>
          </a:p>
          <a:p>
            <a:r>
              <a:rPr lang="en-US" sz="1600" dirty="0" smtClean="0"/>
              <a:t>NORC at the University of Chicago</a:t>
            </a:r>
          </a:p>
          <a:p>
            <a:r>
              <a:rPr lang="en-US" sz="1600" dirty="0" smtClean="0"/>
              <a:t>Pew Research Center</a:t>
            </a:r>
          </a:p>
          <a:p>
            <a:r>
              <a:rPr lang="en-US" sz="1600" dirty="0" err="1" smtClean="0"/>
              <a:t>PolicyInteractive</a:t>
            </a:r>
            <a:endParaRPr lang="en-US" sz="1600" dirty="0" smtClean="0"/>
          </a:p>
          <a:p>
            <a:r>
              <a:rPr lang="en-US" sz="1600" dirty="0" smtClean="0"/>
              <a:t>Public Agenda</a:t>
            </a:r>
          </a:p>
          <a:p>
            <a:r>
              <a:rPr lang="en-US" sz="1600" dirty="0" smtClean="0"/>
              <a:t>Public Policy Institute of California</a:t>
            </a:r>
          </a:p>
          <a:p>
            <a:r>
              <a:rPr lang="en-US" sz="1600" dirty="0"/>
              <a:t>Public Religion Research Institute</a:t>
            </a:r>
          </a:p>
          <a:p>
            <a:r>
              <a:rPr lang="en-US" sz="1600" dirty="0" smtClean="0"/>
              <a:t>Quinnipiac University</a:t>
            </a:r>
          </a:p>
          <a:p>
            <a:r>
              <a:rPr lang="en-US" sz="1600" dirty="0" smtClean="0"/>
              <a:t>Research Services at the Presbyterian Church</a:t>
            </a:r>
          </a:p>
          <a:p>
            <a:r>
              <a:rPr lang="en-US" sz="1600" dirty="0"/>
              <a:t>Roanoke College</a:t>
            </a:r>
          </a:p>
          <a:p>
            <a:r>
              <a:rPr lang="en-US" sz="1600" dirty="0" smtClean="0"/>
              <a:t>RTI Internationa</a:t>
            </a:r>
            <a:r>
              <a:rPr lang="en-US" sz="1600" dirty="0"/>
              <a:t>l</a:t>
            </a:r>
            <a:endParaRPr lang="en-US" sz="1600" dirty="0" smtClean="0"/>
          </a:p>
          <a:p>
            <a:r>
              <a:rPr lang="en-US" sz="1600" dirty="0" smtClean="0"/>
              <a:t>Rutgers University Eagleton Center</a:t>
            </a:r>
          </a:p>
          <a:p>
            <a:r>
              <a:rPr lang="en-US" sz="1600" dirty="0" smtClean="0"/>
              <a:t>Sacramento </a:t>
            </a:r>
            <a:r>
              <a:rPr lang="en-US" sz="1600" dirty="0"/>
              <a:t>State University</a:t>
            </a:r>
          </a:p>
          <a:p>
            <a:r>
              <a:rPr lang="en-US" sz="1600" dirty="0" smtClean="0"/>
              <a:t>Siena College</a:t>
            </a:r>
          </a:p>
          <a:p>
            <a:r>
              <a:rPr lang="en-US" sz="1600" dirty="0" err="1" smtClean="0"/>
              <a:t>SoonerPoll</a:t>
            </a:r>
            <a:endParaRPr lang="en-US" sz="1600" dirty="0" smtClean="0"/>
          </a:p>
          <a:p>
            <a:r>
              <a:rPr lang="en-US" sz="1600" dirty="0"/>
              <a:t>Southern Illinois University</a:t>
            </a:r>
          </a:p>
          <a:p>
            <a:r>
              <a:rPr lang="en-US" sz="1600" dirty="0" smtClean="0"/>
              <a:t>SSRS</a:t>
            </a:r>
          </a:p>
          <a:p>
            <a:r>
              <a:rPr lang="en-US" sz="1600" dirty="0" smtClean="0"/>
              <a:t>Temple University</a:t>
            </a:r>
          </a:p>
          <a:p>
            <a:r>
              <a:rPr lang="en-US" sz="1600" dirty="0"/>
              <a:t>University of Arkansas at Little Rock </a:t>
            </a:r>
          </a:p>
          <a:p>
            <a:r>
              <a:rPr lang="en-US" sz="1600" dirty="0"/>
              <a:t>University of Chicago</a:t>
            </a:r>
          </a:p>
          <a:p>
            <a:endParaRPr lang="en-US" sz="1600" dirty="0" smtClean="0"/>
          </a:p>
        </p:txBody>
      </p:sp>
      <p:sp>
        <p:nvSpPr>
          <p:cNvPr id="4" name="Content Placeholder 3"/>
          <p:cNvSpPr>
            <a:spLocks noGrp="1"/>
          </p:cNvSpPr>
          <p:nvPr>
            <p:ph sz="half" idx="2"/>
          </p:nvPr>
        </p:nvSpPr>
        <p:spPr>
          <a:xfrm>
            <a:off x="4648200" y="1373957"/>
            <a:ext cx="4267200" cy="5486400"/>
          </a:xfrm>
        </p:spPr>
        <p:txBody>
          <a:bodyPr>
            <a:normAutofit fontScale="92500" lnSpcReduction="10000"/>
          </a:bodyPr>
          <a:lstStyle/>
          <a:p>
            <a:r>
              <a:rPr lang="en-US" sz="1600" dirty="0" smtClean="0"/>
              <a:t>University of Florida</a:t>
            </a:r>
          </a:p>
          <a:p>
            <a:r>
              <a:rPr lang="en-US" sz="1600" dirty="0" smtClean="0"/>
              <a:t>University of Illinois at Chicago</a:t>
            </a:r>
          </a:p>
          <a:p>
            <a:r>
              <a:rPr lang="en-US" sz="1600" dirty="0" smtClean="0"/>
              <a:t>University of Illinois at Springfield</a:t>
            </a:r>
          </a:p>
          <a:p>
            <a:r>
              <a:rPr lang="en-US" sz="1600" dirty="0" smtClean="0"/>
              <a:t>University of Kentucky</a:t>
            </a:r>
          </a:p>
          <a:p>
            <a:r>
              <a:rPr lang="en-US" sz="1600" dirty="0" smtClean="0"/>
              <a:t>University of Massachusetts Boston</a:t>
            </a:r>
          </a:p>
          <a:p>
            <a:r>
              <a:rPr lang="en-US" sz="1600" dirty="0" smtClean="0"/>
              <a:t>University of Michigan </a:t>
            </a:r>
            <a:r>
              <a:rPr lang="en-US" sz="1600" dirty="0" err="1" smtClean="0"/>
              <a:t>Ctr</a:t>
            </a:r>
            <a:r>
              <a:rPr lang="en-US" sz="1600" dirty="0" smtClean="0"/>
              <a:t> for Political Studies</a:t>
            </a:r>
          </a:p>
          <a:p>
            <a:r>
              <a:rPr lang="en-US" sz="1600" dirty="0" smtClean="0"/>
              <a:t>University of Nebraska</a:t>
            </a:r>
          </a:p>
          <a:p>
            <a:r>
              <a:rPr lang="en-US" sz="1600" dirty="0" smtClean="0"/>
              <a:t>University of New Hampshire</a:t>
            </a:r>
          </a:p>
          <a:p>
            <a:r>
              <a:rPr lang="en-US" sz="1600" dirty="0" smtClean="0"/>
              <a:t>University of North Florida</a:t>
            </a:r>
          </a:p>
          <a:p>
            <a:r>
              <a:rPr lang="en-US" sz="1600" dirty="0" smtClean="0"/>
              <a:t>University of Northern Iowa</a:t>
            </a:r>
          </a:p>
          <a:p>
            <a:r>
              <a:rPr lang="en-US" sz="1600" dirty="0" smtClean="0"/>
              <a:t>University of Pittsburgh</a:t>
            </a:r>
          </a:p>
          <a:p>
            <a:r>
              <a:rPr lang="en-US" sz="1600" dirty="0" smtClean="0"/>
              <a:t>University of South Carolina</a:t>
            </a:r>
          </a:p>
          <a:p>
            <a:r>
              <a:rPr lang="en-US" sz="1600" dirty="0" smtClean="0"/>
              <a:t>University of Virginia</a:t>
            </a:r>
          </a:p>
          <a:p>
            <a:r>
              <a:rPr lang="en-US" sz="1600" dirty="0" smtClean="0"/>
              <a:t>University of West Georgia </a:t>
            </a:r>
          </a:p>
          <a:p>
            <a:r>
              <a:rPr lang="en-US" sz="1600" dirty="0" smtClean="0"/>
              <a:t>University of Wisconsin</a:t>
            </a:r>
          </a:p>
          <a:p>
            <a:r>
              <a:rPr lang="en-US" sz="1600" dirty="0"/>
              <a:t>Urban Institute</a:t>
            </a:r>
          </a:p>
          <a:p>
            <a:r>
              <a:rPr lang="en-US" sz="1600" dirty="0" smtClean="0"/>
              <a:t>Vanderbilt University</a:t>
            </a:r>
          </a:p>
          <a:p>
            <a:r>
              <a:rPr lang="en-US" sz="1600" dirty="0"/>
              <a:t>Washington Post</a:t>
            </a:r>
          </a:p>
          <a:p>
            <a:r>
              <a:rPr lang="en-US" sz="1600" dirty="0" err="1" smtClean="0"/>
              <a:t>Westat</a:t>
            </a:r>
            <a:endParaRPr lang="en-US" sz="1600" dirty="0" smtClean="0"/>
          </a:p>
          <a:p>
            <a:r>
              <a:rPr lang="en-US" sz="1600" dirty="0" smtClean="0"/>
              <a:t>Western New England </a:t>
            </a:r>
            <a:r>
              <a:rPr lang="en-US" sz="1600" dirty="0" err="1" smtClean="0"/>
              <a:t>Univ</a:t>
            </a:r>
            <a:endParaRPr lang="en-US" sz="1600" dirty="0" smtClean="0"/>
          </a:p>
          <a:p>
            <a:r>
              <a:rPr lang="en-US" sz="1600" dirty="0" smtClean="0"/>
              <a:t>Winthrop University</a:t>
            </a:r>
            <a:endParaRPr lang="en-US" sz="1600" dirty="0"/>
          </a:p>
        </p:txBody>
      </p:sp>
      <p:pic>
        <p:nvPicPr>
          <p:cNvPr id="5" name="Picture 2" descr="F:\AAPOR\Transparency Initiative\Logos\AAPOR TI_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5867400"/>
            <a:ext cx="1321308" cy="797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16067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990600"/>
          </a:xfrm>
        </p:spPr>
        <p:txBody>
          <a:bodyPr>
            <a:normAutofit fontScale="90000"/>
          </a:bodyPr>
          <a:lstStyle/>
          <a:p>
            <a:pPr algn="ctr"/>
            <a:r>
              <a:rPr lang="en-US" dirty="0" smtClean="0"/>
              <a:t>TI Members by Sector</a:t>
            </a:r>
            <a:br>
              <a:rPr lang="en-US" dirty="0" smtClean="0"/>
            </a:br>
            <a:r>
              <a:rPr lang="en-US" sz="2700" dirty="0"/>
              <a:t>(as of </a:t>
            </a:r>
            <a:r>
              <a:rPr lang="en-US" sz="2700" dirty="0" smtClean="0"/>
              <a:t>December 1, 2016)</a:t>
            </a:r>
            <a:endParaRPr lang="en-US" sz="27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35889283"/>
              </p:ext>
            </p:extLst>
          </p:nvPr>
        </p:nvGraphicFramePr>
        <p:xfrm>
          <a:off x="1066800" y="2667000"/>
          <a:ext cx="6781800" cy="2225040"/>
        </p:xfrm>
        <a:graphic>
          <a:graphicData uri="http://schemas.openxmlformats.org/drawingml/2006/table">
            <a:tbl>
              <a:tblPr firstRow="1" bandRow="1">
                <a:tableStyleId>{5C22544A-7EE6-4342-B048-85BDC9FD1C3A}</a:tableStyleId>
              </a:tblPr>
              <a:tblGrid>
                <a:gridCol w="2260600"/>
                <a:gridCol w="2260600"/>
                <a:gridCol w="2260600"/>
              </a:tblGrid>
              <a:tr h="370840">
                <a:tc>
                  <a:txBody>
                    <a:bodyPr/>
                    <a:lstStyle/>
                    <a:p>
                      <a:endParaRPr lang="en-US" dirty="0"/>
                    </a:p>
                  </a:txBody>
                  <a:tcPr/>
                </a:tc>
                <a:tc>
                  <a:txBody>
                    <a:bodyPr/>
                    <a:lstStyle/>
                    <a:p>
                      <a:pPr algn="ctr"/>
                      <a:r>
                        <a:rPr lang="en-US" dirty="0" smtClean="0"/>
                        <a:t>N</a:t>
                      </a:r>
                      <a:endParaRPr lang="en-US" dirty="0"/>
                    </a:p>
                  </a:txBody>
                  <a:tcPr/>
                </a:tc>
                <a:tc>
                  <a:txBody>
                    <a:bodyPr/>
                    <a:lstStyle/>
                    <a:p>
                      <a:pPr algn="ctr"/>
                      <a:r>
                        <a:rPr lang="en-US" dirty="0" smtClean="0"/>
                        <a:t>% </a:t>
                      </a:r>
                      <a:endParaRPr lang="en-US" dirty="0"/>
                    </a:p>
                  </a:txBody>
                  <a:tcPr/>
                </a:tc>
              </a:tr>
              <a:tr h="370840">
                <a:tc>
                  <a:txBody>
                    <a:bodyPr/>
                    <a:lstStyle/>
                    <a:p>
                      <a:r>
                        <a:rPr lang="en-US" dirty="0" smtClean="0"/>
                        <a:t>Academic</a:t>
                      </a:r>
                      <a:endParaRPr lang="en-US" dirty="0"/>
                    </a:p>
                  </a:txBody>
                  <a:tcPr/>
                </a:tc>
                <a:tc>
                  <a:txBody>
                    <a:bodyPr/>
                    <a:lstStyle/>
                    <a:p>
                      <a:pPr algn="ctr"/>
                      <a:r>
                        <a:rPr lang="en-US" dirty="0" smtClean="0"/>
                        <a:t>44</a:t>
                      </a:r>
                      <a:endParaRPr lang="en-US" dirty="0"/>
                    </a:p>
                  </a:txBody>
                  <a:tcPr/>
                </a:tc>
                <a:tc>
                  <a:txBody>
                    <a:bodyPr/>
                    <a:lstStyle/>
                    <a:p>
                      <a:pPr algn="ctr"/>
                      <a:r>
                        <a:rPr lang="en-US" dirty="0" smtClean="0"/>
                        <a:t>55.0</a:t>
                      </a:r>
                      <a:endParaRPr lang="en-US" dirty="0"/>
                    </a:p>
                  </a:txBody>
                  <a:tcPr/>
                </a:tc>
              </a:tr>
              <a:tr h="370840">
                <a:tc>
                  <a:txBody>
                    <a:bodyPr/>
                    <a:lstStyle/>
                    <a:p>
                      <a:r>
                        <a:rPr lang="en-US" dirty="0" smtClean="0"/>
                        <a:t>Not-for-profit</a:t>
                      </a:r>
                      <a:endParaRPr lang="en-US" dirty="0"/>
                    </a:p>
                  </a:txBody>
                  <a:tcPr/>
                </a:tc>
                <a:tc>
                  <a:txBody>
                    <a:bodyPr/>
                    <a:lstStyle/>
                    <a:p>
                      <a:pPr algn="ctr"/>
                      <a:r>
                        <a:rPr lang="en-US" dirty="0" smtClean="0"/>
                        <a:t>18</a:t>
                      </a:r>
                      <a:endParaRPr lang="en-US" dirty="0"/>
                    </a:p>
                  </a:txBody>
                  <a:tcPr/>
                </a:tc>
                <a:tc>
                  <a:txBody>
                    <a:bodyPr/>
                    <a:lstStyle/>
                    <a:p>
                      <a:pPr algn="ctr"/>
                      <a:r>
                        <a:rPr lang="en-US" dirty="0" smtClean="0"/>
                        <a:t>22.5</a:t>
                      </a:r>
                      <a:endParaRPr lang="en-US" dirty="0"/>
                    </a:p>
                  </a:txBody>
                  <a:tcPr/>
                </a:tc>
              </a:tr>
              <a:tr h="370840">
                <a:tc>
                  <a:txBody>
                    <a:bodyPr/>
                    <a:lstStyle/>
                    <a:p>
                      <a:r>
                        <a:rPr lang="en-US" dirty="0" smtClean="0"/>
                        <a:t>For-profit</a:t>
                      </a:r>
                      <a:endParaRPr lang="en-US" dirty="0"/>
                    </a:p>
                  </a:txBody>
                  <a:tcPr/>
                </a:tc>
                <a:tc>
                  <a:txBody>
                    <a:bodyPr/>
                    <a:lstStyle/>
                    <a:p>
                      <a:pPr algn="ctr"/>
                      <a:r>
                        <a:rPr lang="en-US" dirty="0" smtClean="0"/>
                        <a:t>15</a:t>
                      </a:r>
                      <a:endParaRPr lang="en-US" dirty="0"/>
                    </a:p>
                  </a:txBody>
                  <a:tcPr/>
                </a:tc>
                <a:tc>
                  <a:txBody>
                    <a:bodyPr/>
                    <a:lstStyle/>
                    <a:p>
                      <a:pPr algn="ctr"/>
                      <a:r>
                        <a:rPr lang="en-US" dirty="0" smtClean="0"/>
                        <a:t>18.8</a:t>
                      </a:r>
                      <a:endParaRPr lang="en-US" dirty="0"/>
                    </a:p>
                  </a:txBody>
                  <a:tcPr/>
                </a:tc>
              </a:tr>
              <a:tr h="370840">
                <a:tc>
                  <a:txBody>
                    <a:bodyPr/>
                    <a:lstStyle/>
                    <a:p>
                      <a:r>
                        <a:rPr lang="en-US" dirty="0" smtClean="0"/>
                        <a:t>Media</a:t>
                      </a:r>
                      <a:endParaRPr lang="en-US" dirty="0"/>
                    </a:p>
                  </a:txBody>
                  <a:tcPr/>
                </a:tc>
                <a:tc>
                  <a:txBody>
                    <a:bodyPr/>
                    <a:lstStyle/>
                    <a:p>
                      <a:pPr algn="ctr"/>
                      <a:r>
                        <a:rPr lang="en-US" dirty="0" smtClean="0"/>
                        <a:t>3</a:t>
                      </a:r>
                      <a:endParaRPr lang="en-US" dirty="0"/>
                    </a:p>
                  </a:txBody>
                  <a:tcPr/>
                </a:tc>
                <a:tc>
                  <a:txBody>
                    <a:bodyPr/>
                    <a:lstStyle/>
                    <a:p>
                      <a:pPr algn="ctr"/>
                      <a:r>
                        <a:rPr lang="en-US" dirty="0" smtClean="0"/>
                        <a:t>3.8</a:t>
                      </a:r>
                      <a:endParaRPr lang="en-US" dirty="0"/>
                    </a:p>
                  </a:txBody>
                  <a:tcPr/>
                </a:tc>
              </a:tr>
              <a:tr h="370840">
                <a:tc>
                  <a:txBody>
                    <a:bodyPr/>
                    <a:lstStyle/>
                    <a:p>
                      <a:r>
                        <a:rPr lang="en-US" dirty="0" smtClean="0"/>
                        <a:t>Government</a:t>
                      </a:r>
                      <a:endParaRPr lang="en-US" dirty="0"/>
                    </a:p>
                  </a:txBody>
                  <a:tcPr/>
                </a:tc>
                <a:tc>
                  <a:txBody>
                    <a:bodyPr/>
                    <a:lstStyle/>
                    <a:p>
                      <a:pPr algn="ctr"/>
                      <a:r>
                        <a:rPr lang="en-US" dirty="0" smtClean="0"/>
                        <a:t>0</a:t>
                      </a:r>
                      <a:endParaRPr lang="en-US" dirty="0"/>
                    </a:p>
                  </a:txBody>
                  <a:tcPr/>
                </a:tc>
                <a:tc>
                  <a:txBody>
                    <a:bodyPr/>
                    <a:lstStyle/>
                    <a:p>
                      <a:pPr algn="ctr"/>
                      <a:r>
                        <a:rPr lang="en-US" dirty="0" smtClean="0"/>
                        <a:t>0.0</a:t>
                      </a:r>
                      <a:endParaRPr lang="en-US" dirty="0"/>
                    </a:p>
                  </a:txBody>
                  <a:tcPr/>
                </a:tc>
              </a:tr>
            </a:tbl>
          </a:graphicData>
        </a:graphic>
      </p:graphicFrame>
      <p:pic>
        <p:nvPicPr>
          <p:cNvPr id="5" name="Picture 2" descr="F:\AAPOR\Transparency Initiative\Logos\AAPOR TI_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0" y="5867400"/>
            <a:ext cx="1321308" cy="797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10369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04800" y="457200"/>
            <a:ext cx="8610600" cy="1066800"/>
          </a:xfrm>
        </p:spPr>
        <p:txBody>
          <a:bodyPr>
            <a:normAutofit fontScale="90000"/>
          </a:bodyPr>
          <a:lstStyle/>
          <a:p>
            <a:pPr algn="ctr" eaLnBrk="1" hangingPunct="1"/>
            <a:r>
              <a:rPr lang="en-US" dirty="0" smtClean="0">
                <a:effectLst>
                  <a:outerShdw blurRad="38100" dist="38100" dir="2700000" algn="tl">
                    <a:srgbClr val="000000">
                      <a:alpha val="43137"/>
                    </a:srgbClr>
                  </a:outerShdw>
                </a:effectLst>
              </a:rPr>
              <a:t>Revised AAPOR Code</a:t>
            </a:r>
            <a:r>
              <a:rPr lang="en-US" dirty="0">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rPr>
              <a:t/>
            </a:r>
            <a:br>
              <a:rPr lang="en-US"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Disclosure Items for Surveys</a:t>
            </a:r>
          </a:p>
        </p:txBody>
      </p:sp>
      <p:sp>
        <p:nvSpPr>
          <p:cNvPr id="3" name="Content Placeholder 2"/>
          <p:cNvSpPr>
            <a:spLocks noGrp="1"/>
          </p:cNvSpPr>
          <p:nvPr>
            <p:ph sz="half" idx="1"/>
          </p:nvPr>
        </p:nvSpPr>
        <p:spPr>
          <a:xfrm>
            <a:off x="457200" y="1648718"/>
            <a:ext cx="4038600" cy="4946650"/>
          </a:xfrm>
        </p:spPr>
        <p:txBody>
          <a:bodyPr>
            <a:normAutofit fontScale="62500" lnSpcReduction="20000"/>
          </a:bodyPr>
          <a:lstStyle/>
          <a:p>
            <a:pPr marL="365760" indent="-256032" eaLnBrk="1" fontAlgn="auto" hangingPunct="1">
              <a:spcAft>
                <a:spcPts val="0"/>
              </a:spcAft>
              <a:buClr>
                <a:schemeClr val="accent3"/>
              </a:buClr>
              <a:buFont typeface="Georgia"/>
              <a:buNone/>
              <a:defRPr/>
            </a:pPr>
            <a:r>
              <a:rPr lang="en-US" b="1" u="sng" dirty="0" smtClean="0"/>
              <a:t>Report Immediately</a:t>
            </a:r>
          </a:p>
          <a:p>
            <a:pPr marL="365760" indent="-256032" eaLnBrk="1" fontAlgn="auto" hangingPunct="1">
              <a:spcAft>
                <a:spcPts val="0"/>
              </a:spcAft>
              <a:buClr>
                <a:schemeClr val="accent3"/>
              </a:buClr>
              <a:buFont typeface="Georgia"/>
              <a:buChar char="•"/>
              <a:defRPr/>
            </a:pPr>
            <a:r>
              <a:rPr lang="en-US" sz="2700" dirty="0" smtClean="0"/>
              <a:t>Who sponsored &amp; conducted</a:t>
            </a:r>
          </a:p>
          <a:p>
            <a:pPr marL="365760" indent="-256032" eaLnBrk="1" fontAlgn="auto" hangingPunct="1">
              <a:spcAft>
                <a:spcPts val="0"/>
              </a:spcAft>
              <a:buClr>
                <a:schemeClr val="accent3"/>
              </a:buClr>
              <a:buFont typeface="Georgia"/>
              <a:buChar char="•"/>
              <a:defRPr/>
            </a:pPr>
            <a:r>
              <a:rPr lang="en-US" sz="2700" dirty="0" smtClean="0"/>
              <a:t>Exact question wording</a:t>
            </a:r>
          </a:p>
          <a:p>
            <a:pPr marL="365760" indent="-256032" eaLnBrk="1" fontAlgn="auto" hangingPunct="1">
              <a:spcAft>
                <a:spcPts val="0"/>
              </a:spcAft>
              <a:buClr>
                <a:schemeClr val="accent3"/>
              </a:buClr>
              <a:buFont typeface="Georgia"/>
              <a:buChar char="•"/>
              <a:defRPr/>
            </a:pPr>
            <a:r>
              <a:rPr lang="en-US" sz="2700" dirty="0" smtClean="0"/>
              <a:t>Definition of population &amp; geographic location</a:t>
            </a:r>
          </a:p>
          <a:p>
            <a:pPr marL="365760" indent="-256032" eaLnBrk="1" fontAlgn="auto" hangingPunct="1">
              <a:spcAft>
                <a:spcPts val="0"/>
              </a:spcAft>
              <a:buClr>
                <a:schemeClr val="accent3"/>
              </a:buClr>
              <a:buFont typeface="Georgia"/>
              <a:buChar char="•"/>
              <a:defRPr/>
            </a:pPr>
            <a:r>
              <a:rPr lang="en-US" sz="2700" dirty="0" smtClean="0"/>
              <a:t>Dates of data collection</a:t>
            </a:r>
          </a:p>
          <a:p>
            <a:pPr marL="365760" indent="-256032" eaLnBrk="1" fontAlgn="auto" hangingPunct="1">
              <a:spcAft>
                <a:spcPts val="0"/>
              </a:spcAft>
              <a:buClr>
                <a:schemeClr val="accent3"/>
              </a:buClr>
              <a:buFont typeface="Georgia"/>
              <a:buChar char="•"/>
              <a:defRPr/>
            </a:pPr>
            <a:r>
              <a:rPr lang="en-US" sz="2700" dirty="0" smtClean="0"/>
              <a:t>Sample frame description &amp; any non-coverage</a:t>
            </a:r>
          </a:p>
          <a:p>
            <a:pPr marL="365760" indent="-256032" eaLnBrk="1" fontAlgn="auto" hangingPunct="1">
              <a:spcAft>
                <a:spcPts val="0"/>
              </a:spcAft>
              <a:buClr>
                <a:schemeClr val="accent3"/>
              </a:buClr>
              <a:buFont typeface="Georgia"/>
              <a:buChar char="•"/>
              <a:defRPr/>
            </a:pPr>
            <a:r>
              <a:rPr lang="en-US" sz="2700" dirty="0" smtClean="0"/>
              <a:t>Name of sample supplier</a:t>
            </a:r>
          </a:p>
          <a:p>
            <a:pPr marL="365760" indent="-256032" eaLnBrk="1" fontAlgn="auto" hangingPunct="1">
              <a:spcAft>
                <a:spcPts val="0"/>
              </a:spcAft>
              <a:buClr>
                <a:schemeClr val="accent3"/>
              </a:buClr>
              <a:buFont typeface="Georgia"/>
              <a:buChar char="•"/>
              <a:defRPr/>
            </a:pPr>
            <a:r>
              <a:rPr lang="en-US" sz="2700" dirty="0" smtClean="0"/>
              <a:t>[if panel]: recruitment methods</a:t>
            </a:r>
          </a:p>
          <a:p>
            <a:pPr marL="365760" indent="-256032" eaLnBrk="1" fontAlgn="auto" hangingPunct="1">
              <a:spcAft>
                <a:spcPts val="0"/>
              </a:spcAft>
              <a:buClr>
                <a:schemeClr val="accent3"/>
              </a:buClr>
              <a:buFont typeface="Georgia"/>
              <a:buChar char="•"/>
              <a:defRPr/>
            </a:pPr>
            <a:r>
              <a:rPr lang="en-US" sz="2700" dirty="0" smtClean="0"/>
              <a:t>Detailed sample design</a:t>
            </a:r>
          </a:p>
          <a:p>
            <a:pPr marL="365760" indent="-256032" eaLnBrk="1" fontAlgn="auto" hangingPunct="1">
              <a:spcAft>
                <a:spcPts val="0"/>
              </a:spcAft>
              <a:buClr>
                <a:schemeClr val="accent3"/>
              </a:buClr>
              <a:buFont typeface="Georgia"/>
              <a:buChar char="•"/>
              <a:defRPr/>
            </a:pPr>
            <a:r>
              <a:rPr lang="en-US" sz="2700" dirty="0" smtClean="0"/>
              <a:t>Method(s)/mode(s)/language(s)</a:t>
            </a:r>
          </a:p>
          <a:p>
            <a:pPr marL="365760" indent="-256032" eaLnBrk="1" fontAlgn="auto" hangingPunct="1">
              <a:spcAft>
                <a:spcPts val="0"/>
              </a:spcAft>
              <a:buClr>
                <a:schemeClr val="accent3"/>
              </a:buClr>
              <a:buFont typeface="Georgia"/>
              <a:buChar char="•"/>
              <a:defRPr/>
            </a:pPr>
            <a:r>
              <a:rPr lang="en-US" sz="2700" dirty="0" smtClean="0"/>
              <a:t>[if probability]: sample size &amp; error &amp; any design effects adjustments</a:t>
            </a:r>
          </a:p>
          <a:p>
            <a:pPr marL="365760" indent="-256032" eaLnBrk="1" fontAlgn="auto" hangingPunct="1">
              <a:spcAft>
                <a:spcPts val="0"/>
              </a:spcAft>
              <a:buClr>
                <a:schemeClr val="accent3"/>
              </a:buClr>
              <a:buFont typeface="Georgia"/>
              <a:buChar char="•"/>
              <a:defRPr/>
            </a:pPr>
            <a:r>
              <a:rPr lang="en-US" sz="2700" dirty="0" smtClean="0"/>
              <a:t>[if non-</a:t>
            </a:r>
            <a:r>
              <a:rPr lang="en-US" sz="2700" dirty="0" err="1" smtClean="0"/>
              <a:t>prob</a:t>
            </a:r>
            <a:r>
              <a:rPr lang="en-US" sz="2700" dirty="0" smtClean="0"/>
              <a:t>]: sample size &amp; precision ONLY if detailed description of underlying model</a:t>
            </a:r>
          </a:p>
          <a:p>
            <a:pPr marL="365760" indent="-256032" eaLnBrk="1" fontAlgn="auto" hangingPunct="1">
              <a:spcAft>
                <a:spcPts val="0"/>
              </a:spcAft>
              <a:buClr>
                <a:schemeClr val="accent3"/>
              </a:buClr>
              <a:buFont typeface="Georgia"/>
              <a:buChar char="•"/>
              <a:defRPr/>
            </a:pPr>
            <a:r>
              <a:rPr lang="en-US" sz="2700" dirty="0" smtClean="0"/>
              <a:t>Weighting &amp; sources of parameters</a:t>
            </a:r>
          </a:p>
          <a:p>
            <a:pPr marL="365760" indent="-256032" eaLnBrk="1" fontAlgn="auto" hangingPunct="1">
              <a:spcAft>
                <a:spcPts val="0"/>
              </a:spcAft>
              <a:buClr>
                <a:schemeClr val="accent3"/>
              </a:buClr>
              <a:buFont typeface="Georgia"/>
              <a:buChar char="•"/>
              <a:defRPr/>
            </a:pPr>
            <a:r>
              <a:rPr lang="en-US" sz="2700" dirty="0" smtClean="0"/>
              <a:t>Who contact for more information</a:t>
            </a:r>
          </a:p>
        </p:txBody>
      </p:sp>
      <p:sp>
        <p:nvSpPr>
          <p:cNvPr id="4" name="Content Placeholder 3"/>
          <p:cNvSpPr>
            <a:spLocks noGrp="1"/>
          </p:cNvSpPr>
          <p:nvPr>
            <p:ph sz="half" idx="2"/>
          </p:nvPr>
        </p:nvSpPr>
        <p:spPr>
          <a:xfrm>
            <a:off x="4632585" y="1648718"/>
            <a:ext cx="4038600" cy="4946650"/>
          </a:xfrm>
        </p:spPr>
        <p:txBody>
          <a:bodyPr>
            <a:normAutofit fontScale="62500" lnSpcReduction="20000"/>
          </a:bodyPr>
          <a:lstStyle/>
          <a:p>
            <a:pPr marL="365760" indent="-256032" eaLnBrk="1" fontAlgn="auto" hangingPunct="1">
              <a:spcAft>
                <a:spcPts val="0"/>
              </a:spcAft>
              <a:buClr>
                <a:schemeClr val="accent3"/>
              </a:buClr>
              <a:buFont typeface="Georgia"/>
              <a:buNone/>
              <a:defRPr/>
            </a:pPr>
            <a:r>
              <a:rPr lang="en-US" b="1" u="sng" dirty="0" smtClean="0"/>
              <a:t>Within 30 Days of request</a:t>
            </a:r>
          </a:p>
          <a:p>
            <a:pPr marL="365760" indent="-256032" eaLnBrk="1" fontAlgn="auto" hangingPunct="1">
              <a:spcAft>
                <a:spcPts val="0"/>
              </a:spcAft>
              <a:buClr>
                <a:schemeClr val="accent3"/>
              </a:buClr>
              <a:buFont typeface="Georgia"/>
              <a:buChar char="•"/>
              <a:defRPr/>
            </a:pPr>
            <a:r>
              <a:rPr lang="en-US" dirty="0" smtClean="0"/>
              <a:t>Panel management procedures</a:t>
            </a:r>
          </a:p>
          <a:p>
            <a:pPr marL="365760" indent="-256032" eaLnBrk="1" fontAlgn="auto" hangingPunct="1">
              <a:spcAft>
                <a:spcPts val="0"/>
              </a:spcAft>
              <a:buClr>
                <a:schemeClr val="accent3"/>
              </a:buClr>
              <a:buFont typeface="Georgia"/>
              <a:buChar char="•"/>
              <a:defRPr/>
            </a:pPr>
            <a:r>
              <a:rPr lang="en-US" dirty="0" smtClean="0"/>
              <a:t>Interviewer training, supervision &amp; monitoring</a:t>
            </a:r>
          </a:p>
          <a:p>
            <a:pPr marL="365760" indent="-256032" eaLnBrk="1" fontAlgn="auto" hangingPunct="1">
              <a:spcAft>
                <a:spcPts val="0"/>
              </a:spcAft>
              <a:buClr>
                <a:schemeClr val="accent3"/>
              </a:buClr>
              <a:buFont typeface="Georgia"/>
              <a:buChar char="•"/>
              <a:defRPr/>
            </a:pPr>
            <a:r>
              <a:rPr lang="en-US" dirty="0"/>
              <a:t>S</a:t>
            </a:r>
            <a:r>
              <a:rPr lang="en-US" dirty="0" smtClean="0"/>
              <a:t>creening procedures</a:t>
            </a:r>
          </a:p>
          <a:p>
            <a:pPr marL="365760" indent="-256032" eaLnBrk="1" fontAlgn="auto" hangingPunct="1">
              <a:spcAft>
                <a:spcPts val="0"/>
              </a:spcAft>
              <a:buClr>
                <a:schemeClr val="accent3"/>
              </a:buClr>
              <a:buFont typeface="Georgia"/>
              <a:buChar char="•"/>
              <a:defRPr/>
            </a:pPr>
            <a:r>
              <a:rPr lang="en-US" dirty="0" smtClean="0"/>
              <a:t>Relevant stimuli (show cards)</a:t>
            </a:r>
          </a:p>
          <a:p>
            <a:pPr marL="365760" indent="-256032" eaLnBrk="1" fontAlgn="auto" hangingPunct="1">
              <a:spcAft>
                <a:spcPts val="0"/>
              </a:spcAft>
              <a:buClr>
                <a:schemeClr val="accent3"/>
              </a:buClr>
              <a:buFont typeface="Georgia"/>
              <a:buChar char="•"/>
              <a:defRPr/>
            </a:pPr>
            <a:r>
              <a:rPr lang="en-US" dirty="0" smtClean="0"/>
              <a:t>Strategies used to gain cooperation</a:t>
            </a:r>
          </a:p>
          <a:p>
            <a:pPr marL="365760" indent="-256032" eaLnBrk="1" fontAlgn="auto" hangingPunct="1">
              <a:spcAft>
                <a:spcPts val="0"/>
              </a:spcAft>
              <a:buClr>
                <a:schemeClr val="accent3"/>
              </a:buClr>
              <a:buFont typeface="Georgia"/>
              <a:buChar char="•"/>
              <a:defRPr/>
            </a:pPr>
            <a:r>
              <a:rPr lang="en-US" dirty="0" smtClean="0"/>
              <a:t>Data quality procedures</a:t>
            </a:r>
          </a:p>
          <a:p>
            <a:pPr marL="365760" indent="-256032" eaLnBrk="1" fontAlgn="auto" hangingPunct="1">
              <a:spcAft>
                <a:spcPts val="0"/>
              </a:spcAft>
              <a:buClr>
                <a:schemeClr val="accent3"/>
              </a:buClr>
              <a:buFont typeface="Georgia"/>
              <a:buChar char="•"/>
              <a:defRPr/>
            </a:pPr>
            <a:r>
              <a:rPr lang="en-US" dirty="0" smtClean="0"/>
              <a:t>Sample dispositions </a:t>
            </a:r>
          </a:p>
          <a:p>
            <a:pPr marL="365760" indent="-256032" eaLnBrk="1" fontAlgn="auto" hangingPunct="1">
              <a:spcAft>
                <a:spcPts val="0"/>
              </a:spcAft>
              <a:buClr>
                <a:schemeClr val="accent3"/>
              </a:buClr>
              <a:buFont typeface="Georgia"/>
              <a:buChar char="•"/>
              <a:defRPr/>
            </a:pPr>
            <a:r>
              <a:rPr lang="en-US" dirty="0" smtClean="0"/>
              <a:t>[if reported]: AAPOR response and cooperation rates</a:t>
            </a:r>
          </a:p>
          <a:p>
            <a:pPr marL="365760" indent="-256032" eaLnBrk="1" fontAlgn="auto" hangingPunct="1">
              <a:spcAft>
                <a:spcPts val="0"/>
              </a:spcAft>
              <a:buClr>
                <a:schemeClr val="accent3"/>
              </a:buClr>
              <a:buFont typeface="Georgia"/>
              <a:buChar char="•"/>
              <a:defRPr/>
            </a:pPr>
            <a:r>
              <a:rPr lang="en-US" dirty="0" smtClean="0"/>
              <a:t>Unweighted sample sizes for subgroup estimates</a:t>
            </a:r>
          </a:p>
          <a:p>
            <a:pPr marL="365760" indent="-256032" eaLnBrk="1" fontAlgn="auto" hangingPunct="1">
              <a:spcAft>
                <a:spcPts val="0"/>
              </a:spcAft>
              <a:buClr>
                <a:schemeClr val="accent3"/>
              </a:buClr>
              <a:buFont typeface="Georgia"/>
              <a:buChar char="•"/>
              <a:defRPr/>
            </a:pPr>
            <a:r>
              <a:rPr lang="en-US" dirty="0" smtClean="0"/>
              <a:t>Specifications for replication of indices or statistical models</a:t>
            </a:r>
          </a:p>
        </p:txBody>
      </p:sp>
      <p:pic>
        <p:nvPicPr>
          <p:cNvPr id="5" name="Picture 2" descr="F:\AAPOR\Transparency Initiative\Logos\AAPOR TI_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0" y="5867400"/>
            <a:ext cx="1321308" cy="79705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8610600" cy="990600"/>
          </a:xfrm>
        </p:spPr>
        <p:txBody>
          <a:bodyPr>
            <a:normAutofit fontScale="90000"/>
          </a:bodyPr>
          <a:lstStyle/>
          <a:p>
            <a:pPr algn="ctr"/>
            <a:r>
              <a:rPr lang="en-US" dirty="0" smtClean="0">
                <a:effectLst>
                  <a:outerShdw blurRad="38100" dist="38100" dir="2700000" algn="tl">
                    <a:srgbClr val="000000">
                      <a:alpha val="43137"/>
                    </a:srgbClr>
                  </a:outerShdw>
                </a:effectLst>
              </a:rPr>
              <a:t>Revised </a:t>
            </a:r>
            <a:r>
              <a:rPr lang="en-US" dirty="0">
                <a:effectLst>
                  <a:outerShdw blurRad="38100" dist="38100" dir="2700000" algn="tl">
                    <a:srgbClr val="000000">
                      <a:alpha val="43137"/>
                    </a:srgbClr>
                  </a:outerShdw>
                </a:effectLst>
              </a:rPr>
              <a:t>AAPOR Code </a:t>
            </a:r>
            <a:br>
              <a:rPr lang="en-US" dirty="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Disclosure Items for </a:t>
            </a:r>
            <a:r>
              <a:rPr lang="en-US" dirty="0" smtClean="0">
                <a:effectLst>
                  <a:outerShdw blurRad="38100" dist="38100" dir="2700000" algn="tl">
                    <a:srgbClr val="000000">
                      <a:alpha val="43137"/>
                    </a:srgbClr>
                  </a:outerShdw>
                </a:effectLst>
              </a:rPr>
              <a:t>Qualitative Research*</a:t>
            </a:r>
            <a:endParaRPr lang="en-US" dirty="0"/>
          </a:p>
        </p:txBody>
      </p:sp>
      <p:sp>
        <p:nvSpPr>
          <p:cNvPr id="3" name="Content Placeholder 2"/>
          <p:cNvSpPr>
            <a:spLocks noGrp="1"/>
          </p:cNvSpPr>
          <p:nvPr>
            <p:ph idx="1"/>
          </p:nvPr>
        </p:nvSpPr>
        <p:spPr>
          <a:xfrm>
            <a:off x="457200" y="1752600"/>
            <a:ext cx="8229600" cy="4953000"/>
          </a:xfrm>
        </p:spPr>
        <p:txBody>
          <a:bodyPr>
            <a:normAutofit/>
          </a:bodyPr>
          <a:lstStyle/>
          <a:p>
            <a:pPr marL="0" indent="0">
              <a:buNone/>
            </a:pPr>
            <a:r>
              <a:rPr lang="en-US" sz="2200" b="1" u="sng" dirty="0"/>
              <a:t>Include in any report or make available upon report release</a:t>
            </a:r>
          </a:p>
          <a:p>
            <a:r>
              <a:rPr lang="en-US" sz="1900" dirty="0" smtClean="0"/>
              <a:t>Who sponsored &amp; conducted research</a:t>
            </a:r>
          </a:p>
          <a:p>
            <a:r>
              <a:rPr lang="en-US" sz="1900" dirty="0" smtClean="0"/>
              <a:t>Definition of population &amp; geographic location</a:t>
            </a:r>
          </a:p>
          <a:p>
            <a:r>
              <a:rPr lang="en-US" sz="1900" dirty="0" smtClean="0"/>
              <a:t>Instrumentation used &amp; languages</a:t>
            </a:r>
          </a:p>
          <a:p>
            <a:r>
              <a:rPr lang="en-US" sz="1900" dirty="0" smtClean="0"/>
              <a:t>Description of relevant stimuli (</a:t>
            </a:r>
            <a:r>
              <a:rPr lang="en-US" sz="1900" dirty="0" err="1" smtClean="0"/>
              <a:t>eg</a:t>
            </a:r>
            <a:r>
              <a:rPr lang="en-US" sz="1900" dirty="0" smtClean="0"/>
              <a:t> visual/sensory exhibits/show cards)</a:t>
            </a:r>
          </a:p>
          <a:p>
            <a:r>
              <a:rPr lang="en-US" sz="1900" dirty="0" smtClean="0"/>
              <a:t>Dates of data collection &amp; physical location</a:t>
            </a:r>
          </a:p>
          <a:p>
            <a:r>
              <a:rPr lang="en-US" sz="1900" dirty="0" smtClean="0"/>
              <a:t>Subject eligibility</a:t>
            </a:r>
          </a:p>
          <a:p>
            <a:r>
              <a:rPr lang="en-US" sz="1900" dirty="0" smtClean="0"/>
              <a:t>Number of research subjects, by data collection strategy</a:t>
            </a:r>
          </a:p>
          <a:p>
            <a:r>
              <a:rPr lang="en-US" sz="1900" dirty="0" smtClean="0"/>
              <a:t>Methods of interviewer/coder training, supervision and monitoring</a:t>
            </a:r>
          </a:p>
          <a:p>
            <a:r>
              <a:rPr lang="en-US" sz="1900" dirty="0" smtClean="0"/>
              <a:t>Duration of research participation</a:t>
            </a:r>
          </a:p>
          <a:p>
            <a:r>
              <a:rPr lang="en-US" sz="1900" dirty="0" smtClean="0"/>
              <a:t>Any compensation or incentives provided to research subjects</a:t>
            </a:r>
          </a:p>
          <a:p>
            <a:r>
              <a:rPr lang="en-US" sz="1900" dirty="0" smtClean="0"/>
              <a:t>Whether or not data collection included audio or video recordings used</a:t>
            </a:r>
            <a:endParaRPr lang="en-US" sz="1900" dirty="0"/>
          </a:p>
        </p:txBody>
      </p:sp>
      <p:sp>
        <p:nvSpPr>
          <p:cNvPr id="4" name="TextBox 3"/>
          <p:cNvSpPr txBox="1"/>
          <p:nvPr/>
        </p:nvSpPr>
        <p:spPr>
          <a:xfrm>
            <a:off x="304800" y="5997714"/>
            <a:ext cx="8229600" cy="707886"/>
          </a:xfrm>
          <a:prstGeom prst="rect">
            <a:avLst/>
          </a:prstGeom>
          <a:noFill/>
        </p:spPr>
        <p:txBody>
          <a:bodyPr wrap="square" rtlCol="0">
            <a:spAutoFit/>
          </a:bodyPr>
          <a:lstStyle/>
          <a:p>
            <a:r>
              <a:rPr lang="en-US" sz="2000" dirty="0" smtClean="0">
                <a:solidFill>
                  <a:schemeClr val="tx2"/>
                </a:solidFill>
              </a:rPr>
              <a:t>*includes “focus groups, in-depth interviews, case studies, narrative research, and ethnography”</a:t>
            </a:r>
            <a:endParaRPr lang="en-US" sz="2000" dirty="0">
              <a:solidFill>
                <a:schemeClr val="tx2"/>
              </a:solidFill>
            </a:endParaRPr>
          </a:p>
        </p:txBody>
      </p:sp>
    </p:spTree>
    <p:extLst>
      <p:ext uri="{BB962C8B-B14F-4D97-AF65-F5344CB8AC3E}">
        <p14:creationId xmlns:p14="http://schemas.microsoft.com/office/powerpoint/2010/main" val="35947476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effectLst>
                  <a:outerShdw blurRad="38100" dist="38100" dir="2700000" algn="tl">
                    <a:srgbClr val="000000">
                      <a:alpha val="43137"/>
                    </a:srgbClr>
                  </a:outerShdw>
                </a:effectLst>
              </a:rPr>
              <a:t>Revised </a:t>
            </a:r>
            <a:r>
              <a:rPr lang="en-US" dirty="0">
                <a:effectLst>
                  <a:outerShdw blurRad="38100" dist="38100" dir="2700000" algn="tl">
                    <a:srgbClr val="000000">
                      <a:alpha val="43137"/>
                    </a:srgbClr>
                  </a:outerShdw>
                </a:effectLst>
              </a:rPr>
              <a:t>AAPOR Code </a:t>
            </a:r>
            <a:br>
              <a:rPr lang="en-US" dirty="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Disclosure Items for </a:t>
            </a:r>
            <a:r>
              <a:rPr lang="en-US" dirty="0" smtClean="0">
                <a:effectLst>
                  <a:outerShdw blurRad="38100" dist="38100" dir="2700000" algn="tl">
                    <a:srgbClr val="000000">
                      <a:alpha val="43137"/>
                    </a:srgbClr>
                  </a:outerShdw>
                </a:effectLst>
              </a:rPr>
              <a:t>Content Analyses*</a:t>
            </a:r>
            <a:endParaRPr lang="en-US" dirty="0"/>
          </a:p>
        </p:txBody>
      </p:sp>
      <p:sp>
        <p:nvSpPr>
          <p:cNvPr id="3" name="Content Placeholder 2"/>
          <p:cNvSpPr>
            <a:spLocks noGrp="1"/>
          </p:cNvSpPr>
          <p:nvPr>
            <p:ph idx="1"/>
          </p:nvPr>
        </p:nvSpPr>
        <p:spPr>
          <a:xfrm>
            <a:off x="457200" y="1752600"/>
            <a:ext cx="8229600" cy="4953000"/>
          </a:xfrm>
        </p:spPr>
        <p:txBody>
          <a:bodyPr>
            <a:normAutofit/>
          </a:bodyPr>
          <a:lstStyle/>
          <a:p>
            <a:pPr marL="0" indent="0">
              <a:buNone/>
            </a:pPr>
            <a:r>
              <a:rPr lang="en-US" sz="2200" b="1" u="sng" dirty="0" smtClean="0"/>
              <a:t>Include in any report or make available upon report release</a:t>
            </a:r>
          </a:p>
          <a:p>
            <a:r>
              <a:rPr lang="en-US" sz="2200" dirty="0" smtClean="0"/>
              <a:t>Who sponsored &amp; conducted research</a:t>
            </a:r>
          </a:p>
          <a:p>
            <a:r>
              <a:rPr lang="en-US" sz="2200" dirty="0" smtClean="0"/>
              <a:t>How content was collected or obtained</a:t>
            </a:r>
          </a:p>
          <a:p>
            <a:pPr lvl="1"/>
            <a:r>
              <a:rPr lang="en-US" dirty="0" smtClean="0"/>
              <a:t>Dates analyzed, languages, inclusion decision rules</a:t>
            </a:r>
          </a:p>
          <a:p>
            <a:r>
              <a:rPr lang="en-US" sz="2200" dirty="0" smtClean="0"/>
              <a:t>Discussion of threats to validity/quality &amp; steps to address</a:t>
            </a:r>
          </a:p>
          <a:p>
            <a:r>
              <a:rPr lang="en-US" sz="2200" dirty="0" smtClean="0"/>
              <a:t>How analysis was conducted</a:t>
            </a:r>
          </a:p>
          <a:p>
            <a:pPr lvl="1"/>
            <a:r>
              <a:rPr lang="en-US" dirty="0" smtClean="0"/>
              <a:t>Coding process &amp; coding schemes used</a:t>
            </a:r>
          </a:p>
          <a:p>
            <a:r>
              <a:rPr lang="en-US" sz="2200" dirty="0" smtClean="0"/>
              <a:t>Inter-coder reliability &amp; number of coders</a:t>
            </a:r>
          </a:p>
          <a:p>
            <a:r>
              <a:rPr lang="en-US" sz="2200" dirty="0" smtClean="0"/>
              <a:t>Unit of analysis</a:t>
            </a:r>
          </a:p>
          <a:p>
            <a:r>
              <a:rPr lang="en-US" sz="2200" dirty="0" smtClean="0"/>
              <a:t>[if relevant]: weight calculations &amp; variables used</a:t>
            </a:r>
          </a:p>
          <a:p>
            <a:r>
              <a:rPr lang="en-US" sz="2200" dirty="0" smtClean="0"/>
              <a:t>Other relevant information if surveys or qualitative data used</a:t>
            </a:r>
            <a:endParaRPr lang="en-US" sz="2200" dirty="0"/>
          </a:p>
        </p:txBody>
      </p:sp>
      <p:sp>
        <p:nvSpPr>
          <p:cNvPr id="4" name="TextBox 3"/>
          <p:cNvSpPr txBox="1"/>
          <p:nvPr/>
        </p:nvSpPr>
        <p:spPr>
          <a:xfrm>
            <a:off x="304800" y="6172200"/>
            <a:ext cx="8229600" cy="400110"/>
          </a:xfrm>
          <a:prstGeom prst="rect">
            <a:avLst/>
          </a:prstGeom>
          <a:noFill/>
        </p:spPr>
        <p:txBody>
          <a:bodyPr wrap="square" rtlCol="0">
            <a:spAutoFit/>
          </a:bodyPr>
          <a:lstStyle/>
          <a:p>
            <a:r>
              <a:rPr lang="en-US" sz="2000" dirty="0">
                <a:solidFill>
                  <a:schemeClr val="tx2"/>
                </a:solidFill>
              </a:rPr>
              <a:t>*Defined as the “systematic analysis of text, images or other content”</a:t>
            </a:r>
          </a:p>
        </p:txBody>
      </p:sp>
    </p:spTree>
    <p:extLst>
      <p:ext uri="{BB962C8B-B14F-4D97-AF65-F5344CB8AC3E}">
        <p14:creationId xmlns:p14="http://schemas.microsoft.com/office/powerpoint/2010/main" val="35319831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66800" y="477055"/>
            <a:ext cx="7315200" cy="6160579"/>
          </a:xfrm>
          <a:prstGeom prst="rect">
            <a:avLst/>
          </a:prstGeom>
        </p:spPr>
      </p:pic>
      <p:pic>
        <p:nvPicPr>
          <p:cNvPr id="1026" name="Picture 2" descr="Resultado de imagen para the new york tim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3000" y="477032"/>
            <a:ext cx="3455504" cy="581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9539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a:effectLst>
                  <a:outerShdw blurRad="38100" dist="38100" dir="2700000" algn="tl">
                    <a:srgbClr val="000000">
                      <a:alpha val="43137"/>
                    </a:srgbClr>
                  </a:outerShdw>
                </a:effectLst>
              </a:rPr>
              <a:t>Revised AAPOR Code </a:t>
            </a:r>
            <a:br>
              <a:rPr lang="en-US" dirty="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Section III.E</a:t>
            </a:r>
            <a:endParaRPr lang="en-US" dirty="0"/>
          </a:p>
        </p:txBody>
      </p:sp>
      <p:sp>
        <p:nvSpPr>
          <p:cNvPr id="4" name="Content Placeholder 3"/>
          <p:cNvSpPr>
            <a:spLocks noGrp="1"/>
          </p:cNvSpPr>
          <p:nvPr>
            <p:ph idx="1"/>
          </p:nvPr>
        </p:nvSpPr>
        <p:spPr/>
        <p:txBody>
          <a:bodyPr>
            <a:normAutofit fontScale="92500"/>
          </a:bodyPr>
          <a:lstStyle/>
          <a:p>
            <a:endParaRPr lang="en-US" dirty="0"/>
          </a:p>
          <a:p>
            <a:pPr marL="0" indent="0">
              <a:buNone/>
            </a:pPr>
            <a:r>
              <a:rPr lang="en-US" dirty="0"/>
              <a:t>Reflecting the fundamental goals of transparency and replicability, </a:t>
            </a:r>
            <a:r>
              <a:rPr lang="en-US" dirty="0">
                <a:solidFill>
                  <a:srgbClr val="FF0000"/>
                </a:solidFill>
              </a:rPr>
              <a:t>AAPOR members share the expectation that access to datasets and related documentation will be provided to allow for independent review and verification of research claims upon request</a:t>
            </a:r>
            <a:r>
              <a:rPr lang="en-US" dirty="0"/>
              <a:t>. Datasets may be held without release for a period of up to one year after findings are publicly released to allow full opportunity for primary analysis. In order to protect the privacy of individual respondents, such datasets must be de-identified to remove variables that can reasonably be expected to identify a respondent. Those who commission publicly disseminated research have an obligation to disclose the rationale for why eventual public release or access to the datasets is not possible, if that is the case. </a:t>
            </a:r>
          </a:p>
          <a:p>
            <a:endParaRPr lang="en-US" dirty="0"/>
          </a:p>
        </p:txBody>
      </p:sp>
    </p:spTree>
    <p:extLst>
      <p:ext uri="{BB962C8B-B14F-4D97-AF65-F5344CB8AC3E}">
        <p14:creationId xmlns:p14="http://schemas.microsoft.com/office/powerpoint/2010/main" val="2276190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690336"/>
            <a:ext cx="4572000" cy="369332"/>
          </a:xfrm>
          <a:prstGeom prst="rect">
            <a:avLst/>
          </a:prstGeom>
        </p:spPr>
        <p:txBody>
          <a:bodyPr>
            <a:spAutoFit/>
          </a:bodyPr>
          <a:lstStyle/>
          <a:p>
            <a:r>
              <a:rPr lang="en-US" dirty="0" smtClean="0">
                <a:solidFill>
                  <a:schemeClr val="bg1"/>
                </a:solidFill>
              </a:rPr>
              <a:t>David Lambert</a:t>
            </a:r>
          </a:p>
        </p:txBody>
      </p:sp>
      <p:sp>
        <p:nvSpPr>
          <p:cNvPr id="3" name="Title 2"/>
          <p:cNvSpPr>
            <a:spLocks noGrp="1"/>
          </p:cNvSpPr>
          <p:nvPr>
            <p:ph type="title"/>
          </p:nvPr>
        </p:nvSpPr>
        <p:spPr/>
        <p:txBody>
          <a:bodyPr>
            <a:normAutofit/>
          </a:bodyPr>
          <a:lstStyle/>
          <a:p>
            <a:pPr algn="ctr"/>
            <a:r>
              <a:rPr lang="en-US" b="1" dirty="0" smtClean="0">
                <a:latin typeface="Helvetica"/>
                <a:cs typeface="Helvetica"/>
              </a:rPr>
              <a:t>Future Plans</a:t>
            </a:r>
            <a:endParaRPr lang="en-US" dirty="0"/>
          </a:p>
        </p:txBody>
      </p:sp>
      <p:sp>
        <p:nvSpPr>
          <p:cNvPr id="4" name="Content Placeholder 3"/>
          <p:cNvSpPr>
            <a:spLocks noGrp="1"/>
          </p:cNvSpPr>
          <p:nvPr>
            <p:ph idx="1"/>
          </p:nvPr>
        </p:nvSpPr>
        <p:spPr>
          <a:xfrm>
            <a:off x="457200" y="1828800"/>
            <a:ext cx="7772400" cy="4835652"/>
          </a:xfrm>
        </p:spPr>
        <p:txBody>
          <a:bodyPr/>
          <a:lstStyle/>
          <a:p>
            <a:r>
              <a:rPr lang="en-US" dirty="0" smtClean="0">
                <a:latin typeface="Arial Unicode MS" panose="020B0604020202020204" pitchFamily="34" charset="-128"/>
                <a:ea typeface="Arial Unicode MS" panose="020B0604020202020204" pitchFamily="34" charset="-128"/>
                <a:cs typeface="Arial Unicode MS" panose="020B0604020202020204" pitchFamily="34" charset="-128"/>
              </a:rPr>
              <a:t>Develop new professional and public educational programs centering on transparency</a:t>
            </a:r>
          </a:p>
          <a:p>
            <a:r>
              <a:rPr lang="en-US" dirty="0" smtClean="0">
                <a:latin typeface="Arial Unicode MS" panose="020B0604020202020204" pitchFamily="34" charset="-128"/>
                <a:ea typeface="Arial Unicode MS" panose="020B0604020202020204" pitchFamily="34" charset="-128"/>
                <a:cs typeface="Arial Unicode MS" panose="020B0604020202020204" pitchFamily="34" charset="-128"/>
              </a:rPr>
              <a:t>Identify new strategies to encourage “spirit” of transparency</a:t>
            </a:r>
          </a:p>
          <a:p>
            <a:r>
              <a:rPr lang="en-US" dirty="0" smtClean="0">
                <a:latin typeface="Arial Unicode MS" panose="020B0604020202020204" pitchFamily="34" charset="-128"/>
                <a:ea typeface="Arial Unicode MS" panose="020B0604020202020204" pitchFamily="34" charset="-128"/>
                <a:cs typeface="Arial Unicode MS" panose="020B0604020202020204" pitchFamily="34" charset="-128"/>
              </a:rPr>
              <a:t>Long term goals: </a:t>
            </a:r>
          </a:p>
          <a:p>
            <a:pPr lvl="1"/>
            <a:r>
              <a:rPr lang="en-US" dirty="0" smtClean="0">
                <a:latin typeface="Arial Unicode MS" panose="020B0604020202020204" pitchFamily="34" charset="-128"/>
                <a:ea typeface="Arial Unicode MS" panose="020B0604020202020204" pitchFamily="34" charset="-128"/>
                <a:cs typeface="Arial Unicode MS" panose="020B0604020202020204" pitchFamily="34" charset="-128"/>
              </a:rPr>
              <a:t>Collaborate with other professional associations to advocate for transparency of research methods</a:t>
            </a:r>
          </a:p>
          <a:p>
            <a:pPr lvl="1"/>
            <a:r>
              <a:rPr lang="en-US" dirty="0" smtClean="0">
                <a:latin typeface="Arial Unicode MS" panose="020B0604020202020204" pitchFamily="34" charset="-128"/>
                <a:ea typeface="Arial Unicode MS" panose="020B0604020202020204" pitchFamily="34" charset="-128"/>
                <a:cs typeface="Arial Unicode MS" panose="020B0604020202020204" pitchFamily="34" charset="-128"/>
              </a:rPr>
              <a:t>Bring sunlight to non-traditional research methodologies</a:t>
            </a:r>
          </a:p>
          <a:p>
            <a:pPr lvl="1"/>
            <a:r>
              <a:rPr lang="en-US" dirty="0" smtClean="0">
                <a:latin typeface="Arial Unicode MS" panose="020B0604020202020204" pitchFamily="34" charset="-128"/>
                <a:ea typeface="Arial Unicode MS" panose="020B0604020202020204" pitchFamily="34" charset="-128"/>
                <a:cs typeface="Arial Unicode MS" panose="020B0604020202020204" pitchFamily="34" charset="-128"/>
              </a:rPr>
              <a:t>Increase:</a:t>
            </a:r>
          </a:p>
          <a:p>
            <a:pPr lvl="2"/>
            <a:r>
              <a:rPr lang="en-US" dirty="0">
                <a:latin typeface="Arial Unicode MS" panose="020B0604020202020204" pitchFamily="34" charset="-128"/>
                <a:ea typeface="Arial Unicode MS" panose="020B0604020202020204" pitchFamily="34" charset="-128"/>
                <a:cs typeface="Arial Unicode MS" panose="020B0604020202020204" pitchFamily="34" charset="-128"/>
              </a:rPr>
              <a:t>P</a:t>
            </a:r>
            <a:r>
              <a:rPr lang="en-US" dirty="0" smtClean="0">
                <a:latin typeface="Arial Unicode MS" panose="020B0604020202020204" pitchFamily="34" charset="-128"/>
                <a:ea typeface="Arial Unicode MS" panose="020B0604020202020204" pitchFamily="34" charset="-128"/>
                <a:cs typeface="Arial Unicode MS" panose="020B0604020202020204" pitchFamily="34" charset="-128"/>
              </a:rPr>
              <a:t>ublic knowledge and awareness of research transparency</a:t>
            </a:r>
          </a:p>
          <a:p>
            <a:pPr lvl="2"/>
            <a:r>
              <a:rPr lang="en-US" dirty="0" smtClean="0">
                <a:latin typeface="Arial Unicode MS" panose="020B0604020202020204" pitchFamily="34" charset="-128"/>
                <a:ea typeface="Arial Unicode MS" panose="020B0604020202020204" pitchFamily="34" charset="-128"/>
                <a:cs typeface="Arial Unicode MS" panose="020B0604020202020204" pitchFamily="34" charset="-128"/>
              </a:rPr>
              <a:t>Public demand for research transparency </a:t>
            </a:r>
          </a:p>
          <a:p>
            <a:pPr lvl="1"/>
            <a:endParaRPr lang="en-US"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US"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buNone/>
            </a:pPr>
            <a:endParaRPr lang="en-US" dirty="0"/>
          </a:p>
        </p:txBody>
      </p:sp>
      <p:pic>
        <p:nvPicPr>
          <p:cNvPr id="6" name="Picture 2" descr="F:\AAPOR\Transparency Initiative\Logos\AAPOR TI_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5867400"/>
            <a:ext cx="1321308" cy="797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48054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533400"/>
            <a:ext cx="8229600" cy="1143000"/>
          </a:xfrm>
        </p:spPr>
        <p:txBody>
          <a:bodyPr>
            <a:normAutofit fontScale="90000"/>
          </a:bodyPr>
          <a:lstStyle/>
          <a:p>
            <a:pPr algn="ctr"/>
            <a:r>
              <a:rPr lang="en-US" dirty="0" smtClean="0"/>
              <a:t>2015-2016 Transparency Initiative Coordinating Committee</a:t>
            </a:r>
            <a:endParaRPr lang="en-US" dirty="0"/>
          </a:p>
        </p:txBody>
      </p:sp>
      <p:sp>
        <p:nvSpPr>
          <p:cNvPr id="5" name="Content Placeholder 4"/>
          <p:cNvSpPr>
            <a:spLocks noGrp="1"/>
          </p:cNvSpPr>
          <p:nvPr>
            <p:ph sz="half" idx="1"/>
          </p:nvPr>
        </p:nvSpPr>
        <p:spPr>
          <a:xfrm>
            <a:off x="914400" y="1981200"/>
            <a:ext cx="3581400" cy="3992563"/>
          </a:xfrm>
        </p:spPr>
        <p:txBody>
          <a:bodyPr>
            <a:normAutofit fontScale="70000" lnSpcReduction="20000"/>
          </a:bodyPr>
          <a:lstStyle/>
          <a:p>
            <a:r>
              <a:rPr lang="en-US" dirty="0" smtClean="0"/>
              <a:t>James Dayton  </a:t>
            </a:r>
          </a:p>
          <a:p>
            <a:pPr lvl="1"/>
            <a:r>
              <a:rPr lang="en-US" sz="2000" dirty="0" smtClean="0"/>
              <a:t>ICF International</a:t>
            </a:r>
          </a:p>
          <a:p>
            <a:r>
              <a:rPr lang="en-US" dirty="0" smtClean="0"/>
              <a:t>Tim Johnson</a:t>
            </a:r>
          </a:p>
          <a:p>
            <a:pPr lvl="1"/>
            <a:r>
              <a:rPr lang="en-US" sz="2000" dirty="0" smtClean="0"/>
              <a:t>University of Illinois at Chicago</a:t>
            </a:r>
          </a:p>
          <a:p>
            <a:r>
              <a:rPr lang="en-US" dirty="0" smtClean="0"/>
              <a:t>Scott </a:t>
            </a:r>
            <a:r>
              <a:rPr lang="en-US" dirty="0" err="1" smtClean="0"/>
              <a:t>Keeter</a:t>
            </a:r>
            <a:endParaRPr lang="en-US" dirty="0" smtClean="0"/>
          </a:p>
          <a:p>
            <a:pPr lvl="1"/>
            <a:r>
              <a:rPr lang="en-US" sz="2000" dirty="0" smtClean="0"/>
              <a:t>Pew Research Center</a:t>
            </a:r>
          </a:p>
          <a:p>
            <a:r>
              <a:rPr lang="en-US" dirty="0"/>
              <a:t>Ashley Kirzinger*</a:t>
            </a:r>
          </a:p>
          <a:p>
            <a:pPr lvl="1"/>
            <a:r>
              <a:rPr lang="en-US" sz="2000" dirty="0"/>
              <a:t>Kaiser Family Foundation</a:t>
            </a:r>
          </a:p>
          <a:p>
            <a:r>
              <a:rPr lang="en-US" dirty="0" smtClean="0"/>
              <a:t>Ronald Langley</a:t>
            </a:r>
          </a:p>
          <a:p>
            <a:pPr lvl="1"/>
            <a:r>
              <a:rPr lang="en-US" sz="2000" dirty="0" smtClean="0"/>
              <a:t>University of Kentucky</a:t>
            </a:r>
          </a:p>
          <a:p>
            <a:r>
              <a:rPr lang="en-US" dirty="0" smtClean="0"/>
              <a:t>Mary Losch</a:t>
            </a:r>
          </a:p>
          <a:p>
            <a:pPr lvl="1"/>
            <a:r>
              <a:rPr lang="en-US" sz="2000" dirty="0" smtClean="0"/>
              <a:t>University of Northern Iowa</a:t>
            </a:r>
          </a:p>
          <a:p>
            <a:r>
              <a:rPr lang="en-US" dirty="0" smtClean="0"/>
              <a:t>Peter </a:t>
            </a:r>
            <a:r>
              <a:rPr lang="en-US" dirty="0"/>
              <a:t>Miller</a:t>
            </a:r>
          </a:p>
          <a:p>
            <a:pPr lvl="1"/>
            <a:r>
              <a:rPr lang="en-US" sz="2000" dirty="0"/>
              <a:t>Census </a:t>
            </a:r>
            <a:r>
              <a:rPr lang="en-US" sz="2000" dirty="0" smtClean="0"/>
              <a:t>Bureau</a:t>
            </a:r>
            <a:endParaRPr lang="en-US" sz="2000" dirty="0"/>
          </a:p>
        </p:txBody>
      </p:sp>
      <p:sp>
        <p:nvSpPr>
          <p:cNvPr id="6" name="Content Placeholder 5"/>
          <p:cNvSpPr>
            <a:spLocks noGrp="1"/>
          </p:cNvSpPr>
          <p:nvPr>
            <p:ph sz="half" idx="2"/>
          </p:nvPr>
        </p:nvSpPr>
        <p:spPr>
          <a:xfrm>
            <a:off x="4648200" y="1905000"/>
            <a:ext cx="4038600" cy="3992563"/>
          </a:xfrm>
        </p:spPr>
        <p:txBody>
          <a:bodyPr>
            <a:normAutofit fontScale="70000" lnSpcReduction="20000"/>
          </a:bodyPr>
          <a:lstStyle/>
          <a:p>
            <a:r>
              <a:rPr lang="en-US" dirty="0" smtClean="0"/>
              <a:t>Tom Miller</a:t>
            </a:r>
          </a:p>
          <a:p>
            <a:pPr lvl="1"/>
            <a:r>
              <a:rPr lang="en-US" sz="2000" dirty="0" smtClean="0"/>
              <a:t>National Research Center, Inc.</a:t>
            </a:r>
          </a:p>
          <a:p>
            <a:r>
              <a:rPr lang="en-US" dirty="0" smtClean="0"/>
              <a:t>Rich Morin</a:t>
            </a:r>
          </a:p>
          <a:p>
            <a:pPr lvl="1"/>
            <a:r>
              <a:rPr lang="en-US" sz="2000" dirty="0" smtClean="0"/>
              <a:t>Pew Research Center</a:t>
            </a:r>
          </a:p>
          <a:p>
            <a:r>
              <a:rPr lang="en-US" dirty="0" smtClean="0"/>
              <a:t>Andy </a:t>
            </a:r>
            <a:r>
              <a:rPr lang="en-US" dirty="0" err="1" smtClean="0"/>
              <a:t>Peytchev</a:t>
            </a:r>
            <a:endParaRPr lang="en-US" dirty="0" smtClean="0"/>
          </a:p>
          <a:p>
            <a:pPr lvl="1"/>
            <a:r>
              <a:rPr lang="en-US" sz="2000" dirty="0" smtClean="0"/>
              <a:t>University of Michigan</a:t>
            </a:r>
          </a:p>
          <a:p>
            <a:r>
              <a:rPr lang="en-US" dirty="0" smtClean="0"/>
              <a:t>Dianne </a:t>
            </a:r>
            <a:r>
              <a:rPr lang="en-US" dirty="0" err="1" smtClean="0"/>
              <a:t>Ruchinski</a:t>
            </a:r>
            <a:endParaRPr lang="en-US" dirty="0" smtClean="0"/>
          </a:p>
          <a:p>
            <a:pPr lvl="1"/>
            <a:r>
              <a:rPr lang="en-US" sz="2000" dirty="0" smtClean="0"/>
              <a:t>OS/OASH</a:t>
            </a:r>
          </a:p>
          <a:p>
            <a:r>
              <a:rPr lang="en-US" dirty="0" smtClean="0"/>
              <a:t>Mandy Sha</a:t>
            </a:r>
            <a:endParaRPr lang="en-US" sz="2000" dirty="0" smtClean="0"/>
          </a:p>
          <a:p>
            <a:pPr lvl="1"/>
            <a:r>
              <a:rPr lang="en-US" sz="2000" dirty="0" smtClean="0"/>
              <a:t>Research Triangle Institute</a:t>
            </a:r>
          </a:p>
          <a:p>
            <a:r>
              <a:rPr lang="en-US" dirty="0" smtClean="0"/>
              <a:t>Trevor </a:t>
            </a:r>
            <a:r>
              <a:rPr lang="en-US" dirty="0" err="1" smtClean="0"/>
              <a:t>Tompson</a:t>
            </a:r>
            <a:endParaRPr lang="en-US" dirty="0" smtClean="0"/>
          </a:p>
          <a:p>
            <a:pPr lvl="1"/>
            <a:r>
              <a:rPr lang="en-US" sz="2000" dirty="0"/>
              <a:t>Associated Press-NORC Center for Public Affairs Research</a:t>
            </a:r>
            <a:endParaRPr lang="en-US" sz="2000" dirty="0" smtClean="0"/>
          </a:p>
          <a:p>
            <a:r>
              <a:rPr lang="en-US" dirty="0" smtClean="0"/>
              <a:t>Tim Triplett*</a:t>
            </a:r>
          </a:p>
          <a:p>
            <a:pPr lvl="1"/>
            <a:r>
              <a:rPr lang="en-US" sz="2000" dirty="0" smtClean="0"/>
              <a:t>Urban Institute</a:t>
            </a:r>
          </a:p>
          <a:p>
            <a:endParaRPr lang="en-US" dirty="0"/>
          </a:p>
        </p:txBody>
      </p:sp>
      <p:sp>
        <p:nvSpPr>
          <p:cNvPr id="7" name="Rectangle 6"/>
          <p:cNvSpPr/>
          <p:nvPr/>
        </p:nvSpPr>
        <p:spPr>
          <a:xfrm>
            <a:off x="3962400" y="5867400"/>
            <a:ext cx="4572000" cy="369332"/>
          </a:xfrm>
          <a:prstGeom prst="rect">
            <a:avLst/>
          </a:prstGeom>
        </p:spPr>
        <p:txBody>
          <a:bodyPr>
            <a:spAutoFit/>
          </a:bodyPr>
          <a:lstStyle/>
          <a:p>
            <a:r>
              <a:rPr lang="en-US" dirty="0" smtClean="0">
                <a:solidFill>
                  <a:schemeClr val="bg1"/>
                </a:solidFill>
              </a:rPr>
              <a:t>David Lambert</a:t>
            </a:r>
          </a:p>
        </p:txBody>
      </p:sp>
      <p:pic>
        <p:nvPicPr>
          <p:cNvPr id="8" name="Picture 2" descr="F:\AAPOR\Transparency Initiative\Logos\AAPOR TI_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0" y="5867400"/>
            <a:ext cx="1321308" cy="79705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62000" y="6236732"/>
            <a:ext cx="2377574" cy="369332"/>
          </a:xfrm>
          <a:prstGeom prst="rect">
            <a:avLst/>
          </a:prstGeom>
          <a:noFill/>
        </p:spPr>
        <p:txBody>
          <a:bodyPr wrap="none" rtlCol="0">
            <a:spAutoFit/>
          </a:bodyPr>
          <a:lstStyle/>
          <a:p>
            <a:r>
              <a:rPr lang="en-US" dirty="0" smtClean="0"/>
              <a:t>*Committee Co-Chair</a:t>
            </a:r>
            <a:endParaRPr lang="en-US" dirty="0"/>
          </a:p>
        </p:txBody>
      </p:sp>
    </p:spTree>
    <p:extLst>
      <p:ext uri="{BB962C8B-B14F-4D97-AF65-F5344CB8AC3E}">
        <p14:creationId xmlns:p14="http://schemas.microsoft.com/office/powerpoint/2010/main" val="10148449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smtClean="0"/>
              <a:t>Questions?</a:t>
            </a:r>
            <a:endParaRPr lang="en-US" sz="4000" dirty="0"/>
          </a:p>
        </p:txBody>
      </p:sp>
      <p:sp>
        <p:nvSpPr>
          <p:cNvPr id="3" name="Subtitle 2"/>
          <p:cNvSpPr>
            <a:spLocks noGrp="1"/>
          </p:cNvSpPr>
          <p:nvPr>
            <p:ph type="subTitle" idx="1"/>
          </p:nvPr>
        </p:nvSpPr>
        <p:spPr/>
        <p:txBody>
          <a:bodyPr/>
          <a:lstStyle/>
          <a:p>
            <a:endParaRPr lang="en-US" dirty="0" smtClean="0"/>
          </a:p>
          <a:p>
            <a:r>
              <a:rPr lang="en-US" dirty="0" smtClean="0"/>
              <a:t>timj@uic.edu</a:t>
            </a:r>
            <a:endParaRPr lang="en-US" dirty="0"/>
          </a:p>
        </p:txBody>
      </p:sp>
      <p:pic>
        <p:nvPicPr>
          <p:cNvPr id="5" name="Picture 2" descr="F:\AAPOR\Transparency Initiative\Logos\AAPOR TI_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1040" y="5638800"/>
            <a:ext cx="1700268" cy="102565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OL.CUPPA.SRL.CTT.LG.RED (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451" y="5808917"/>
            <a:ext cx="3606247" cy="889263"/>
          </a:xfrm>
          <a:prstGeom prst="rect">
            <a:avLst/>
          </a:prstGeom>
        </p:spPr>
      </p:pic>
    </p:spTree>
    <p:extLst>
      <p:ext uri="{BB962C8B-B14F-4D97-AF65-F5344CB8AC3E}">
        <p14:creationId xmlns:p14="http://schemas.microsoft.com/office/powerpoint/2010/main" val="25076225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728598"/>
            <a:ext cx="9087446" cy="5367402"/>
          </a:xfrm>
          <a:prstGeom prst="rect">
            <a:avLst/>
          </a:prstGeom>
        </p:spPr>
      </p:pic>
    </p:spTree>
    <p:extLst>
      <p:ext uri="{BB962C8B-B14F-4D97-AF65-F5344CB8AC3E}">
        <p14:creationId xmlns:p14="http://schemas.microsoft.com/office/powerpoint/2010/main" val="182178819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9468</TotalTime>
  <Words>2037</Words>
  <Application>Microsoft Office PowerPoint</Application>
  <PresentationFormat>On-screen Show (4:3)</PresentationFormat>
  <Paragraphs>302</Paragraphs>
  <Slides>29</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Arial Unicode MS</vt:lpstr>
      <vt:lpstr>Arial</vt:lpstr>
      <vt:lpstr>Calibri</vt:lpstr>
      <vt:lpstr>Georgia</vt:lpstr>
      <vt:lpstr>Helvetica</vt:lpstr>
      <vt:lpstr>Open Sans</vt:lpstr>
      <vt:lpstr>Times-Italic</vt:lpstr>
      <vt:lpstr>Times-Roman</vt:lpstr>
      <vt:lpstr>Clarity</vt:lpstr>
      <vt:lpstr>Transparency in Public opinion Research</vt:lpstr>
      <vt:lpstr>PowerPoint Presentation</vt:lpstr>
      <vt:lpstr>Is public opinion research  in a state of crisis?</vt:lpstr>
      <vt:lpstr>Is public opinion research  in a state of crisis?</vt:lpstr>
      <vt:lpstr>WAPOR Freedom to Publish Opinion Poll Results: A Worldwide Update 2012</vt:lpstr>
      <vt:lpstr>Some Rationales for Polling Restrictions</vt:lpstr>
      <vt:lpstr>PowerPoint Presentation</vt:lpstr>
      <vt:lpstr>PowerPoint Presentation</vt:lpstr>
      <vt:lpstr>PowerPoint Presentation</vt:lpstr>
      <vt:lpstr>PowerPoint Presentation</vt:lpstr>
      <vt:lpstr>Types of Regulation</vt:lpstr>
      <vt:lpstr>Types of Regulation</vt:lpstr>
      <vt:lpstr>PowerPoint Presentation</vt:lpstr>
      <vt:lpstr>PowerPoint Presentation</vt:lpstr>
      <vt:lpstr>Why a Transparency Initiative? There is not enough transparency in the Social,  Behavioral &amp; Marketing Sciences.</vt:lpstr>
      <vt:lpstr>Openness is fundamental to scientific inquiry and credibility.</vt:lpstr>
      <vt:lpstr>History of  the Transparency Initiative</vt:lpstr>
      <vt:lpstr>Transparency Initiative Members</vt:lpstr>
      <vt:lpstr>Transparency Initiative Members, continued</vt:lpstr>
      <vt:lpstr>TI Members by Sector (as of December 1, 2016)</vt:lpstr>
      <vt:lpstr>Revised AAPOR Code  Disclosure Items for Surveys</vt:lpstr>
      <vt:lpstr>Revised AAPOR Code  Disclosure Items for Qualitative Research*</vt:lpstr>
      <vt:lpstr>Revised AAPOR Code  Disclosure Items for Content Analyses*</vt:lpstr>
      <vt:lpstr>PowerPoint Presentation</vt:lpstr>
      <vt:lpstr>Revised AAPOR Code  Section III.E</vt:lpstr>
      <vt:lpstr>Future Plans</vt:lpstr>
      <vt:lpstr>2015-2016 Transparency Initiative Coordinating Committee</vt:lpstr>
      <vt:lpstr>Questions?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Transparency Initiative Coordinating Committee 2012-2013</dc:title>
  <dc:creator>Tim</dc:creator>
  <cp:lastModifiedBy>Tim Johnson</cp:lastModifiedBy>
  <cp:revision>118</cp:revision>
  <cp:lastPrinted>2015-05-13T18:19:33Z</cp:lastPrinted>
  <dcterms:created xsi:type="dcterms:W3CDTF">2013-05-12T21:46:45Z</dcterms:created>
  <dcterms:modified xsi:type="dcterms:W3CDTF">2016-12-05T14:23:01Z</dcterms:modified>
</cp:coreProperties>
</file>