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3" r:id="rId9"/>
    <p:sldId id="261" r:id="rId10"/>
    <p:sldId id="262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262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293EB-C68A-4565-B1B2-8C7A827BD987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743A8-1870-41C9-8068-532C28E8B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2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7CB04-4068-47CE-A022-1A62A0FAF17F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715E8-C6B8-4F5A-B819-25ADEFD18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98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15E8-C6B8-4F5A-B819-25ADEFD180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7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other ways</a:t>
            </a:r>
            <a:r>
              <a:rPr lang="en-US" baseline="0" dirty="0" smtClean="0"/>
              <a:t> polls are covered?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15E8-C6B8-4F5A-B819-25ADEFD180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90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15E8-C6B8-4F5A-B819-25ADEFD180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8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Marketing Research Association – limited</a:t>
            </a:r>
            <a:r>
              <a:rPr lang="en-US" baseline="0" dirty="0" smtClean="0"/>
              <a:t> requirements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method of data collection used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date(s) of data collection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sampling frame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sampling method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sample size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calculated margin of sampling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15E8-C6B8-4F5A-B819-25ADEFD180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77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Weighting/Likely voter modeling – were reliable population benchmarks used? Was likely voter screen tight/loose given the election?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15E8-C6B8-4F5A-B819-25ADEFD180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9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1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04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5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4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7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7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92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54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0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70D5F-11B7-4943-82DB-643B9246D018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56A5-C5D9-4FB8-85DB-4C96DB469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media cover election polls in the U.S.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33002"/>
          </a:xfrm>
        </p:spPr>
        <p:txBody>
          <a:bodyPr>
            <a:normAutofit/>
          </a:bodyPr>
          <a:lstStyle/>
          <a:p>
            <a:r>
              <a:rPr lang="en-US" dirty="0"/>
              <a:t>Presentation to </a:t>
            </a:r>
            <a:r>
              <a:rPr lang="en-US" dirty="0" err="1"/>
              <a:t>Instituto</a:t>
            </a:r>
            <a:r>
              <a:rPr lang="en-US" dirty="0"/>
              <a:t> Nacional Electoral</a:t>
            </a:r>
          </a:p>
          <a:p>
            <a:r>
              <a:rPr lang="en-US" dirty="0" smtClean="0"/>
              <a:t>December </a:t>
            </a:r>
            <a:r>
              <a:rPr lang="en-US" dirty="0" smtClean="0"/>
              <a:t>5, 2016</a:t>
            </a:r>
          </a:p>
          <a:p>
            <a:r>
              <a:rPr lang="en-US" dirty="0" smtClean="0"/>
              <a:t>Scott </a:t>
            </a:r>
            <a:r>
              <a:rPr lang="en-US" dirty="0" smtClean="0"/>
              <a:t>Clement</a:t>
            </a:r>
          </a:p>
          <a:p>
            <a:r>
              <a:rPr lang="en-US" dirty="0" smtClean="0"/>
              <a:t>Polling Manager</a:t>
            </a:r>
          </a:p>
          <a:p>
            <a:r>
              <a:rPr lang="en-US" dirty="0" smtClean="0"/>
              <a:t>The Washington Post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520" y="6234431"/>
            <a:ext cx="3200400" cy="3187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U.S. poll-crazy?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38 national polls conducted during </a:t>
            </a:r>
            <a:r>
              <a:rPr lang="en-US" dirty="0" smtClean="0"/>
              <a:t>the </a:t>
            </a:r>
            <a:r>
              <a:rPr lang="en-US" u="sng" dirty="0" smtClean="0"/>
              <a:t>final </a:t>
            </a:r>
            <a:r>
              <a:rPr lang="en-US" u="sng" dirty="0" smtClean="0"/>
              <a:t>week</a:t>
            </a:r>
            <a:r>
              <a:rPr lang="en-US" b="1" dirty="0" smtClean="0"/>
              <a:t> </a:t>
            </a:r>
            <a:r>
              <a:rPr lang="en-US" dirty="0" smtClean="0"/>
              <a:t>before U.S. presidential election</a:t>
            </a:r>
          </a:p>
          <a:p>
            <a:r>
              <a:rPr lang="en-US" dirty="0" smtClean="0"/>
              <a:t>219 </a:t>
            </a:r>
            <a:r>
              <a:rPr lang="en-US" dirty="0" smtClean="0"/>
              <a:t>battleground state </a:t>
            </a:r>
            <a:r>
              <a:rPr lang="en-US" dirty="0" smtClean="0"/>
              <a:t>polls conducted during the final week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Wide range in methodologies</a:t>
            </a:r>
            <a:endParaRPr lang="en-US" dirty="0" smtClean="0"/>
          </a:p>
          <a:p>
            <a:r>
              <a:rPr lang="en-US" dirty="0" smtClean="0"/>
              <a:t>Random digit dial telephone</a:t>
            </a:r>
          </a:p>
          <a:p>
            <a:pPr lvl="1"/>
            <a:r>
              <a:rPr lang="en-US" dirty="0" smtClean="0"/>
              <a:t>Including/excluding mobile phones</a:t>
            </a:r>
          </a:p>
          <a:p>
            <a:pPr lvl="1"/>
            <a:r>
              <a:rPr lang="en-US" dirty="0" smtClean="0"/>
              <a:t>Live interviewer/Automated interviews</a:t>
            </a:r>
          </a:p>
          <a:p>
            <a:r>
              <a:rPr lang="en-US" dirty="0" smtClean="0"/>
              <a:t>Web-based methods (opt-in panel, river sample)</a:t>
            </a:r>
          </a:p>
          <a:p>
            <a:r>
              <a:rPr lang="en-US" dirty="0" smtClean="0"/>
              <a:t>No face-to-face interview surveys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9283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19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ways media cover pre-election 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Horserace – who is ahead, who is behind, and how has this changed</a:t>
            </a:r>
          </a:p>
          <a:p>
            <a:pPr lvl="1"/>
            <a:r>
              <a:rPr lang="en-US" dirty="0" smtClean="0"/>
              <a:t>Including poll averages</a:t>
            </a:r>
          </a:p>
          <a:p>
            <a:r>
              <a:rPr lang="en-US" dirty="0" smtClean="0"/>
              <a:t>How are key </a:t>
            </a:r>
            <a:r>
              <a:rPr lang="en-US" dirty="0" smtClean="0"/>
              <a:t>demographic </a:t>
            </a:r>
            <a:r>
              <a:rPr lang="en-US" dirty="0" smtClean="0"/>
              <a:t>and political </a:t>
            </a:r>
            <a:r>
              <a:rPr lang="en-US" dirty="0" smtClean="0"/>
              <a:t>groups </a:t>
            </a:r>
            <a:r>
              <a:rPr lang="en-US" dirty="0" smtClean="0"/>
              <a:t>voting </a:t>
            </a:r>
            <a:endParaRPr lang="en-US" dirty="0" smtClean="0"/>
          </a:p>
          <a:p>
            <a:pPr lvl="1"/>
            <a:r>
              <a:rPr lang="en-US" dirty="0" smtClean="0"/>
              <a:t>Gender, age, race/ethnicity, partisan affiliation</a:t>
            </a:r>
            <a:endParaRPr lang="en-US" dirty="0"/>
          </a:p>
          <a:p>
            <a:r>
              <a:rPr lang="en-US" dirty="0" smtClean="0"/>
              <a:t>Views of candidates’ strengths and weaknesses on issues and personal qualities (i.e. </a:t>
            </a:r>
            <a:r>
              <a:rPr lang="en-US" dirty="0" smtClean="0"/>
              <a:t>Who will do a better job handling the economy? Which candidate is more honest? </a:t>
            </a:r>
          </a:p>
          <a:p>
            <a:r>
              <a:rPr lang="en-US" dirty="0" smtClean="0"/>
              <a:t>Support </a:t>
            </a:r>
            <a:r>
              <a:rPr lang="en-US" dirty="0" smtClean="0"/>
              <a:t>for key policy proposals during campaign and their connection with vote preferences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9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regulation of how polls are conducted and published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 regulation on dialing of cellular phones without automated dialers</a:t>
            </a:r>
          </a:p>
          <a:p>
            <a:r>
              <a:rPr lang="en-US" dirty="0" smtClean="0"/>
              <a:t>Local laws on distance a person must be from voting places impact exit pollsters</a:t>
            </a:r>
          </a:p>
          <a:p>
            <a:endParaRPr lang="en-US" dirty="0"/>
          </a:p>
          <a:p>
            <a:r>
              <a:rPr lang="en-US" b="1" dirty="0" smtClean="0"/>
              <a:t>No </a:t>
            </a:r>
            <a:r>
              <a:rPr lang="en-US" dirty="0" smtClean="0"/>
              <a:t>legal </a:t>
            </a:r>
            <a:r>
              <a:rPr lang="en-US" dirty="0" smtClean="0"/>
              <a:t>restrictions on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Type of sampling, interviewing, weighting or likely voter </a:t>
            </a:r>
            <a:r>
              <a:rPr lang="en-US" dirty="0" smtClean="0"/>
              <a:t>modeling</a:t>
            </a:r>
            <a:endParaRPr lang="en-US" dirty="0" smtClean="0"/>
          </a:p>
          <a:p>
            <a:pPr lvl="1"/>
            <a:r>
              <a:rPr lang="en-US" dirty="0" smtClean="0"/>
              <a:t>When polls can be released (permitted all the way </a:t>
            </a:r>
            <a:r>
              <a:rPr lang="en-US" dirty="0" smtClean="0"/>
              <a:t>through </a:t>
            </a:r>
            <a:r>
              <a:rPr lang="en-US" dirty="0" smtClean="0"/>
              <a:t>Election Day)</a:t>
            </a:r>
          </a:p>
          <a:p>
            <a:pPr lvl="1"/>
            <a:r>
              <a:rPr lang="en-US" dirty="0" smtClean="0"/>
              <a:t>What details of a poll’s methodology must be disclosed upon release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24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influences how </a:t>
            </a:r>
            <a:r>
              <a:rPr lang="en-US" dirty="0" smtClean="0"/>
              <a:t>polls are </a:t>
            </a:r>
            <a:r>
              <a:rPr lang="en-US" dirty="0" smtClean="0"/>
              <a:t>reported?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Standards for disclosure from professional polling organizations</a:t>
            </a:r>
          </a:p>
          <a:p>
            <a:pPr lvl="1"/>
            <a:r>
              <a:rPr lang="en-US" dirty="0" smtClean="0"/>
              <a:t>AAPOR Standards and Transparency Initiative</a:t>
            </a:r>
          </a:p>
          <a:p>
            <a:pPr lvl="1"/>
            <a:r>
              <a:rPr lang="en-US" dirty="0" smtClean="0"/>
              <a:t>National Council on Public </a:t>
            </a:r>
            <a:r>
              <a:rPr lang="en-US" dirty="0" smtClean="0"/>
              <a:t>Polls (NCPP)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9283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74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Council on Public Polls disclosure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661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Sponsorship of the survey</a:t>
            </a:r>
          </a:p>
          <a:p>
            <a:r>
              <a:rPr lang="en-US" dirty="0"/>
              <a:t>Fieldwork provider (if applicable)</a:t>
            </a:r>
          </a:p>
          <a:p>
            <a:r>
              <a:rPr lang="en-US" dirty="0"/>
              <a:t>Dates of interviewing</a:t>
            </a:r>
          </a:p>
          <a:p>
            <a:r>
              <a:rPr lang="en-US" dirty="0"/>
              <a:t>Sampling method employed (for example, random-digit dialed telephone sample, list-based telephone sample, area probability sample, </a:t>
            </a:r>
            <a:r>
              <a:rPr lang="en-US" dirty="0" smtClean="0"/>
              <a:t>opt-in </a:t>
            </a:r>
            <a:r>
              <a:rPr lang="en-US" dirty="0"/>
              <a:t>internet panel, non-probability convenience </a:t>
            </a:r>
            <a:r>
              <a:rPr lang="en-US" dirty="0" smtClean="0"/>
              <a:t>sample)</a:t>
            </a:r>
            <a:endParaRPr lang="en-US" dirty="0"/>
          </a:p>
          <a:p>
            <a:r>
              <a:rPr lang="en-US" dirty="0"/>
              <a:t>Population that was sampled (for example, general population; registered voters; likely voters; or any specific population group defined by gender, race, age, occupation or any other characteristic)</a:t>
            </a:r>
          </a:p>
          <a:p>
            <a:r>
              <a:rPr lang="en-US" dirty="0"/>
              <a:t>Size of the sample that serves as the primary basis of the survey report</a:t>
            </a:r>
          </a:p>
          <a:p>
            <a:r>
              <a:rPr lang="en-US" dirty="0"/>
              <a:t>Size and description of the subsample, if the survey report relies primarily on less than the total sample</a:t>
            </a:r>
          </a:p>
          <a:p>
            <a:r>
              <a:rPr lang="en-US" dirty="0"/>
              <a:t>Margin of sampling error (if a probability sample)</a:t>
            </a:r>
          </a:p>
          <a:p>
            <a:r>
              <a:rPr lang="en-US" dirty="0"/>
              <a:t>Survey mode (for example, telephone/interviewer, telephone/automated, mail, internet, fax, e-mail)</a:t>
            </a:r>
          </a:p>
          <a:p>
            <a:r>
              <a:rPr lang="en-US" dirty="0"/>
              <a:t>Complete wording and ordering of questions mentioned in or upon which the release is based</a:t>
            </a:r>
          </a:p>
          <a:p>
            <a:r>
              <a:rPr lang="en-US" dirty="0"/>
              <a:t>Percentage results of all questions reported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5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AAPOR Transparency Initiative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smtClean="0"/>
              <a:t>Survey sponsor and who conducted it, as well as all sources of funding.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2. The exact wording and presentation of questions and response options whose results are reported.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3. A definition of the population under study and its geographic location.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4. Dates of data collection.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5. A description of the sampling frame(s) and its coverage of the target population, including mention of any segment of the target population that is not covered by the </a:t>
            </a:r>
            <a:r>
              <a:rPr lang="en-US" dirty="0" smtClean="0"/>
              <a:t>design</a:t>
            </a:r>
            <a:r>
              <a:rPr lang="en-US" dirty="0"/>
              <a:t> </a:t>
            </a:r>
            <a:r>
              <a:rPr lang="en-US" dirty="0" smtClean="0"/>
              <a:t>(Truncated)</a:t>
            </a:r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/>
              <a:t>. The name of the sample supplier, if the sampling frame and/or the sample itself was provided by a third party.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7. The methods used to recruit the panel or participants, if the sample was drawn from a pre-recruited panel or pool of respondents.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8. A description of the sample design, giving a clear indication of the method by which the respondents were selected, recruited, intercepted or otherwise contacted or encountered, along with any eligibility requirements and/or </a:t>
            </a:r>
            <a:r>
              <a:rPr lang="en-US" dirty="0" smtClean="0"/>
              <a:t>oversampling (truncated).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9. Method(s) and mode(s) used to administer the survey (e.g., CATI, CAPI, ACASI, IVR, mail survey, Web survey) and the language(s) offered.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10. Sample sizes (by sampling frame if more than one was used) and a discussion of the precision of the findings. </a:t>
            </a:r>
            <a:r>
              <a:rPr lang="en-US" dirty="0" smtClean="0"/>
              <a:t>(Truncated).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11. A description of how the weights were calculated, including the variables used and the sources of weighting </a:t>
            </a:r>
            <a:r>
              <a:rPr lang="en-US" dirty="0" smtClean="0"/>
              <a:t>parameters.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9283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3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influences how </a:t>
            </a:r>
            <a:r>
              <a:rPr lang="en-US" dirty="0" smtClean="0"/>
              <a:t>polls are </a:t>
            </a:r>
            <a:r>
              <a:rPr lang="en-US" dirty="0" smtClean="0"/>
              <a:t>reported?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Standards for disclosure from professional polling organizations</a:t>
            </a:r>
          </a:p>
          <a:p>
            <a:pPr lvl="1"/>
            <a:r>
              <a:rPr lang="en-US" dirty="0" smtClean="0"/>
              <a:t>AAPOR Standards and Transparency Initiative</a:t>
            </a:r>
          </a:p>
          <a:p>
            <a:pPr lvl="1"/>
            <a:r>
              <a:rPr lang="en-US" dirty="0" smtClean="0"/>
              <a:t>National Council on Public </a:t>
            </a:r>
            <a:r>
              <a:rPr lang="en-US" dirty="0" smtClean="0"/>
              <a:t>Polls</a:t>
            </a:r>
          </a:p>
          <a:p>
            <a:pPr lvl="1"/>
            <a:r>
              <a:rPr lang="en-US" dirty="0" smtClean="0"/>
              <a:t>Marketing Research Association</a:t>
            </a:r>
            <a:endParaRPr lang="en-US" dirty="0" smtClean="0"/>
          </a:p>
          <a:p>
            <a:r>
              <a:rPr lang="en-US" dirty="0" smtClean="0"/>
              <a:t>Media vetting of survey quality </a:t>
            </a:r>
          </a:p>
          <a:p>
            <a:pPr lvl="1"/>
            <a:r>
              <a:rPr lang="en-US" dirty="0" smtClean="0"/>
              <a:t>Conducted at individual news organizations, standards made public at some large national organizations (Associated Press, ABC News)</a:t>
            </a:r>
          </a:p>
          <a:p>
            <a:pPr lvl="1"/>
            <a:r>
              <a:rPr lang="en-US" dirty="0" smtClean="0"/>
              <a:t>Can influence whether surveys are covered or not, or how surveys are covered</a:t>
            </a:r>
          </a:p>
          <a:p>
            <a:pPr lvl="1"/>
            <a:r>
              <a:rPr lang="en-US" dirty="0" smtClean="0"/>
              <a:t>Often behind-the-scenes, but media sometimes cover polls in a critical light (USC/LA Times poll, Gallup 2012 polling)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5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election polls abide by professional disclosure standards?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Among 38 national polls during </a:t>
            </a:r>
            <a:r>
              <a:rPr lang="en-US" u="sng" dirty="0" smtClean="0"/>
              <a:t>final week</a:t>
            </a:r>
            <a:r>
              <a:rPr lang="en-US" b="1" dirty="0" smtClean="0"/>
              <a:t> </a:t>
            </a:r>
            <a:r>
              <a:rPr lang="en-US" dirty="0" smtClean="0"/>
              <a:t>before U.S. presidential election, </a:t>
            </a:r>
            <a:r>
              <a:rPr lang="en-US" dirty="0" smtClean="0"/>
              <a:t>12 were </a:t>
            </a:r>
            <a:r>
              <a:rPr lang="en-US" dirty="0" smtClean="0"/>
              <a:t>conducted by organizations that are </a:t>
            </a:r>
            <a:r>
              <a:rPr lang="en-US" dirty="0" smtClean="0"/>
              <a:t>members of </a:t>
            </a:r>
            <a:r>
              <a:rPr lang="en-US" dirty="0" smtClean="0"/>
              <a:t>AAPOR’s Transparency Initiative or the National Council on Public Polls</a:t>
            </a:r>
          </a:p>
          <a:p>
            <a:r>
              <a:rPr lang="en-US" dirty="0" smtClean="0"/>
              <a:t>Among the 219 </a:t>
            </a:r>
            <a:r>
              <a:rPr lang="en-US" dirty="0" smtClean="0"/>
              <a:t>battleground state </a:t>
            </a:r>
            <a:r>
              <a:rPr lang="en-US" dirty="0" smtClean="0"/>
              <a:t>polls conducted during the final week, </a:t>
            </a:r>
            <a:r>
              <a:rPr lang="en-US" dirty="0" smtClean="0"/>
              <a:t>77 (35%) </a:t>
            </a:r>
            <a:r>
              <a:rPr lang="en-US" dirty="0" smtClean="0"/>
              <a:t>were conducted by organizations that participate in AAPOR’s Transparency Initiative or the National Council on Public Polls</a:t>
            </a:r>
          </a:p>
          <a:p>
            <a:r>
              <a:rPr lang="en-US" dirty="0" smtClean="0"/>
              <a:t>Nearly all polls report some basic information</a:t>
            </a:r>
          </a:p>
          <a:p>
            <a:pPr lvl="1"/>
            <a:r>
              <a:rPr lang="en-US" dirty="0" smtClean="0"/>
              <a:t>Interview </a:t>
            </a:r>
            <a:r>
              <a:rPr lang="en-US" dirty="0" smtClean="0"/>
              <a:t>mode, sample size, margin of error and field dates. </a:t>
            </a:r>
            <a:endParaRPr lang="en-US" dirty="0" smtClean="0"/>
          </a:p>
          <a:p>
            <a:pPr lvl="1"/>
            <a:r>
              <a:rPr lang="en-US" dirty="0" smtClean="0"/>
              <a:t>Less common is disclosure of </a:t>
            </a:r>
            <a:r>
              <a:rPr lang="en-US" dirty="0" smtClean="0"/>
              <a:t>sample </a:t>
            </a:r>
            <a:r>
              <a:rPr lang="en-US" dirty="0" smtClean="0"/>
              <a:t>methodology details, full question wording, weighting and likely voter modeling is less common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2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The </a:t>
            </a:r>
            <a:r>
              <a:rPr lang="en-US" dirty="0" smtClean="0"/>
              <a:t>Washington Post vets polls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Researcher is contacted to </a:t>
            </a:r>
            <a:r>
              <a:rPr lang="en-US" dirty="0" smtClean="0"/>
              <a:t>obtain detailed description of sample design, interviewing, question wording, weighting, and likely voter modeling. </a:t>
            </a:r>
          </a:p>
          <a:p>
            <a:pPr lvl="1"/>
            <a:r>
              <a:rPr lang="en-US" dirty="0" smtClean="0"/>
              <a:t>While most firms to not publish these details, they are willing to provide them on request. Existence of AAPOR/NCPP standards helps to encourage disclosure. </a:t>
            </a:r>
          </a:p>
          <a:p>
            <a:r>
              <a:rPr lang="en-US" dirty="0" smtClean="0"/>
              <a:t>Vetting </a:t>
            </a:r>
            <a:r>
              <a:rPr lang="en-US" dirty="0" smtClean="0"/>
              <a:t>decisions </a:t>
            </a:r>
            <a:r>
              <a:rPr lang="en-US" dirty="0" smtClean="0"/>
              <a:t>based on several factors</a:t>
            </a:r>
          </a:p>
          <a:p>
            <a:pPr lvl="1"/>
            <a:r>
              <a:rPr lang="en-US" dirty="0" smtClean="0"/>
              <a:t>Sample design </a:t>
            </a:r>
            <a:r>
              <a:rPr lang="en-US" dirty="0" smtClean="0"/>
              <a:t>– probability or non-probability sample? What is sample’s coverage of target population?</a:t>
            </a:r>
          </a:p>
          <a:p>
            <a:pPr lvl="1"/>
            <a:r>
              <a:rPr lang="en-US" dirty="0" smtClean="0"/>
              <a:t>Mode of interviewing – Live </a:t>
            </a:r>
            <a:r>
              <a:rPr lang="en-US" dirty="0" smtClean="0"/>
              <a:t>professional interviewers, automated</a:t>
            </a:r>
            <a:endParaRPr lang="en-US" dirty="0" smtClean="0"/>
          </a:p>
          <a:p>
            <a:pPr lvl="1"/>
            <a:r>
              <a:rPr lang="en-US" dirty="0" smtClean="0"/>
              <a:t>Question wording – Are questions clear and balanced? With vote choice, </a:t>
            </a:r>
            <a:r>
              <a:rPr lang="en-US" dirty="0" smtClean="0"/>
              <a:t>is there potential </a:t>
            </a:r>
            <a:r>
              <a:rPr lang="en-US" dirty="0" smtClean="0"/>
              <a:t>for order effects?</a:t>
            </a:r>
          </a:p>
          <a:p>
            <a:pPr lvl="1"/>
            <a:r>
              <a:rPr lang="en-US" dirty="0" smtClean="0"/>
              <a:t>Weighting approach – to known, reliable and relevant population parameters?</a:t>
            </a:r>
          </a:p>
          <a:p>
            <a:pPr lvl="1"/>
            <a:r>
              <a:rPr lang="en-US" dirty="0" smtClean="0"/>
              <a:t>Accuracy </a:t>
            </a:r>
            <a:r>
              <a:rPr lang="en-US" dirty="0" smtClean="0"/>
              <a:t>of polling firm’s previous pre-election estimates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Level of methodological disclosure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about </a:t>
            </a:r>
            <a:r>
              <a:rPr lang="en-US" dirty="0" smtClean="0"/>
              <a:t>restrictions on poll publication during final week(s) of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/>
              <a:t>U.S., restrictions may be unconstitutional given 1</a:t>
            </a:r>
            <a:r>
              <a:rPr lang="en-US" baseline="30000" dirty="0"/>
              <a:t>st</a:t>
            </a:r>
            <a:r>
              <a:rPr lang="en-US" dirty="0"/>
              <a:t> amendment right for freedom of speech and the </a:t>
            </a:r>
            <a:r>
              <a:rPr lang="en-US" dirty="0" smtClean="0"/>
              <a:t>press</a:t>
            </a:r>
          </a:p>
          <a:p>
            <a:r>
              <a:rPr lang="en-US" dirty="0" smtClean="0"/>
              <a:t>Polls are most reliable source for standing </a:t>
            </a:r>
            <a:r>
              <a:rPr lang="en-US" dirty="0"/>
              <a:t>of the election and why voters support </a:t>
            </a:r>
            <a:r>
              <a:rPr lang="en-US" dirty="0" smtClean="0"/>
              <a:t>candidates, which is of very high news interest at the end of a campaign</a:t>
            </a:r>
          </a:p>
          <a:p>
            <a:pPr lvl="1"/>
            <a:r>
              <a:rPr lang="en-US" dirty="0" smtClean="0"/>
              <a:t>Barring polls’ publication may encourage reliance on less reliable sources for this </a:t>
            </a:r>
          </a:p>
          <a:p>
            <a:pPr lvl="1"/>
            <a:r>
              <a:rPr lang="en-US" dirty="0" smtClean="0"/>
              <a:t>Private polls will be conducted by campaigns and others, making reliable data on vote support available only to these sponsors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4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about </a:t>
            </a:r>
            <a:r>
              <a:rPr lang="en-US" dirty="0" smtClean="0"/>
              <a:t>restrictions on poll publication during final week(s) of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of polls on candidate support and turnout</a:t>
            </a:r>
          </a:p>
          <a:p>
            <a:pPr lvl="1"/>
            <a:r>
              <a:rPr lang="en-US" dirty="0" smtClean="0"/>
              <a:t>2012 U.S. experiment finds exposure to local presidential polling during final two weeks of campaign increased turnout, but did not impact support for candidates (</a:t>
            </a:r>
            <a:r>
              <a:rPr lang="en-US" dirty="0" err="1" smtClean="0"/>
              <a:t>Vanette</a:t>
            </a:r>
            <a:r>
              <a:rPr lang="en-US" dirty="0" smtClean="0"/>
              <a:t> and Westwood)</a:t>
            </a:r>
          </a:p>
          <a:p>
            <a:pPr lvl="1"/>
            <a:r>
              <a:rPr lang="en-US" dirty="0" smtClean="0"/>
              <a:t>Mixed effects on attitudes and intention to vote in earlier studies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7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after 2016 presidential 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Depending on causes of errors that are identified, are additional disclosure requirements needed to evaluate poll quality? </a:t>
            </a:r>
          </a:p>
          <a:p>
            <a:r>
              <a:rPr lang="en-US" dirty="0" smtClean="0"/>
              <a:t>Can media or professional organizations motivate broader disclosure of survey methodological details and membership in disclosure programs?</a:t>
            </a:r>
          </a:p>
          <a:p>
            <a:r>
              <a:rPr lang="en-US" dirty="0" smtClean="0"/>
              <a:t>What lessons will news organizations take from 2016 experience, and how does this inform coverage of polls in future?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Contact information:</a:t>
            </a:r>
          </a:p>
          <a:p>
            <a:pPr marL="0" indent="0">
              <a:buNone/>
            </a:pPr>
            <a:r>
              <a:rPr lang="en-US" dirty="0" smtClean="0"/>
              <a:t>Scott.clement@washpost.com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6177598"/>
            <a:ext cx="3038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1077</Words>
  <Application>Microsoft Office PowerPoint</Application>
  <PresentationFormat>Widescreen</PresentationFormat>
  <Paragraphs>105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How media cover election polls in the U.S.</vt:lpstr>
      <vt:lpstr>Is the U.S. poll-crazy?</vt:lpstr>
      <vt:lpstr>The ways media cover pre-election polls</vt:lpstr>
      <vt:lpstr>Little regulation of how polls are conducted and published</vt:lpstr>
      <vt:lpstr>What influences how polls are reported?</vt:lpstr>
      <vt:lpstr>National Council on Public Polls disclosure requirements</vt:lpstr>
      <vt:lpstr>AAPOR Transparency Initiative requirements</vt:lpstr>
      <vt:lpstr>What influences how polls are reported?</vt:lpstr>
      <vt:lpstr>How many election polls abide by professional disclosure standards?</vt:lpstr>
      <vt:lpstr>How The Washington Post vets polls </vt:lpstr>
      <vt:lpstr>Considerations about restrictions on poll publication during final week(s) of campaign</vt:lpstr>
      <vt:lpstr>Considerations about restrictions on poll publication during final week(s) of campaign</vt:lpstr>
      <vt:lpstr>Questions after 2016 presidential election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media cover election polls in the U.S.</dc:title>
  <dc:creator>Clement, Scott F</dc:creator>
  <cp:lastModifiedBy>Clement, Scott F</cp:lastModifiedBy>
  <cp:revision>19</cp:revision>
  <dcterms:created xsi:type="dcterms:W3CDTF">2016-12-04T18:09:44Z</dcterms:created>
  <dcterms:modified xsi:type="dcterms:W3CDTF">2016-12-05T14:39:59Z</dcterms:modified>
</cp:coreProperties>
</file>