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7" r:id="rId5"/>
    <p:sldId id="258" r:id="rId6"/>
    <p:sldId id="272" r:id="rId7"/>
    <p:sldId id="273" r:id="rId8"/>
    <p:sldId id="274" r:id="rId9"/>
    <p:sldId id="276" r:id="rId10"/>
    <p:sldId id="275" r:id="rId11"/>
    <p:sldId id="261" r:id="rId12"/>
    <p:sldId id="267" r:id="rId13"/>
    <p:sldId id="265" r:id="rId14"/>
    <p:sldId id="266" r:id="rId15"/>
    <p:sldId id="277" r:id="rId16"/>
    <p:sldId id="278" r:id="rId17"/>
    <p:sldId id="279" r:id="rId18"/>
    <p:sldId id="280" r:id="rId19"/>
    <p:sldId id="269" r:id="rId20"/>
    <p:sldId id="270" r:id="rId21"/>
    <p:sldId id="271" r:id="rId22"/>
    <p:sldId id="281" r:id="rId23"/>
    <p:sldId id="268" r:id="rId24"/>
    <p:sldId id="262" r:id="rId25"/>
    <p:sldId id="263" r:id="rId26"/>
    <p:sldId id="264" r:id="rId27"/>
    <p:sldId id="283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0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0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8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3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7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9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7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2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5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9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34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95F10-7FE2-41E2-B81B-CA9B3CD3C5C9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07ED0-A6D5-4951-9EAF-269A197F3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8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eleccionesenperu.com/encuestas-presidenciales-peru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ipsos.pe/sites/default/files/opinion_data/SimulacroConfidencial040616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s.wikipedia.org/wiki/Anexo:Encuestas_de_intenci%C3%B3n_de_voto_para_las_elecciones_presidenciales_de_Argentina_de_20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washingtonpost.com/news/monkey-cage/wp/2013/12/09/latin-america-gets-its-own-538-com-and-it-beats-the-polls-in-chile/?utm_term=.6f366d268af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Qu</a:t>
            </a:r>
            <a:r>
              <a:rPr lang="es-CL" sz="4000" dirty="0"/>
              <a:t>é tan bien están prediciendo las encuestas las elecciones en América del Sur (y algo más sobre encuestas presidenciales en Chile)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Patricio Navia</a:t>
            </a:r>
          </a:p>
          <a:p>
            <a:r>
              <a:rPr lang="es-CL" dirty="0"/>
              <a:t>Patricio.navia@nyu.edu</a:t>
            </a:r>
            <a:endParaRPr lang="en-US" dirty="0"/>
          </a:p>
          <a:p>
            <a:r>
              <a:rPr lang="en-US" dirty="0"/>
              <a:t>New York University/Universidad Diego Portales</a:t>
            </a:r>
          </a:p>
          <a:p>
            <a:r>
              <a:rPr lang="en-US" dirty="0" err="1"/>
              <a:t>Diciembre</a:t>
            </a:r>
            <a:r>
              <a:rPr lang="en-US" dirty="0"/>
              <a:t> 6, 2016</a:t>
            </a:r>
          </a:p>
        </p:txBody>
      </p:sp>
    </p:spTree>
    <p:extLst>
      <p:ext uri="{BB962C8B-B14F-4D97-AF65-F5344CB8AC3E}">
        <p14:creationId xmlns:p14="http://schemas.microsoft.com/office/powerpoint/2010/main" val="4025240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dirty="0"/>
              <a:t>Octubre 2, 206. Referéndum sobre el Acuerdo de Paz en Colombia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4805"/>
          </a:xfrm>
        </p:spPr>
        <p:txBody>
          <a:bodyPr/>
          <a:lstStyle/>
          <a:p>
            <a:r>
              <a:rPr lang="es-CL" dirty="0"/>
              <a:t>Resultado: No: 50.2%, participación 37.4%. Voto voluntario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423" t="28913" r="18478" b="35839"/>
          <a:stretch/>
        </p:blipFill>
        <p:spPr>
          <a:xfrm>
            <a:off x="413517" y="2390430"/>
            <a:ext cx="11364966" cy="335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81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/>
              <a:t>Referéndum para permitir re-elección indefinida en Bolivia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763" t="18825" r="37329" b="39016"/>
          <a:stretch/>
        </p:blipFill>
        <p:spPr>
          <a:xfrm>
            <a:off x="5267638" y="1809838"/>
            <a:ext cx="5731667" cy="439560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825625"/>
            <a:ext cx="36675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/>
              <a:t>Voto obligatorio</a:t>
            </a:r>
          </a:p>
          <a:p>
            <a:r>
              <a:rPr lang="es-CL" dirty="0"/>
              <a:t>Resultado:</a:t>
            </a:r>
          </a:p>
          <a:p>
            <a:r>
              <a:rPr lang="es-CL" dirty="0"/>
              <a:t>No: 51.3%</a:t>
            </a:r>
          </a:p>
          <a:p>
            <a:r>
              <a:rPr lang="es-CL" dirty="0"/>
              <a:t>Participación: 84.5% de 6,5 millones de inscritos para votar.</a:t>
            </a:r>
          </a:p>
          <a:p>
            <a:r>
              <a:rPr lang="es-CL" dirty="0"/>
              <a:t>Mucha varianza en encuestas pre-referéndum.</a:t>
            </a:r>
          </a:p>
          <a:p>
            <a:r>
              <a:rPr lang="es-CL" dirty="0"/>
              <a:t>Problemas de muestras y metodología</a:t>
            </a:r>
            <a:endParaRPr lang="en-US" dirty="0"/>
          </a:p>
        </p:txBody>
      </p:sp>
      <p:sp>
        <p:nvSpPr>
          <p:cNvPr id="6" name="Arrow: Right 5"/>
          <p:cNvSpPr/>
          <p:nvPr/>
        </p:nvSpPr>
        <p:spPr>
          <a:xfrm>
            <a:off x="4731026" y="2703443"/>
            <a:ext cx="410817" cy="145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/>
          <p:cNvSpPr/>
          <p:nvPr/>
        </p:nvSpPr>
        <p:spPr>
          <a:xfrm>
            <a:off x="4731025" y="3412434"/>
            <a:ext cx="410817" cy="145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/>
          <p:cNvSpPr/>
          <p:nvPr/>
        </p:nvSpPr>
        <p:spPr>
          <a:xfrm>
            <a:off x="4697795" y="4147809"/>
            <a:ext cx="410817" cy="145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/>
          <p:cNvSpPr/>
          <p:nvPr/>
        </p:nvSpPr>
        <p:spPr>
          <a:xfrm>
            <a:off x="4631534" y="5279954"/>
            <a:ext cx="410817" cy="145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6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Perú (</a:t>
            </a:r>
            <a:r>
              <a:rPr lang="en-US" sz="3600" dirty="0" err="1"/>
              <a:t>Junio</a:t>
            </a:r>
            <a:r>
              <a:rPr lang="en-US" sz="3600" dirty="0"/>
              <a:t> 5, 2016) (</a:t>
            </a:r>
            <a:r>
              <a:rPr lang="en-US" sz="3600" dirty="0" err="1"/>
              <a:t>voto</a:t>
            </a:r>
            <a:r>
              <a:rPr lang="en-US" sz="3600" dirty="0"/>
              <a:t> </a:t>
            </a:r>
            <a:r>
              <a:rPr lang="en-US" sz="3600" dirty="0" err="1"/>
              <a:t>obligatorio</a:t>
            </a:r>
            <a:r>
              <a:rPr lang="en-US" sz="3600" dirty="0"/>
              <a:t>)</a:t>
            </a:r>
            <a:br>
              <a:rPr lang="en-US" sz="3600" dirty="0"/>
            </a:br>
            <a:r>
              <a:rPr lang="en-US" sz="2700" dirty="0">
                <a:hlinkClick r:id="rId2"/>
              </a:rPr>
              <a:t>http://www.eleccionesenperu.com/encuestas-presidenciales-peru.php</a:t>
            </a:r>
            <a:r>
              <a:rPr lang="en-US" sz="2700" dirty="0"/>
              <a:t>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0962" t="29118" r="29783" b="30232"/>
          <a:stretch/>
        </p:blipFill>
        <p:spPr>
          <a:xfrm>
            <a:off x="586408" y="1971108"/>
            <a:ext cx="10557340" cy="40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2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IPSOS Peru (Alfredo Torres)</a:t>
            </a:r>
            <a:br>
              <a:rPr lang="en-US" dirty="0"/>
            </a:br>
            <a:r>
              <a:rPr lang="en-US" sz="2200" dirty="0">
                <a:hlinkClick r:id="rId2"/>
              </a:rPr>
              <a:t>http://www.ipsos.pe/sites/default/files/opinion_data/SimulacroConfidencial040616.pdf</a:t>
            </a:r>
            <a:r>
              <a:rPr lang="en-US" sz="2200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66753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Ley </a:t>
            </a:r>
            <a:r>
              <a:rPr lang="en-US" dirty="0" err="1"/>
              <a:t>prohibe</a:t>
            </a:r>
            <a:r>
              <a:rPr lang="en-US" dirty="0"/>
              <a:t> a </a:t>
            </a:r>
            <a:r>
              <a:rPr lang="en-US" dirty="0" err="1"/>
              <a:t>medios</a:t>
            </a:r>
            <a:r>
              <a:rPr lang="en-US" dirty="0"/>
              <a:t> </a:t>
            </a:r>
            <a:r>
              <a:rPr lang="en-US" dirty="0" err="1"/>
              <a:t>informar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encuestas</a:t>
            </a:r>
            <a:r>
              <a:rPr lang="en-US" dirty="0"/>
              <a:t> en la </a:t>
            </a:r>
            <a:r>
              <a:rPr lang="en-US" dirty="0" err="1"/>
              <a:t>semana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anterior a la </a:t>
            </a:r>
            <a:r>
              <a:rPr lang="en-US" dirty="0" err="1"/>
              <a:t>elección</a:t>
            </a:r>
            <a:r>
              <a:rPr lang="en-US" dirty="0"/>
              <a:t>.</a:t>
            </a:r>
          </a:p>
          <a:p>
            <a:r>
              <a:rPr lang="es-CL" dirty="0"/>
              <a:t>La última encuesta de IPSOS no fue informada en medios peruanos. (Junio 4,</a:t>
            </a:r>
            <a:r>
              <a:rPr lang="en-US" dirty="0"/>
              <a:t> 2016).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8846" t="53639" r="24217" b="15765"/>
          <a:stretch/>
        </p:blipFill>
        <p:spPr>
          <a:xfrm>
            <a:off x="5059018" y="1945589"/>
            <a:ext cx="6626087" cy="42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0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826" y="43138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3600" dirty="0"/>
              <a:t>Tendencia promedio elecciones presidenciales </a:t>
            </a:r>
            <a:r>
              <a:rPr lang="es-CL" sz="3600" b="1" dirty="0"/>
              <a:t>Argentina 2015 (voto obligatorio)</a:t>
            </a:r>
            <a:br>
              <a:rPr lang="es-CL" sz="3600" dirty="0"/>
            </a:br>
            <a:r>
              <a:rPr lang="es-CL" sz="2000" dirty="0">
                <a:hlinkClick r:id="rId2"/>
              </a:rPr>
              <a:t>https://es.wikipedia.org/wiki/Anexo:Encuestas_de_intenci%C3%B3n_de_voto_para_las_elecciones_presidenciales_de_Argentina_de_2015</a:t>
            </a:r>
            <a:r>
              <a:rPr lang="es-CL" sz="2000" dirty="0"/>
              <a:t>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7806" t="15451" r="6360" b="19969"/>
          <a:stretch/>
        </p:blipFill>
        <p:spPr>
          <a:xfrm>
            <a:off x="968426" y="1756949"/>
            <a:ext cx="10058400" cy="481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7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/>
              <a:t>Brasil 2014 (Dilma 51.6%) (Voto obligatorio)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846" t="15291" r="14140" b="12722"/>
          <a:stretch/>
        </p:blipFill>
        <p:spPr>
          <a:xfrm>
            <a:off x="1524000" y="1255490"/>
            <a:ext cx="9144000" cy="513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8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905000" cy="5108023"/>
          </a:xfrm>
        </p:spPr>
        <p:txBody>
          <a:bodyPr>
            <a:noAutofit/>
          </a:bodyPr>
          <a:lstStyle/>
          <a:p>
            <a:r>
              <a:rPr lang="es-CL" sz="3200" dirty="0"/>
              <a:t>Ecuador, Febrero 2017</a:t>
            </a:r>
            <a:br>
              <a:rPr lang="es-CL" sz="3200" dirty="0"/>
            </a:br>
            <a:r>
              <a:rPr lang="es-CL" sz="3200" dirty="0"/>
              <a:t>Voto obligatorio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84" t="14325" r="17920" b="7649"/>
          <a:stretch/>
        </p:blipFill>
        <p:spPr>
          <a:xfrm>
            <a:off x="2880920" y="259107"/>
            <a:ext cx="9079587" cy="6044441"/>
          </a:xfrm>
          <a:prstGeom prst="rect">
            <a:avLst/>
          </a:prstGeom>
        </p:spPr>
      </p:pic>
      <p:sp>
        <p:nvSpPr>
          <p:cNvPr id="5" name="Arrow: Right 4"/>
          <p:cNvSpPr/>
          <p:nvPr/>
        </p:nvSpPr>
        <p:spPr>
          <a:xfrm>
            <a:off x="1993025" y="1417983"/>
            <a:ext cx="887895" cy="92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5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296" y="159026"/>
            <a:ext cx="11075504" cy="1432373"/>
          </a:xfrm>
        </p:spPr>
        <p:txBody>
          <a:bodyPr>
            <a:normAutofit/>
          </a:bodyPr>
          <a:lstStyle/>
          <a:p>
            <a:r>
              <a:rPr lang="es-CL" sz="2800" dirty="0"/>
              <a:t>Chile. Cambio de inscripción voluntaria y voto obligatorio a inscripción automática y voto voluntario ha sido dolor de cabeza para encuestadores.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78" y="1825625"/>
            <a:ext cx="4810540" cy="4351338"/>
          </a:xfrm>
        </p:spPr>
        <p:txBody>
          <a:bodyPr/>
          <a:lstStyle/>
          <a:p>
            <a:r>
              <a:rPr lang="es-CL" dirty="0"/>
              <a:t>In 2009, Enriquez-Ominami era popular entre los no inscritos.</a:t>
            </a:r>
          </a:p>
          <a:p>
            <a:r>
              <a:rPr lang="es-CL" dirty="0"/>
              <a:t>Su candidatura no logró desafiar a las coaliciones dominantes porque sus simpatizantes no estaban inscritos.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462" t="13315" r="31304" b="41252"/>
          <a:stretch/>
        </p:blipFill>
        <p:spPr>
          <a:xfrm>
            <a:off x="4982818" y="1316154"/>
            <a:ext cx="6925186" cy="462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4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5373"/>
            <a:ext cx="10515600" cy="1484243"/>
          </a:xfrm>
        </p:spPr>
        <p:txBody>
          <a:bodyPr>
            <a:normAutofit fontScale="90000"/>
          </a:bodyPr>
          <a:lstStyle/>
          <a:p>
            <a:pPr algn="ctr"/>
            <a:br>
              <a:rPr lang="es-CL" dirty="0"/>
            </a:br>
            <a:r>
              <a:rPr lang="es-CL" dirty="0"/>
              <a:t>En 2013, todo fue relativamente fácil de predecir.  Una candidata favorita desde el primer día.</a:t>
            </a:r>
            <a:br>
              <a:rPr lang="es-CL" dirty="0"/>
            </a:br>
            <a:r>
              <a:rPr lang="es-CL" dirty="0"/>
              <a:t>Kenneth Bunker. Tresquintos.com</a:t>
            </a:r>
            <a:br>
              <a:rPr lang="es-CL" dirty="0"/>
            </a:br>
            <a:r>
              <a:rPr lang="es-CL" sz="2200" dirty="0">
                <a:hlinkClick r:id="rId2"/>
              </a:rPr>
              <a:t>https://www.washingtonpost.com/news/monkey-cage/wp/2013/12/09/latin-america-gets-its-own-538-com-and-it-beats-the-polls-in-chile/?utm_term=.6f366d268afa</a:t>
            </a:r>
            <a:br>
              <a:rPr lang="es-CL" sz="2200" dirty="0"/>
            </a:br>
            <a:r>
              <a:rPr lang="es-CL" sz="2200" dirty="0"/>
              <a:t>Primera elección con voto voluntario</a:t>
            </a:r>
            <a:br>
              <a:rPr lang="es-CL" sz="2200" dirty="0"/>
            </a:br>
            <a:endParaRPr lang="en-US" dirty="0"/>
          </a:p>
        </p:txBody>
      </p:sp>
      <p:pic>
        <p:nvPicPr>
          <p:cNvPr id="1026" name="Picture 2" descr="https://www.washingtonpost.com/blogs/monkey-cage/files/2013/12/Table-1_Chi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42" y="2785233"/>
            <a:ext cx="11182916" cy="364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302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4000" dirty="0"/>
              <a:t>Elección presidencial Chile, noviembre de 2017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Muchas encuestas</a:t>
            </a:r>
          </a:p>
          <a:p>
            <a:r>
              <a:rPr lang="es-CL" dirty="0"/>
              <a:t>Las encuestas condicional la carrera e influyen sobre las decisiones de los candidatos.</a:t>
            </a:r>
          </a:p>
          <a:p>
            <a:r>
              <a:rPr lang="es-CL" dirty="0"/>
              <a:t>Las encuestas no son fotos de la carrera, son variables independientes que influyen en quiénes estarán en la carrera presidencial.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110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595"/>
            <a:ext cx="2541104" cy="5997368"/>
          </a:xfrm>
        </p:spPr>
        <p:txBody>
          <a:bodyPr/>
          <a:lstStyle/>
          <a:p>
            <a:r>
              <a:rPr lang="en-US" dirty="0" err="1"/>
              <a:t>Encuesta</a:t>
            </a:r>
            <a:r>
              <a:rPr lang="en-US" dirty="0"/>
              <a:t> CADEM. </a:t>
            </a:r>
            <a:r>
              <a:rPr lang="en-US" dirty="0" err="1"/>
              <a:t>Semanal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marzo</a:t>
            </a:r>
            <a:r>
              <a:rPr lang="en-US" dirty="0"/>
              <a:t> de 2014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624" t="16382" r="29736" b="5584"/>
          <a:stretch/>
        </p:blipFill>
        <p:spPr>
          <a:xfrm>
            <a:off x="3525078" y="179595"/>
            <a:ext cx="8229600" cy="615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51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7322"/>
            <a:ext cx="3401018" cy="5739641"/>
          </a:xfrm>
        </p:spPr>
        <p:txBody>
          <a:bodyPr/>
          <a:lstStyle/>
          <a:p>
            <a:r>
              <a:rPr lang="es-CL" dirty="0"/>
              <a:t>Las encuestas influyen sobre las decisiones de los partidos y los candidatos.</a:t>
            </a:r>
          </a:p>
          <a:p>
            <a:r>
              <a:rPr lang="es-CL" dirty="0"/>
              <a:t>No son una foto, son también un plano, un reporte de qué tan exitosas están siendo las estrategias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11" t="14662" r="29191" b="5956"/>
          <a:stretch/>
        </p:blipFill>
        <p:spPr>
          <a:xfrm>
            <a:off x="4394930" y="583096"/>
            <a:ext cx="7482351" cy="559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31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6348"/>
            <a:ext cx="3057939" cy="5580615"/>
          </a:xfrm>
        </p:spPr>
        <p:txBody>
          <a:bodyPr/>
          <a:lstStyle/>
          <a:p>
            <a:r>
              <a:rPr lang="es-CL" dirty="0"/>
              <a:t>Pero la percepción sobre quién cree la gente que va a ganar es un factor que influye sobre la decisión de presidenciables de presentarse o quedar fuera.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336" t="15470" r="29388" b="5901"/>
          <a:stretch/>
        </p:blipFill>
        <p:spPr>
          <a:xfrm>
            <a:off x="4337853" y="768626"/>
            <a:ext cx="7337312" cy="55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31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Adimark</a:t>
            </a:r>
            <a:r>
              <a:rPr lang="es-CL" dirty="0"/>
              <a:t>, datos mensuales desde 2006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9951" r="19459" b="9018"/>
          <a:stretch/>
        </p:blipFill>
        <p:spPr>
          <a:xfrm>
            <a:off x="1610138" y="1880946"/>
            <a:ext cx="9169003" cy="454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66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Evolutivo mensual, </a:t>
            </a:r>
            <a:r>
              <a:rPr lang="es-CL" dirty="0" err="1"/>
              <a:t>Adimark</a:t>
            </a:r>
            <a:r>
              <a:rPr lang="es-CL" dirty="0"/>
              <a:t> (agosto 2016)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06" t="18489" r="19468" b="8911"/>
          <a:stretch/>
        </p:blipFill>
        <p:spPr>
          <a:xfrm>
            <a:off x="1560239" y="1690688"/>
            <a:ext cx="9071522" cy="476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62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6808"/>
          </a:xfrm>
        </p:spPr>
        <p:txBody>
          <a:bodyPr>
            <a:noAutofit/>
          </a:bodyPr>
          <a:lstStyle/>
          <a:p>
            <a:pPr algn="ctr"/>
            <a:r>
              <a:rPr lang="es-CL" sz="3200" dirty="0"/>
              <a:t>Centro de Estudios Públicos (CEP), trimestral desde 1990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726" t="16488" r="29468" b="9710"/>
          <a:stretch/>
        </p:blipFill>
        <p:spPr>
          <a:xfrm>
            <a:off x="2101794" y="786159"/>
            <a:ext cx="8229600" cy="570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04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453" t="16990" r="29877" b="8176"/>
          <a:stretch/>
        </p:blipFill>
        <p:spPr>
          <a:xfrm>
            <a:off x="1877324" y="365125"/>
            <a:ext cx="8229600" cy="590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33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0217" cy="27118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Larga</a:t>
            </a:r>
            <a:r>
              <a:rPr lang="en-US" dirty="0"/>
              <a:t> </a:t>
            </a:r>
            <a:r>
              <a:rPr lang="en-US" dirty="0" err="1"/>
              <a:t>historia</a:t>
            </a:r>
            <a:r>
              <a:rPr lang="en-US" dirty="0"/>
              <a:t> </a:t>
            </a:r>
            <a:r>
              <a:rPr lang="en-US" dirty="0" err="1"/>
              <a:t>encuestas</a:t>
            </a:r>
            <a:r>
              <a:rPr lang="en-US" dirty="0"/>
              <a:t> de </a:t>
            </a:r>
            <a:r>
              <a:rPr lang="en-US" dirty="0" err="1"/>
              <a:t>intenci</a:t>
            </a:r>
            <a:r>
              <a:rPr lang="es-CL" dirty="0" err="1"/>
              <a:t>ón</a:t>
            </a:r>
            <a:r>
              <a:rPr lang="es-CL" dirty="0"/>
              <a:t> de voto, Chile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738191"/>
            <a:ext cx="10515600" cy="874643"/>
          </a:xfrm>
        </p:spPr>
        <p:txBody>
          <a:bodyPr>
            <a:normAutofit fontScale="92500"/>
          </a:bodyPr>
          <a:lstStyle/>
          <a:p>
            <a:r>
              <a:rPr lang="es-ES" sz="3000" dirty="0"/>
              <a:t>Navia, P. and R. Osorio (2015). "Las encuestas de opinión pública en Chile antes de 1973." </a:t>
            </a:r>
            <a:r>
              <a:rPr lang="es-ES" sz="3000" i="1" dirty="0" err="1"/>
              <a:t>Latin</a:t>
            </a:r>
            <a:r>
              <a:rPr lang="es-ES" sz="3000" i="1" dirty="0"/>
              <a:t> American </a:t>
            </a:r>
            <a:r>
              <a:rPr lang="es-ES" sz="3000" i="1" dirty="0" err="1"/>
              <a:t>Resarch</a:t>
            </a:r>
            <a:r>
              <a:rPr lang="es-ES" sz="3000" i="1" dirty="0"/>
              <a:t> </a:t>
            </a:r>
            <a:r>
              <a:rPr lang="es-ES" sz="3000" i="1" dirty="0" err="1"/>
              <a:t>Review</a:t>
            </a:r>
            <a:r>
              <a:rPr lang="es-ES" sz="3000" i="1" dirty="0"/>
              <a:t> </a:t>
            </a:r>
            <a:r>
              <a:rPr lang="es-ES" sz="3000" dirty="0"/>
              <a:t>50(1): 117-139.</a:t>
            </a:r>
            <a:endParaRPr lang="es-ES" sz="22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615" t="21080" r="28006" b="9036"/>
          <a:stretch/>
        </p:blipFill>
        <p:spPr>
          <a:xfrm>
            <a:off x="2120348" y="636310"/>
            <a:ext cx="8229600" cy="510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4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/>
              <a:t>Presidenciales de 1970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55" t="23753" r="26467" b="28621"/>
          <a:stretch/>
        </p:blipFill>
        <p:spPr>
          <a:xfrm>
            <a:off x="881772" y="1690688"/>
            <a:ext cx="10541770" cy="415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69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2781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/>
              <a:t>Aprobación presidencial pre 1973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631" t="15248" r="20869" b="6452"/>
          <a:stretch/>
        </p:blipFill>
        <p:spPr>
          <a:xfrm>
            <a:off x="2223051" y="1027906"/>
            <a:ext cx="8229601" cy="536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38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4000" dirty="0"/>
              <a:t>Pero también hay problemas metodológicos y áreas en que mejorar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14461" cy="4351338"/>
          </a:xfrm>
        </p:spPr>
        <p:txBody>
          <a:bodyPr/>
          <a:lstStyle/>
          <a:p>
            <a:r>
              <a:rPr lang="es-CL" dirty="0"/>
              <a:t>Tasa de no respuesta</a:t>
            </a:r>
          </a:p>
          <a:p>
            <a:r>
              <a:rPr lang="es-CL" dirty="0"/>
              <a:t>Presenciales versus telefónicas</a:t>
            </a:r>
          </a:p>
          <a:p>
            <a:r>
              <a:rPr lang="es-CL" dirty="0"/>
              <a:t>Encuestadores que usan encuestas para sus propias agendas políticas.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321" t="15485" r="27308" b="7827"/>
          <a:stretch/>
        </p:blipFill>
        <p:spPr>
          <a:xfrm>
            <a:off x="5552661" y="1192696"/>
            <a:ext cx="6374295" cy="498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11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L" dirty="0"/>
              <a:t>Agosto 2016. CEP. Todo depende de cómo se hace la pregunta. Depende de qué pregunta miramos en la encuesta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0E10-71B7-41F7-9E05-A485D95669C6}" type="slidenum">
              <a:rPr lang="es-CL" smtClean="0"/>
              <a:t>23</a:t>
            </a:fld>
            <a:endParaRPr lang="es-CL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491" t="17293" r="29308" b="6009"/>
          <a:stretch/>
        </p:blipFill>
        <p:spPr>
          <a:xfrm>
            <a:off x="838200" y="1979064"/>
            <a:ext cx="5486400" cy="4064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1734" t="15184" r="29082" b="6572"/>
          <a:stretch/>
        </p:blipFill>
        <p:spPr>
          <a:xfrm>
            <a:off x="6324600" y="1967067"/>
            <a:ext cx="5486400" cy="40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29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Algunas reflexiones adicionales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Las encuestas enfrentan también un problema del tipo víctima de su propio éxito.</a:t>
            </a:r>
          </a:p>
          <a:p>
            <a:r>
              <a:rPr lang="es-CL" dirty="0"/>
              <a:t>Encuestas son buenas y dicen mucho. Candidatos modifican y ajustan sus estrategias a partir de los datos de las encuestas.</a:t>
            </a:r>
          </a:p>
          <a:p>
            <a:r>
              <a:rPr lang="es-CL" dirty="0"/>
              <a:t>Eso disminuye asimetrías de información entre candidatos.</a:t>
            </a:r>
          </a:p>
          <a:p>
            <a:r>
              <a:rPr lang="es-CL" dirty="0"/>
              <a:t>Todos ajustan estrategias cada vez que aparecen nuevas encuestas.</a:t>
            </a:r>
          </a:p>
          <a:p>
            <a:r>
              <a:rPr lang="es-CL" dirty="0"/>
              <a:t>Esto es como un entrenador de </a:t>
            </a:r>
            <a:r>
              <a:rPr lang="es-CL" dirty="0" err="1"/>
              <a:t>football</a:t>
            </a:r>
            <a:r>
              <a:rPr lang="es-CL" dirty="0"/>
              <a:t> americano repensando la estrategia después de cada jugada (no como el fútbol, en que es más difícil cambiar de estrategia rápidamente y después de cada jugada).</a:t>
            </a:r>
          </a:p>
        </p:txBody>
      </p:sp>
    </p:spTree>
    <p:extLst>
      <p:ext uri="{BB962C8B-B14F-4D97-AF65-F5344CB8AC3E}">
        <p14:creationId xmlns:p14="http://schemas.microsoft.com/office/powerpoint/2010/main" val="3660477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s-CL" sz="3600" dirty="0"/>
              <a:t>Ejemplo: Mensaje inicial de campaña del candidato a Senador Manuel José Ossandón, Santiago, Chile, 2013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Alcalde de la comuna de Puente Alto (2000-2012). Derechista, pero a favor de reformas sociales y díscolo respecto a las posturas tradicionales y conservadoras de la derecha. Mucho apoyo en sectores populares.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364398"/>
            <a:ext cx="2743200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34" y="3364398"/>
            <a:ext cx="2743200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466" y="3364398"/>
            <a:ext cx="2743200" cy="274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734" y="3364398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66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7201871" cy="3106945"/>
          </a:xfrm>
        </p:spPr>
        <p:txBody>
          <a:bodyPr>
            <a:normAutofit/>
          </a:bodyPr>
          <a:lstStyle/>
          <a:p>
            <a:r>
              <a:rPr lang="es-CL" dirty="0"/>
              <a:t>Bien en sectores populares, mal en sectores de altos ingresos (20% del electorado).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87757"/>
            <a:ext cx="6622774" cy="1723394"/>
          </a:xfrm>
        </p:spPr>
        <p:txBody>
          <a:bodyPr/>
          <a:lstStyle/>
          <a:p>
            <a:pPr marL="0" indent="0">
              <a:buNone/>
            </a:pPr>
            <a:r>
              <a:rPr lang="es-CL" dirty="0"/>
              <a:t>Dado el sistema electoral de representación proporcional, el rival directo de Ossandón era su compañero de lista, el candidato de la conservadora UDI, Lawrence </a:t>
            </a:r>
            <a:r>
              <a:rPr lang="es-CL" dirty="0" err="1"/>
              <a:t>Golborne</a:t>
            </a:r>
            <a:r>
              <a:rPr lang="es-CL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071" y="729182"/>
            <a:ext cx="3514725" cy="5810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4" b="18787"/>
          <a:stretch/>
        </p:blipFill>
        <p:spPr>
          <a:xfrm>
            <a:off x="5315777" y="4903916"/>
            <a:ext cx="2724293" cy="17282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9113" y="4752393"/>
            <a:ext cx="44527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Encuestas tres semanas antes de la elección nos mostraron que </a:t>
            </a:r>
            <a:r>
              <a:rPr lang="es-CL" dirty="0" err="1"/>
              <a:t>Golborne</a:t>
            </a:r>
            <a:r>
              <a:rPr lang="es-CL" dirty="0"/>
              <a:t> era más popular entre conservadores y clase alta, por ser de la UDI y porque Ossandón aparecía como un populista de derecha.  </a:t>
            </a:r>
            <a:r>
              <a:rPr lang="es-CL" dirty="0" err="1"/>
              <a:t>Golborne</a:t>
            </a:r>
            <a:r>
              <a:rPr lang="es-CL" dirty="0"/>
              <a:t> es divorciado. Ossandón es casado y tiene 8 hijos.</a:t>
            </a:r>
            <a:r>
              <a:rPr lang="en-US" dirty="0"/>
              <a:t> ¿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conservador</a:t>
            </a:r>
            <a:r>
              <a:rPr lang="en-US" dirty="0"/>
              <a:t>?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97209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Votantes indecisos</a:t>
            </a:r>
            <a:endParaRPr lang="en-US" dirty="0"/>
          </a:p>
        </p:txBody>
      </p:sp>
      <p:pic>
        <p:nvPicPr>
          <p:cNvPr id="4" name="Undecided Voters on Vime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2548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Conclusión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Industria en problemas, pero también tiene fortalezas.</a:t>
            </a:r>
          </a:p>
          <a:p>
            <a:r>
              <a:rPr lang="es-CL" dirty="0"/>
              <a:t>Voto obligatorio versus voto voluntario sí hace diferencia</a:t>
            </a:r>
          </a:p>
          <a:p>
            <a:r>
              <a:rPr lang="es-CL" dirty="0"/>
              <a:t>Primera y segunda vuelta son muy distintas, presentan distintos problemas de coordinación.</a:t>
            </a:r>
          </a:p>
          <a:p>
            <a:r>
              <a:rPr lang="es-CL" dirty="0"/>
              <a:t>Importa el aprendizaje, la tradición, la transparencia.</a:t>
            </a:r>
          </a:p>
          <a:p>
            <a:r>
              <a:rPr lang="es-CL" dirty="0"/>
              <a:t>Información disponible para investigadores.</a:t>
            </a:r>
          </a:p>
          <a:p>
            <a:r>
              <a:rPr lang="es-CL" dirty="0"/>
              <a:t>Retroalimentación entre investigadores, encuestadores y estrategas de campaña.</a:t>
            </a:r>
          </a:p>
          <a:p>
            <a:r>
              <a:rPr lang="es-CL" dirty="0"/>
              <a:t>(Rol de los medios de comunicación)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973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782</Words>
  <Application>Microsoft Office PowerPoint</Application>
  <PresentationFormat>Widescreen</PresentationFormat>
  <Paragraphs>66</Paragraphs>
  <Slides>28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Qué tan bien están prediciendo las encuestas las elecciones en América del Sur (y algo más sobre encuestas presidenciales en Chile)</vt:lpstr>
      <vt:lpstr>Octubre 2, 206. Referéndum sobre el Acuerdo de Paz en Colombia</vt:lpstr>
      <vt:lpstr>Referéndum para permitir re-elección indefinida en Bolivia</vt:lpstr>
      <vt:lpstr>Perú (Junio 5, 2016) (voto obligatorio) http://www.eleccionesenperu.com/encuestas-presidenciales-peru.php </vt:lpstr>
      <vt:lpstr>IPSOS Peru (Alfredo Torres) http://www.ipsos.pe/sites/default/files/opinion_data/SimulacroConfidencial040616.pdf </vt:lpstr>
      <vt:lpstr>Tendencia promedio elecciones presidenciales Argentina 2015 (voto obligatorio) https://es.wikipedia.org/wiki/Anexo:Encuestas_de_intenci%C3%B3n_de_voto_para_las_elecciones_presidenciales_de_Argentina_de_2015 </vt:lpstr>
      <vt:lpstr>Brasil 2014 (Dilma 51.6%) (Voto obligatorio)</vt:lpstr>
      <vt:lpstr>Ecuador, Febrero 2017 Voto obligatorio</vt:lpstr>
      <vt:lpstr>Chile. Cambio de inscripción voluntaria y voto obligatorio a inscripción automática y voto voluntario ha sido dolor de cabeza para encuestadores.</vt:lpstr>
      <vt:lpstr> En 2013, todo fue relativamente fácil de predecir.  Una candidata favorita desde el primer día. Kenneth Bunker. Tresquintos.com https://www.washingtonpost.com/news/monkey-cage/wp/2013/12/09/latin-america-gets-its-own-538-com-and-it-beats-the-polls-in-chile/?utm_term=.6f366d268afa Primera elección con voto voluntario </vt:lpstr>
      <vt:lpstr>Elección presidencial Chile, noviembre de 2017</vt:lpstr>
      <vt:lpstr>PowerPoint Presentation</vt:lpstr>
      <vt:lpstr>PowerPoint Presentation</vt:lpstr>
      <vt:lpstr>PowerPoint Presentation</vt:lpstr>
      <vt:lpstr>Adimark, datos mensuales desde 2006</vt:lpstr>
      <vt:lpstr>Evolutivo mensual, Adimark (agosto 2016)</vt:lpstr>
      <vt:lpstr>Centro de Estudios Públicos (CEP), trimestral desde 1990</vt:lpstr>
      <vt:lpstr>PowerPoint Presentation</vt:lpstr>
      <vt:lpstr>Larga historia encuestas de intención de voto, Chile</vt:lpstr>
      <vt:lpstr>Presidenciales de 1970</vt:lpstr>
      <vt:lpstr>Aprobación presidencial pre 1973</vt:lpstr>
      <vt:lpstr>Pero también hay problemas metodológicos y áreas en que mejorar</vt:lpstr>
      <vt:lpstr>Agosto 2016. CEP. Todo depende de cómo se hace la pregunta. Depende de qué pregunta miramos en la encuesta</vt:lpstr>
      <vt:lpstr>Algunas reflexiones adicionales</vt:lpstr>
      <vt:lpstr>Ejemplo: Mensaje inicial de campaña del candidato a Senador Manuel José Ossandón, Santiago, Chile, 2013 </vt:lpstr>
      <vt:lpstr>Bien en sectores populares, mal en sectores de altos ingresos (20% del electorado). </vt:lpstr>
      <vt:lpstr>Votantes indecisos</vt:lpstr>
      <vt:lpstr>Conclusión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Qué tan bien están prediciendo las encuestas las elecciones en América del Sur</dc:title>
  <dc:creator>Patricio Navia</dc:creator>
  <cp:lastModifiedBy>Patricio Navia</cp:lastModifiedBy>
  <cp:revision>24</cp:revision>
  <dcterms:created xsi:type="dcterms:W3CDTF">2016-12-05T15:12:31Z</dcterms:created>
  <dcterms:modified xsi:type="dcterms:W3CDTF">2016-12-06T15:57:42Z</dcterms:modified>
</cp:coreProperties>
</file>