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86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865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263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464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952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431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7202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362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201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128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61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E82B1C8-1837-4E00-9499-D1AD34F30534}" type="datetimeFigureOut">
              <a:rPr lang="es-MX" smtClean="0"/>
              <a:t>04/12/2016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BB36DDF-6E9B-4514-BCB6-E9EA0C57837C}" type="slidenum">
              <a:rPr lang="es-MX" smtClean="0"/>
              <a:t>‹Nº›</a:t>
            </a:fld>
            <a:endParaRPr lang="es-MX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22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4800" b="1" dirty="0" smtClean="0"/>
              <a:t>La precisión en las encuestas electorales</a:t>
            </a:r>
            <a:endParaRPr lang="es-MX" sz="4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sz="3600" dirty="0" smtClean="0"/>
              <a:t>Una revisión metodológica ante los nuevos retos de las encuestas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2042394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dirty="0" smtClean="0">
                <a:solidFill>
                  <a:srgbClr val="FF0000"/>
                </a:solidFill>
              </a:rPr>
              <a:t>Encuestas y conocimiento</a:t>
            </a:r>
            <a:endParaRPr lang="es-MX" sz="6000" dirty="0">
              <a:solidFill>
                <a:srgbClr val="FF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38200" y="2107865"/>
            <a:ext cx="9033563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 smtClean="0">
                <a:solidFill>
                  <a:srgbClr val="0070C0"/>
                </a:solidFill>
              </a:rPr>
              <a:t>Forma natural de adquirir conocimiento: estimar parámetros</a:t>
            </a:r>
          </a:p>
          <a:p>
            <a:r>
              <a:rPr lang="es-MX" sz="2800" dirty="0"/>
              <a:t> </a:t>
            </a:r>
            <a:r>
              <a:rPr lang="es-MX" sz="2800" dirty="0" smtClean="0"/>
              <a:t>   Todos los días</a:t>
            </a:r>
          </a:p>
          <a:p>
            <a:r>
              <a:rPr lang="es-MX" sz="2800" dirty="0" smtClean="0"/>
              <a:t>	* Café caliente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Sopa sin sal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A encuentra a B</a:t>
            </a:r>
          </a:p>
          <a:p>
            <a:r>
              <a:rPr lang="es-MX" sz="2800" dirty="0"/>
              <a:t> </a:t>
            </a:r>
            <a:r>
              <a:rPr lang="es-MX" sz="2800" dirty="0" smtClean="0"/>
              <a:t>  En la ciencia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Astronomía</a:t>
            </a:r>
          </a:p>
          <a:p>
            <a:r>
              <a:rPr lang="es-MX" sz="2800" dirty="0" smtClean="0"/>
              <a:t>	* Biología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Medicina</a:t>
            </a:r>
          </a:p>
          <a:p>
            <a:r>
              <a:rPr lang="es-MX" sz="2800" dirty="0" smtClean="0"/>
              <a:t>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638191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dirty="0" smtClean="0">
                <a:solidFill>
                  <a:srgbClr val="FF0000"/>
                </a:solidFill>
              </a:rPr>
              <a:t>Encuestas y conocimiento</a:t>
            </a:r>
            <a:endParaRPr lang="es-MX" sz="6000" dirty="0">
              <a:solidFill>
                <a:srgbClr val="FF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38200" y="1846609"/>
            <a:ext cx="7412863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 smtClean="0"/>
              <a:t>Bien “revueltas”: sangre, sopa, café, estrellas, etc.</a:t>
            </a:r>
          </a:p>
          <a:p>
            <a:endParaRPr lang="es-MX" sz="2800" dirty="0"/>
          </a:p>
          <a:p>
            <a:r>
              <a:rPr lang="es-MX" sz="2800" dirty="0" smtClean="0"/>
              <a:t>Ingreso promedio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Población no está “revuelta”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Gran plato, gran cuchara: “revolver”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Poco práctico, muy incómodo</a:t>
            </a:r>
          </a:p>
          <a:p>
            <a:endParaRPr lang="es-MX" sz="2800" dirty="0" smtClean="0"/>
          </a:p>
          <a:p>
            <a:r>
              <a:rPr lang="es-MX" sz="2800" dirty="0" smtClean="0"/>
              <a:t>Número aleatorios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Cada elemento se identifica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Un número aleatorio por elemento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843129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dirty="0" smtClean="0">
                <a:solidFill>
                  <a:srgbClr val="FF0000"/>
                </a:solidFill>
              </a:rPr>
              <a:t>Rigor de la probabilidad</a:t>
            </a:r>
            <a:endParaRPr lang="es-MX" sz="6000" dirty="0">
              <a:solidFill>
                <a:srgbClr val="FF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125583" y="1586186"/>
            <a:ext cx="9072805" cy="483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 smtClean="0">
                <a:solidFill>
                  <a:srgbClr val="0070C0"/>
                </a:solidFill>
              </a:rPr>
              <a:t>Encuestas Probabilísticas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Probabilidad conocida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Diferente de cero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Mide calidad: precisión, confianza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Casuales, a juicio, de cuota, etc.</a:t>
            </a:r>
          </a:p>
          <a:p>
            <a:endParaRPr lang="es-MX" sz="2800" dirty="0"/>
          </a:p>
          <a:p>
            <a:r>
              <a:rPr lang="es-MX" sz="2800" dirty="0" smtClean="0">
                <a:solidFill>
                  <a:srgbClr val="0070C0"/>
                </a:solidFill>
              </a:rPr>
              <a:t>Pero hay más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Marco </a:t>
            </a:r>
            <a:r>
              <a:rPr lang="es-MX" sz="2800" dirty="0" err="1" smtClean="0"/>
              <a:t>muestral</a:t>
            </a:r>
            <a:r>
              <a:rPr lang="es-MX" sz="2800" dirty="0" smtClean="0"/>
              <a:t> completo y actualizado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Tamaño de muestra adecuado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Manejo de no respuesta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Calidad de campo, de procesamiento, de informante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73313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dirty="0" smtClean="0">
                <a:solidFill>
                  <a:srgbClr val="FF0000"/>
                </a:solidFill>
              </a:rPr>
              <a:t>Rigor de la probabilidad</a:t>
            </a:r>
            <a:endParaRPr lang="es-MX" sz="6000" dirty="0">
              <a:solidFill>
                <a:srgbClr val="FF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38200" y="1690688"/>
            <a:ext cx="9789603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 smtClean="0">
                <a:solidFill>
                  <a:srgbClr val="0070C0"/>
                </a:solidFill>
              </a:rPr>
              <a:t>Las ONE y las Encuestas </a:t>
            </a:r>
            <a:r>
              <a:rPr lang="es-MX" sz="2800" dirty="0" smtClean="0"/>
              <a:t>(“baratas”, rápidas, cobertura conceptual)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Población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Empleo</a:t>
            </a:r>
          </a:p>
          <a:p>
            <a:r>
              <a:rPr lang="es-MX" sz="2800" dirty="0" smtClean="0"/>
              <a:t>	* Educación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Salud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Ingresos</a:t>
            </a:r>
          </a:p>
          <a:p>
            <a:endParaRPr lang="es-MX" sz="2800" dirty="0"/>
          </a:p>
          <a:p>
            <a:r>
              <a:rPr lang="es-MX" sz="2800" dirty="0" smtClean="0">
                <a:solidFill>
                  <a:srgbClr val="0070C0"/>
                </a:solidFill>
              </a:rPr>
              <a:t>Encuestas de percepción</a:t>
            </a:r>
          </a:p>
          <a:p>
            <a:r>
              <a:rPr lang="es-MX" sz="2800" dirty="0"/>
              <a:t>	</a:t>
            </a:r>
            <a:r>
              <a:rPr lang="es-MX" sz="2800" dirty="0" smtClean="0"/>
              <a:t>* Antes si ahora no</a:t>
            </a:r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162101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dirty="0" smtClean="0">
                <a:solidFill>
                  <a:srgbClr val="FF0000"/>
                </a:solidFill>
              </a:rPr>
              <a:t>El nuevo entorno</a:t>
            </a:r>
            <a:endParaRPr lang="es-MX" sz="6000" dirty="0">
              <a:solidFill>
                <a:srgbClr val="FF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38200" y="2084832"/>
            <a:ext cx="9373400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Mayor número de empresas encuestadoras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Más competencia (menores costos)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Mayor rapidez para la producción de estimaciones (filtros)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Mayor no respuesta (manejo rápido)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Redes sociales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Videos virales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Cambios de opinión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Respuesta cansada (demografía)</a:t>
            </a:r>
          </a:p>
          <a:p>
            <a:endParaRPr lang="es-MX" sz="2800" b="1" dirty="0" smtClean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800" dirty="0" smtClean="0"/>
          </a:p>
        </p:txBody>
      </p:sp>
    </p:spTree>
    <p:extLst>
      <p:ext uri="{BB962C8B-B14F-4D97-AF65-F5344CB8AC3E}">
        <p14:creationId xmlns:p14="http://schemas.microsoft.com/office/powerpoint/2010/main" val="3419359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dirty="0" smtClean="0">
                <a:solidFill>
                  <a:srgbClr val="FF0000"/>
                </a:solidFill>
              </a:rPr>
              <a:t>¿Qué hacer?</a:t>
            </a:r>
            <a:endParaRPr lang="es-MX" sz="6000" dirty="0">
              <a:solidFill>
                <a:srgbClr val="FF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24128" y="2317705"/>
            <a:ext cx="8310224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Respeto estricto al muestreo probabilístico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800" dirty="0" smtClean="0"/>
              <a:t>Marco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800" dirty="0" smtClean="0"/>
              <a:t>Tamaño de muestra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800" dirty="0" smtClean="0"/>
              <a:t>No respuesta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800" dirty="0" smtClean="0"/>
              <a:t>Calidad en campo, en proceso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800" dirty="0" smtClean="0"/>
              <a:t>Cuidar al informante</a:t>
            </a:r>
          </a:p>
          <a:p>
            <a:pPr lvl="1"/>
            <a:endParaRPr lang="es-MX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rgbClr val="0070C0"/>
                </a:solidFill>
              </a:rPr>
              <a:t>Desarrollo de modelos que “corrijan” la percepción</a:t>
            </a:r>
            <a:endParaRPr lang="es-MX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699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75</TotalTime>
  <Words>149</Words>
  <Application>Microsoft Office PowerPoint</Application>
  <PresentationFormat>Panorámica</PresentationFormat>
  <Paragraphs>64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Tw Cen MT</vt:lpstr>
      <vt:lpstr>Tw Cen MT Condensed</vt:lpstr>
      <vt:lpstr>Wingdings 3</vt:lpstr>
      <vt:lpstr>Integral</vt:lpstr>
      <vt:lpstr>La precisión en las encuestas electorales</vt:lpstr>
      <vt:lpstr>Encuestas y conocimiento</vt:lpstr>
      <vt:lpstr>Encuestas y conocimiento</vt:lpstr>
      <vt:lpstr>Rigor de la probabilidad</vt:lpstr>
      <vt:lpstr>Rigor de la probabilidad</vt:lpstr>
      <vt:lpstr>El nuevo entorno</vt:lpstr>
      <vt:lpstr>¿Qué hacer?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precisión en las encuestas electorales</dc:title>
  <dc:creator>Miguel</dc:creator>
  <cp:lastModifiedBy>Miguel</cp:lastModifiedBy>
  <cp:revision>8</cp:revision>
  <dcterms:created xsi:type="dcterms:W3CDTF">2016-12-02T18:34:23Z</dcterms:created>
  <dcterms:modified xsi:type="dcterms:W3CDTF">2016-12-05T03:11:00Z</dcterms:modified>
</cp:coreProperties>
</file>